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85" r:id="rId3"/>
    <p:sldId id="28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0000FF"/>
    <a:srgbClr val="0CF417"/>
    <a:srgbClr val="020250"/>
    <a:srgbClr val="BB05AE"/>
    <a:srgbClr val="CCFF99"/>
    <a:srgbClr val="006666"/>
    <a:srgbClr val="FFFFFF"/>
    <a:srgbClr val="0202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0" y="2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E9A6-6DFD-4D15-ABF2-143BC47FE125}" type="datetimeFigureOut">
              <a:rPr lang="en-IN" smtClean="0"/>
              <a:t>09-09-2020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1C3E-AF19-4BEB-AF9A-2D5E16D22C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517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E9A6-6DFD-4D15-ABF2-143BC47FE125}" type="datetimeFigureOut">
              <a:rPr lang="en-IN" smtClean="0"/>
              <a:t>09-09-2020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1C3E-AF19-4BEB-AF9A-2D5E16D22C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51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E9A6-6DFD-4D15-ABF2-143BC47FE125}" type="datetimeFigureOut">
              <a:rPr lang="en-IN" smtClean="0"/>
              <a:t>09-09-2020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1C3E-AF19-4BEB-AF9A-2D5E16D22C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5451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E9A6-6DFD-4D15-ABF2-143BC47FE125}" type="datetimeFigureOut">
              <a:rPr lang="en-IN" smtClean="0"/>
              <a:t>09-09-2020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1C3E-AF19-4BEB-AF9A-2D5E16D22C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3149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E9A6-6DFD-4D15-ABF2-143BC47FE125}" type="datetimeFigureOut">
              <a:rPr lang="en-IN" smtClean="0"/>
              <a:t>09-09-2020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1C3E-AF19-4BEB-AF9A-2D5E16D22C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24296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E9A6-6DFD-4D15-ABF2-143BC47FE125}" type="datetimeFigureOut">
              <a:rPr lang="en-IN" smtClean="0"/>
              <a:t>09-09-2020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1C3E-AF19-4BEB-AF9A-2D5E16D22C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2537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E9A6-6DFD-4D15-ABF2-143BC47FE125}" type="datetimeFigureOut">
              <a:rPr lang="en-IN" smtClean="0"/>
              <a:t>09-09-2020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1C3E-AF19-4BEB-AF9A-2D5E16D22C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4018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E9A6-6DFD-4D15-ABF2-143BC47FE125}" type="datetimeFigureOut">
              <a:rPr lang="en-IN" smtClean="0"/>
              <a:t>09-09-2020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1C3E-AF19-4BEB-AF9A-2D5E16D22C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574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E9A6-6DFD-4D15-ABF2-143BC47FE125}" type="datetimeFigureOut">
              <a:rPr lang="en-IN" smtClean="0"/>
              <a:t>09-09-2020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1C3E-AF19-4BEB-AF9A-2D5E16D22C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7930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E9A6-6DFD-4D15-ABF2-143BC47FE125}" type="datetimeFigureOut">
              <a:rPr lang="en-IN" smtClean="0"/>
              <a:t>09-09-2020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1C3E-AF19-4BEB-AF9A-2D5E16D22C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0119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FE9A6-6DFD-4D15-ABF2-143BC47FE125}" type="datetimeFigureOut">
              <a:rPr lang="en-IN" smtClean="0"/>
              <a:t>09-09-2020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C1C3E-AF19-4BEB-AF9A-2D5E16D22C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162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FE9A6-6DFD-4D15-ABF2-143BC47FE125}" type="datetimeFigureOut">
              <a:rPr lang="en-IN" smtClean="0"/>
              <a:t>09-09-2020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C1C3E-AF19-4BEB-AF9A-2D5E16D22CB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347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/>
          <p:cNvCxnSpPr/>
          <p:nvPr/>
        </p:nvCxnSpPr>
        <p:spPr>
          <a:xfrm flipH="1">
            <a:off x="2719029" y="2614113"/>
            <a:ext cx="35374" cy="32236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6420065" y="3644554"/>
            <a:ext cx="4529191" cy="1698172"/>
          </a:xfrm>
          <a:custGeom>
            <a:avLst/>
            <a:gdLst>
              <a:gd name="connsiteX0" fmla="*/ 31102 w 4529191"/>
              <a:gd name="connsiteY0" fmla="*/ 1698172 h 1698172"/>
              <a:gd name="connsiteX1" fmla="*/ 68424 w 4529191"/>
              <a:gd name="connsiteY1" fmla="*/ 1685731 h 1698172"/>
              <a:gd name="connsiteX2" fmla="*/ 149290 w 4529191"/>
              <a:gd name="connsiteY2" fmla="*/ 1673290 h 1698172"/>
              <a:gd name="connsiteX3" fmla="*/ 223935 w 4529191"/>
              <a:gd name="connsiteY3" fmla="*/ 1648408 h 1698172"/>
              <a:gd name="connsiteX4" fmla="*/ 242596 w 4529191"/>
              <a:gd name="connsiteY4" fmla="*/ 1642188 h 1698172"/>
              <a:gd name="connsiteX5" fmla="*/ 267477 w 4529191"/>
              <a:gd name="connsiteY5" fmla="*/ 1635968 h 1698172"/>
              <a:gd name="connsiteX6" fmla="*/ 286139 w 4529191"/>
              <a:gd name="connsiteY6" fmla="*/ 1623527 h 1698172"/>
              <a:gd name="connsiteX7" fmla="*/ 367004 w 4529191"/>
              <a:gd name="connsiteY7" fmla="*/ 1611086 h 1698172"/>
              <a:gd name="connsiteX8" fmla="*/ 422988 w 4529191"/>
              <a:gd name="connsiteY8" fmla="*/ 1604866 h 1698172"/>
              <a:gd name="connsiteX9" fmla="*/ 454090 w 4529191"/>
              <a:gd name="connsiteY9" fmla="*/ 1598645 h 1698172"/>
              <a:gd name="connsiteX10" fmla="*/ 553616 w 4529191"/>
              <a:gd name="connsiteY10" fmla="*/ 1592425 h 1698172"/>
              <a:gd name="connsiteX11" fmla="*/ 665584 w 4529191"/>
              <a:gd name="connsiteY11" fmla="*/ 1579984 h 1698172"/>
              <a:gd name="connsiteX12" fmla="*/ 752669 w 4529191"/>
              <a:gd name="connsiteY12" fmla="*/ 1567543 h 1698172"/>
              <a:gd name="connsiteX13" fmla="*/ 802433 w 4529191"/>
              <a:gd name="connsiteY13" fmla="*/ 1561323 h 1698172"/>
              <a:gd name="connsiteX14" fmla="*/ 839755 w 4529191"/>
              <a:gd name="connsiteY14" fmla="*/ 1555102 h 1698172"/>
              <a:gd name="connsiteX15" fmla="*/ 901959 w 4529191"/>
              <a:gd name="connsiteY15" fmla="*/ 1548882 h 1698172"/>
              <a:gd name="connsiteX16" fmla="*/ 1013926 w 4529191"/>
              <a:gd name="connsiteY16" fmla="*/ 1536441 h 1698172"/>
              <a:gd name="connsiteX17" fmla="*/ 1107233 w 4529191"/>
              <a:gd name="connsiteY17" fmla="*/ 1524000 h 1698172"/>
              <a:gd name="connsiteX18" fmla="*/ 1181877 w 4529191"/>
              <a:gd name="connsiteY18" fmla="*/ 1517780 h 1698172"/>
              <a:gd name="connsiteX19" fmla="*/ 1268963 w 4529191"/>
              <a:gd name="connsiteY19" fmla="*/ 1505339 h 1698172"/>
              <a:gd name="connsiteX20" fmla="*/ 1312506 w 4529191"/>
              <a:gd name="connsiteY20" fmla="*/ 1499119 h 1698172"/>
              <a:gd name="connsiteX21" fmla="*/ 1380930 w 4529191"/>
              <a:gd name="connsiteY21" fmla="*/ 1492898 h 1698172"/>
              <a:gd name="connsiteX22" fmla="*/ 1436914 w 4529191"/>
              <a:gd name="connsiteY22" fmla="*/ 1486678 h 1698172"/>
              <a:gd name="connsiteX23" fmla="*/ 1517779 w 4529191"/>
              <a:gd name="connsiteY23" fmla="*/ 1480457 h 1698172"/>
              <a:gd name="connsiteX24" fmla="*/ 1567543 w 4529191"/>
              <a:gd name="connsiteY24" fmla="*/ 1474237 h 1698172"/>
              <a:gd name="connsiteX25" fmla="*/ 1685730 w 4529191"/>
              <a:gd name="connsiteY25" fmla="*/ 1468017 h 1698172"/>
              <a:gd name="connsiteX26" fmla="*/ 1754155 w 4529191"/>
              <a:gd name="connsiteY26" fmla="*/ 1461796 h 1698172"/>
              <a:gd name="connsiteX27" fmla="*/ 1797698 w 4529191"/>
              <a:gd name="connsiteY27" fmla="*/ 1455576 h 1698172"/>
              <a:gd name="connsiteX28" fmla="*/ 1928326 w 4529191"/>
              <a:gd name="connsiteY28" fmla="*/ 1449355 h 1698172"/>
              <a:gd name="connsiteX29" fmla="*/ 1965649 w 4529191"/>
              <a:gd name="connsiteY29" fmla="*/ 1443135 h 1698172"/>
              <a:gd name="connsiteX30" fmla="*/ 2202024 w 4529191"/>
              <a:gd name="connsiteY30" fmla="*/ 1424474 h 1698172"/>
              <a:gd name="connsiteX31" fmla="*/ 2264228 w 4529191"/>
              <a:gd name="connsiteY31" fmla="*/ 1412033 h 1698172"/>
              <a:gd name="connsiteX32" fmla="*/ 2282890 w 4529191"/>
              <a:gd name="connsiteY32" fmla="*/ 1405812 h 1698172"/>
              <a:gd name="connsiteX33" fmla="*/ 2320212 w 4529191"/>
              <a:gd name="connsiteY33" fmla="*/ 1399592 h 1698172"/>
              <a:gd name="connsiteX34" fmla="*/ 2351314 w 4529191"/>
              <a:gd name="connsiteY34" fmla="*/ 1393372 h 1698172"/>
              <a:gd name="connsiteX35" fmla="*/ 2376196 w 4529191"/>
              <a:gd name="connsiteY35" fmla="*/ 1387151 h 1698172"/>
              <a:gd name="connsiteX36" fmla="*/ 2880049 w 4529191"/>
              <a:gd name="connsiteY36" fmla="*/ 1374710 h 1698172"/>
              <a:gd name="connsiteX37" fmla="*/ 3072882 w 4529191"/>
              <a:gd name="connsiteY37" fmla="*/ 1362270 h 1698172"/>
              <a:gd name="connsiteX38" fmla="*/ 3128865 w 4529191"/>
              <a:gd name="connsiteY38" fmla="*/ 1356049 h 1698172"/>
              <a:gd name="connsiteX39" fmla="*/ 3209730 w 4529191"/>
              <a:gd name="connsiteY39" fmla="*/ 1343608 h 1698172"/>
              <a:gd name="connsiteX40" fmla="*/ 3284375 w 4529191"/>
              <a:gd name="connsiteY40" fmla="*/ 1337388 h 1698172"/>
              <a:gd name="connsiteX41" fmla="*/ 3365241 w 4529191"/>
              <a:gd name="connsiteY41" fmla="*/ 1324947 h 1698172"/>
              <a:gd name="connsiteX42" fmla="*/ 3470988 w 4529191"/>
              <a:gd name="connsiteY42" fmla="*/ 1306286 h 1698172"/>
              <a:gd name="connsiteX43" fmla="*/ 3607837 w 4529191"/>
              <a:gd name="connsiteY43" fmla="*/ 1293845 h 1698172"/>
              <a:gd name="connsiteX44" fmla="*/ 3682482 w 4529191"/>
              <a:gd name="connsiteY44" fmla="*/ 1281404 h 1698172"/>
              <a:gd name="connsiteX45" fmla="*/ 3769567 w 4529191"/>
              <a:gd name="connsiteY45" fmla="*/ 1275184 h 1698172"/>
              <a:gd name="connsiteX46" fmla="*/ 3856653 w 4529191"/>
              <a:gd name="connsiteY46" fmla="*/ 1250302 h 1698172"/>
              <a:gd name="connsiteX47" fmla="*/ 3893975 w 4529191"/>
              <a:gd name="connsiteY47" fmla="*/ 1237861 h 1698172"/>
              <a:gd name="connsiteX48" fmla="*/ 3918857 w 4529191"/>
              <a:gd name="connsiteY48" fmla="*/ 1225421 h 1698172"/>
              <a:gd name="connsiteX49" fmla="*/ 3937518 w 4529191"/>
              <a:gd name="connsiteY49" fmla="*/ 1219200 h 1698172"/>
              <a:gd name="connsiteX50" fmla="*/ 3956179 w 4529191"/>
              <a:gd name="connsiteY50" fmla="*/ 1206759 h 1698172"/>
              <a:gd name="connsiteX51" fmla="*/ 3987282 w 4529191"/>
              <a:gd name="connsiteY51" fmla="*/ 1188098 h 1698172"/>
              <a:gd name="connsiteX52" fmla="*/ 4012163 w 4529191"/>
              <a:gd name="connsiteY52" fmla="*/ 1175657 h 1698172"/>
              <a:gd name="connsiteX53" fmla="*/ 4049486 w 4529191"/>
              <a:gd name="connsiteY53" fmla="*/ 1150776 h 1698172"/>
              <a:gd name="connsiteX54" fmla="*/ 4068147 w 4529191"/>
              <a:gd name="connsiteY54" fmla="*/ 1144555 h 1698172"/>
              <a:gd name="connsiteX55" fmla="*/ 4124130 w 4529191"/>
              <a:gd name="connsiteY55" fmla="*/ 1107233 h 1698172"/>
              <a:gd name="connsiteX56" fmla="*/ 4142792 w 4529191"/>
              <a:gd name="connsiteY56" fmla="*/ 1094792 h 1698172"/>
              <a:gd name="connsiteX57" fmla="*/ 4186335 w 4529191"/>
              <a:gd name="connsiteY57" fmla="*/ 1069910 h 1698172"/>
              <a:gd name="connsiteX58" fmla="*/ 4204996 w 4529191"/>
              <a:gd name="connsiteY58" fmla="*/ 1045029 h 1698172"/>
              <a:gd name="connsiteX59" fmla="*/ 4223657 w 4529191"/>
              <a:gd name="connsiteY59" fmla="*/ 1026368 h 1698172"/>
              <a:gd name="connsiteX60" fmla="*/ 4236098 w 4529191"/>
              <a:gd name="connsiteY60" fmla="*/ 1007706 h 1698172"/>
              <a:gd name="connsiteX61" fmla="*/ 4254759 w 4529191"/>
              <a:gd name="connsiteY61" fmla="*/ 989045 h 1698172"/>
              <a:gd name="connsiteX62" fmla="*/ 4285861 w 4529191"/>
              <a:gd name="connsiteY62" fmla="*/ 945502 h 1698172"/>
              <a:gd name="connsiteX63" fmla="*/ 4292082 w 4529191"/>
              <a:gd name="connsiteY63" fmla="*/ 926841 h 1698172"/>
              <a:gd name="connsiteX64" fmla="*/ 4316963 w 4529191"/>
              <a:gd name="connsiteY64" fmla="*/ 889519 h 1698172"/>
              <a:gd name="connsiteX65" fmla="*/ 4341845 w 4529191"/>
              <a:gd name="connsiteY65" fmla="*/ 833535 h 1698172"/>
              <a:gd name="connsiteX66" fmla="*/ 4372947 w 4529191"/>
              <a:gd name="connsiteY66" fmla="*/ 765110 h 1698172"/>
              <a:gd name="connsiteX67" fmla="*/ 4385388 w 4529191"/>
              <a:gd name="connsiteY67" fmla="*/ 740229 h 1698172"/>
              <a:gd name="connsiteX68" fmla="*/ 4404049 w 4529191"/>
              <a:gd name="connsiteY68" fmla="*/ 702906 h 1698172"/>
              <a:gd name="connsiteX69" fmla="*/ 4428930 w 4529191"/>
              <a:gd name="connsiteY69" fmla="*/ 653143 h 1698172"/>
              <a:gd name="connsiteX70" fmla="*/ 4441371 w 4529191"/>
              <a:gd name="connsiteY70" fmla="*/ 628261 h 1698172"/>
              <a:gd name="connsiteX71" fmla="*/ 4453812 w 4529191"/>
              <a:gd name="connsiteY71" fmla="*/ 609600 h 1698172"/>
              <a:gd name="connsiteX72" fmla="*/ 4466253 w 4529191"/>
              <a:gd name="connsiteY72" fmla="*/ 584719 h 1698172"/>
              <a:gd name="connsiteX73" fmla="*/ 4478694 w 4529191"/>
              <a:gd name="connsiteY73" fmla="*/ 547396 h 1698172"/>
              <a:gd name="connsiteX74" fmla="*/ 4491135 w 4529191"/>
              <a:gd name="connsiteY74" fmla="*/ 528735 h 1698172"/>
              <a:gd name="connsiteX75" fmla="*/ 4503575 w 4529191"/>
              <a:gd name="connsiteY75" fmla="*/ 491412 h 1698172"/>
              <a:gd name="connsiteX76" fmla="*/ 4509796 w 4529191"/>
              <a:gd name="connsiteY76" fmla="*/ 472751 h 1698172"/>
              <a:gd name="connsiteX77" fmla="*/ 4522237 w 4529191"/>
              <a:gd name="connsiteY77" fmla="*/ 429208 h 1698172"/>
              <a:gd name="connsiteX78" fmla="*/ 4522237 w 4529191"/>
              <a:gd name="connsiteY78" fmla="*/ 255037 h 1698172"/>
              <a:gd name="connsiteX79" fmla="*/ 4516016 w 4529191"/>
              <a:gd name="connsiteY79" fmla="*/ 236376 h 1698172"/>
              <a:gd name="connsiteX80" fmla="*/ 4497355 w 4529191"/>
              <a:gd name="connsiteY80" fmla="*/ 217715 h 1698172"/>
              <a:gd name="connsiteX81" fmla="*/ 4453812 w 4529191"/>
              <a:gd name="connsiteY81" fmla="*/ 161731 h 1698172"/>
              <a:gd name="connsiteX82" fmla="*/ 4435151 w 4529191"/>
              <a:gd name="connsiteY82" fmla="*/ 155510 h 1698172"/>
              <a:gd name="connsiteX83" fmla="*/ 4397828 w 4529191"/>
              <a:gd name="connsiteY83" fmla="*/ 130629 h 1698172"/>
              <a:gd name="connsiteX84" fmla="*/ 4348065 w 4529191"/>
              <a:gd name="connsiteY84" fmla="*/ 105747 h 1698172"/>
              <a:gd name="connsiteX85" fmla="*/ 4304522 w 4529191"/>
              <a:gd name="connsiteY85" fmla="*/ 87086 h 1698172"/>
              <a:gd name="connsiteX86" fmla="*/ 4273420 w 4529191"/>
              <a:gd name="connsiteY86" fmla="*/ 74645 h 1698172"/>
              <a:gd name="connsiteX87" fmla="*/ 4248539 w 4529191"/>
              <a:gd name="connsiteY87" fmla="*/ 68425 h 1698172"/>
              <a:gd name="connsiteX88" fmla="*/ 4186335 w 4529191"/>
              <a:gd name="connsiteY88" fmla="*/ 55984 h 1698172"/>
              <a:gd name="connsiteX89" fmla="*/ 4155233 w 4529191"/>
              <a:gd name="connsiteY89" fmla="*/ 49764 h 1698172"/>
              <a:gd name="connsiteX90" fmla="*/ 4105469 w 4529191"/>
              <a:gd name="connsiteY90" fmla="*/ 43543 h 1698172"/>
              <a:gd name="connsiteX91" fmla="*/ 4074367 w 4529191"/>
              <a:gd name="connsiteY91" fmla="*/ 37323 h 1698172"/>
              <a:gd name="connsiteX92" fmla="*/ 4037045 w 4529191"/>
              <a:gd name="connsiteY92" fmla="*/ 31102 h 1698172"/>
              <a:gd name="connsiteX93" fmla="*/ 3987282 w 4529191"/>
              <a:gd name="connsiteY93" fmla="*/ 24882 h 1698172"/>
              <a:gd name="connsiteX94" fmla="*/ 3893975 w 4529191"/>
              <a:gd name="connsiteY94" fmla="*/ 12441 h 1698172"/>
              <a:gd name="connsiteX95" fmla="*/ 3763347 w 4529191"/>
              <a:gd name="connsiteY95" fmla="*/ 6221 h 1698172"/>
              <a:gd name="connsiteX96" fmla="*/ 3682482 w 4529191"/>
              <a:gd name="connsiteY96" fmla="*/ 0 h 1698172"/>
              <a:gd name="connsiteX97" fmla="*/ 3464767 w 4529191"/>
              <a:gd name="connsiteY97" fmla="*/ 6221 h 1698172"/>
              <a:gd name="connsiteX98" fmla="*/ 3439886 w 4529191"/>
              <a:gd name="connsiteY98" fmla="*/ 12441 h 1698172"/>
              <a:gd name="connsiteX99" fmla="*/ 3377682 w 4529191"/>
              <a:gd name="connsiteY99" fmla="*/ 31102 h 1698172"/>
              <a:gd name="connsiteX100" fmla="*/ 3359020 w 4529191"/>
              <a:gd name="connsiteY100" fmla="*/ 43543 h 1698172"/>
              <a:gd name="connsiteX101" fmla="*/ 3321698 w 4529191"/>
              <a:gd name="connsiteY101" fmla="*/ 55984 h 1698172"/>
              <a:gd name="connsiteX102" fmla="*/ 3303037 w 4529191"/>
              <a:gd name="connsiteY102" fmla="*/ 62204 h 1698172"/>
              <a:gd name="connsiteX103" fmla="*/ 3259494 w 4529191"/>
              <a:gd name="connsiteY103" fmla="*/ 80866 h 1698172"/>
              <a:gd name="connsiteX104" fmla="*/ 3234612 w 4529191"/>
              <a:gd name="connsiteY104" fmla="*/ 93306 h 1698172"/>
              <a:gd name="connsiteX105" fmla="*/ 3215951 w 4529191"/>
              <a:gd name="connsiteY105" fmla="*/ 99527 h 1698172"/>
              <a:gd name="connsiteX106" fmla="*/ 3178628 w 4529191"/>
              <a:gd name="connsiteY106" fmla="*/ 124408 h 1698172"/>
              <a:gd name="connsiteX107" fmla="*/ 3159967 w 4529191"/>
              <a:gd name="connsiteY107" fmla="*/ 136849 h 1698172"/>
              <a:gd name="connsiteX108" fmla="*/ 3141306 w 4529191"/>
              <a:gd name="connsiteY108" fmla="*/ 149290 h 1698172"/>
              <a:gd name="connsiteX109" fmla="*/ 3097763 w 4529191"/>
              <a:gd name="connsiteY109" fmla="*/ 180392 h 1698172"/>
              <a:gd name="connsiteX110" fmla="*/ 3041779 w 4529191"/>
              <a:gd name="connsiteY110" fmla="*/ 211494 h 1698172"/>
              <a:gd name="connsiteX111" fmla="*/ 3023118 w 4529191"/>
              <a:gd name="connsiteY111" fmla="*/ 223935 h 1698172"/>
              <a:gd name="connsiteX112" fmla="*/ 3004457 w 4529191"/>
              <a:gd name="connsiteY112" fmla="*/ 242596 h 1698172"/>
              <a:gd name="connsiteX113" fmla="*/ 2985796 w 4529191"/>
              <a:gd name="connsiteY113" fmla="*/ 248817 h 1698172"/>
              <a:gd name="connsiteX114" fmla="*/ 2936033 w 4529191"/>
              <a:gd name="connsiteY114" fmla="*/ 279919 h 1698172"/>
              <a:gd name="connsiteX115" fmla="*/ 2936033 w 4529191"/>
              <a:gd name="connsiteY115" fmla="*/ 279919 h 1698172"/>
              <a:gd name="connsiteX116" fmla="*/ 2886269 w 4529191"/>
              <a:gd name="connsiteY116" fmla="*/ 317241 h 1698172"/>
              <a:gd name="connsiteX117" fmla="*/ 2861388 w 4529191"/>
              <a:gd name="connsiteY117" fmla="*/ 335902 h 1698172"/>
              <a:gd name="connsiteX118" fmla="*/ 2848947 w 4529191"/>
              <a:gd name="connsiteY118" fmla="*/ 354564 h 1698172"/>
              <a:gd name="connsiteX119" fmla="*/ 2824065 w 4529191"/>
              <a:gd name="connsiteY119" fmla="*/ 367004 h 1698172"/>
              <a:gd name="connsiteX120" fmla="*/ 2805404 w 4529191"/>
              <a:gd name="connsiteY120" fmla="*/ 379445 h 1698172"/>
              <a:gd name="connsiteX121" fmla="*/ 2786743 w 4529191"/>
              <a:gd name="connsiteY121" fmla="*/ 398106 h 1698172"/>
              <a:gd name="connsiteX122" fmla="*/ 2749420 w 4529191"/>
              <a:gd name="connsiteY122" fmla="*/ 422988 h 1698172"/>
              <a:gd name="connsiteX123" fmla="*/ 2730759 w 4529191"/>
              <a:gd name="connsiteY123" fmla="*/ 435429 h 1698172"/>
              <a:gd name="connsiteX124" fmla="*/ 2712098 w 4529191"/>
              <a:gd name="connsiteY124" fmla="*/ 441649 h 1698172"/>
              <a:gd name="connsiteX125" fmla="*/ 2687216 w 4529191"/>
              <a:gd name="connsiteY125" fmla="*/ 454090 h 1698172"/>
              <a:gd name="connsiteX126" fmla="*/ 2643673 w 4529191"/>
              <a:gd name="connsiteY126" fmla="*/ 466531 h 1698172"/>
              <a:gd name="connsiteX127" fmla="*/ 2625012 w 4529191"/>
              <a:gd name="connsiteY127" fmla="*/ 478972 h 1698172"/>
              <a:gd name="connsiteX128" fmla="*/ 2581469 w 4529191"/>
              <a:gd name="connsiteY128" fmla="*/ 491412 h 1698172"/>
              <a:gd name="connsiteX129" fmla="*/ 2544147 w 4529191"/>
              <a:gd name="connsiteY129" fmla="*/ 503853 h 1698172"/>
              <a:gd name="connsiteX130" fmla="*/ 2015412 w 4529191"/>
              <a:gd name="connsiteY130" fmla="*/ 510074 h 1698172"/>
              <a:gd name="connsiteX131" fmla="*/ 1698171 w 4529191"/>
              <a:gd name="connsiteY131" fmla="*/ 503853 h 1698172"/>
              <a:gd name="connsiteX132" fmla="*/ 1673290 w 4529191"/>
              <a:gd name="connsiteY132" fmla="*/ 497633 h 1698172"/>
              <a:gd name="connsiteX133" fmla="*/ 1480457 w 4529191"/>
              <a:gd name="connsiteY133" fmla="*/ 491412 h 1698172"/>
              <a:gd name="connsiteX134" fmla="*/ 883298 w 4529191"/>
              <a:gd name="connsiteY134" fmla="*/ 491412 h 1698172"/>
              <a:gd name="connsiteX135" fmla="*/ 789992 w 4529191"/>
              <a:gd name="connsiteY135" fmla="*/ 503853 h 1698172"/>
              <a:gd name="connsiteX136" fmla="*/ 727788 w 4529191"/>
              <a:gd name="connsiteY136" fmla="*/ 516294 h 1698172"/>
              <a:gd name="connsiteX137" fmla="*/ 702906 w 4529191"/>
              <a:gd name="connsiteY137" fmla="*/ 528735 h 1698172"/>
              <a:gd name="connsiteX138" fmla="*/ 671804 w 4529191"/>
              <a:gd name="connsiteY138" fmla="*/ 534955 h 1698172"/>
              <a:gd name="connsiteX139" fmla="*/ 646922 w 4529191"/>
              <a:gd name="connsiteY139" fmla="*/ 541176 h 1698172"/>
              <a:gd name="connsiteX140" fmla="*/ 590939 w 4529191"/>
              <a:gd name="connsiteY140" fmla="*/ 566057 h 1698172"/>
              <a:gd name="connsiteX141" fmla="*/ 566057 w 4529191"/>
              <a:gd name="connsiteY141" fmla="*/ 578498 h 1698172"/>
              <a:gd name="connsiteX142" fmla="*/ 547396 w 4529191"/>
              <a:gd name="connsiteY142" fmla="*/ 584719 h 1698172"/>
              <a:gd name="connsiteX143" fmla="*/ 528735 w 4529191"/>
              <a:gd name="connsiteY143" fmla="*/ 597159 h 1698172"/>
              <a:gd name="connsiteX144" fmla="*/ 491412 w 4529191"/>
              <a:gd name="connsiteY144" fmla="*/ 609600 h 1698172"/>
              <a:gd name="connsiteX145" fmla="*/ 472751 w 4529191"/>
              <a:gd name="connsiteY145" fmla="*/ 628261 h 1698172"/>
              <a:gd name="connsiteX146" fmla="*/ 454090 w 4529191"/>
              <a:gd name="connsiteY146" fmla="*/ 640702 h 1698172"/>
              <a:gd name="connsiteX147" fmla="*/ 460310 w 4529191"/>
              <a:gd name="connsiteY147" fmla="*/ 659364 h 1698172"/>
              <a:gd name="connsiteX148" fmla="*/ 510073 w 4529191"/>
              <a:gd name="connsiteY148" fmla="*/ 690466 h 1698172"/>
              <a:gd name="connsiteX149" fmla="*/ 547396 w 4529191"/>
              <a:gd name="connsiteY149" fmla="*/ 721568 h 1698172"/>
              <a:gd name="connsiteX150" fmla="*/ 566057 w 4529191"/>
              <a:gd name="connsiteY150" fmla="*/ 727788 h 1698172"/>
              <a:gd name="connsiteX151" fmla="*/ 628261 w 4529191"/>
              <a:gd name="connsiteY151" fmla="*/ 771331 h 1698172"/>
              <a:gd name="connsiteX152" fmla="*/ 665584 w 4529191"/>
              <a:gd name="connsiteY152" fmla="*/ 796212 h 1698172"/>
              <a:gd name="connsiteX153" fmla="*/ 684245 w 4529191"/>
              <a:gd name="connsiteY153" fmla="*/ 814874 h 1698172"/>
              <a:gd name="connsiteX154" fmla="*/ 702906 w 4529191"/>
              <a:gd name="connsiteY154" fmla="*/ 827315 h 1698172"/>
              <a:gd name="connsiteX155" fmla="*/ 727788 w 4529191"/>
              <a:gd name="connsiteY155" fmla="*/ 845976 h 1698172"/>
              <a:gd name="connsiteX156" fmla="*/ 746449 w 4529191"/>
              <a:gd name="connsiteY156" fmla="*/ 864637 h 1698172"/>
              <a:gd name="connsiteX157" fmla="*/ 765110 w 4529191"/>
              <a:gd name="connsiteY157" fmla="*/ 877078 h 1698172"/>
              <a:gd name="connsiteX158" fmla="*/ 808653 w 4529191"/>
              <a:gd name="connsiteY158" fmla="*/ 908180 h 1698172"/>
              <a:gd name="connsiteX159" fmla="*/ 833535 w 4529191"/>
              <a:gd name="connsiteY159" fmla="*/ 920621 h 1698172"/>
              <a:gd name="connsiteX160" fmla="*/ 870857 w 4529191"/>
              <a:gd name="connsiteY160" fmla="*/ 945502 h 1698172"/>
              <a:gd name="connsiteX161" fmla="*/ 901959 w 4529191"/>
              <a:gd name="connsiteY161" fmla="*/ 957943 h 1698172"/>
              <a:gd name="connsiteX162" fmla="*/ 945502 w 4529191"/>
              <a:gd name="connsiteY162" fmla="*/ 976604 h 1698172"/>
              <a:gd name="connsiteX163" fmla="*/ 995265 w 4529191"/>
              <a:gd name="connsiteY163" fmla="*/ 1001486 h 1698172"/>
              <a:gd name="connsiteX164" fmla="*/ 1045028 w 4529191"/>
              <a:gd name="connsiteY164" fmla="*/ 1013927 h 1698172"/>
              <a:gd name="connsiteX165" fmla="*/ 1107233 w 4529191"/>
              <a:gd name="connsiteY165" fmla="*/ 1032588 h 1698172"/>
              <a:gd name="connsiteX166" fmla="*/ 1163216 w 4529191"/>
              <a:gd name="connsiteY166" fmla="*/ 1038808 h 1698172"/>
              <a:gd name="connsiteX167" fmla="*/ 1312506 w 4529191"/>
              <a:gd name="connsiteY167" fmla="*/ 1032588 h 1698172"/>
              <a:gd name="connsiteX168" fmla="*/ 1331167 w 4529191"/>
              <a:gd name="connsiteY168" fmla="*/ 1020147 h 1698172"/>
              <a:gd name="connsiteX169" fmla="*/ 1368490 w 4529191"/>
              <a:gd name="connsiteY169" fmla="*/ 1007706 h 1698172"/>
              <a:gd name="connsiteX170" fmla="*/ 1418253 w 4529191"/>
              <a:gd name="connsiteY170" fmla="*/ 989045 h 1698172"/>
              <a:gd name="connsiteX171" fmla="*/ 1480457 w 4529191"/>
              <a:gd name="connsiteY171" fmla="*/ 970384 h 1698172"/>
              <a:gd name="connsiteX172" fmla="*/ 1499118 w 4529191"/>
              <a:gd name="connsiteY172" fmla="*/ 964164 h 1698172"/>
              <a:gd name="connsiteX173" fmla="*/ 1530220 w 4529191"/>
              <a:gd name="connsiteY173" fmla="*/ 957943 h 1698172"/>
              <a:gd name="connsiteX174" fmla="*/ 1573763 w 4529191"/>
              <a:gd name="connsiteY174" fmla="*/ 939282 h 1698172"/>
              <a:gd name="connsiteX175" fmla="*/ 1611086 w 4529191"/>
              <a:gd name="connsiteY175" fmla="*/ 933061 h 1698172"/>
              <a:gd name="connsiteX176" fmla="*/ 1629747 w 4529191"/>
              <a:gd name="connsiteY176" fmla="*/ 926841 h 1698172"/>
              <a:gd name="connsiteX177" fmla="*/ 1679510 w 4529191"/>
              <a:gd name="connsiteY177" fmla="*/ 914400 h 1698172"/>
              <a:gd name="connsiteX178" fmla="*/ 1716833 w 4529191"/>
              <a:gd name="connsiteY178" fmla="*/ 901959 h 1698172"/>
              <a:gd name="connsiteX179" fmla="*/ 1785257 w 4529191"/>
              <a:gd name="connsiteY179" fmla="*/ 883298 h 1698172"/>
              <a:gd name="connsiteX180" fmla="*/ 1810139 w 4529191"/>
              <a:gd name="connsiteY180" fmla="*/ 870857 h 1698172"/>
              <a:gd name="connsiteX181" fmla="*/ 1859902 w 4529191"/>
              <a:gd name="connsiteY181" fmla="*/ 852196 h 1698172"/>
              <a:gd name="connsiteX182" fmla="*/ 1884784 w 4529191"/>
              <a:gd name="connsiteY182" fmla="*/ 845976 h 1698172"/>
              <a:gd name="connsiteX183" fmla="*/ 1922106 w 4529191"/>
              <a:gd name="connsiteY183" fmla="*/ 833535 h 1698172"/>
              <a:gd name="connsiteX184" fmla="*/ 1940767 w 4529191"/>
              <a:gd name="connsiteY184" fmla="*/ 827315 h 1698172"/>
              <a:gd name="connsiteX185" fmla="*/ 2077616 w 4529191"/>
              <a:gd name="connsiteY185" fmla="*/ 814874 h 1698172"/>
              <a:gd name="connsiteX186" fmla="*/ 2202024 w 4529191"/>
              <a:gd name="connsiteY186" fmla="*/ 802433 h 1698172"/>
              <a:gd name="connsiteX187" fmla="*/ 2369975 w 4529191"/>
              <a:gd name="connsiteY187" fmla="*/ 796212 h 1698172"/>
              <a:gd name="connsiteX188" fmla="*/ 2786743 w 4529191"/>
              <a:gd name="connsiteY188" fmla="*/ 802433 h 1698172"/>
              <a:gd name="connsiteX189" fmla="*/ 2836506 w 4529191"/>
              <a:gd name="connsiteY189" fmla="*/ 833535 h 1698172"/>
              <a:gd name="connsiteX190" fmla="*/ 2836506 w 4529191"/>
              <a:gd name="connsiteY190" fmla="*/ 970384 h 1698172"/>
              <a:gd name="connsiteX191" fmla="*/ 2830286 w 4529191"/>
              <a:gd name="connsiteY191" fmla="*/ 989045 h 1698172"/>
              <a:gd name="connsiteX192" fmla="*/ 2805404 w 4529191"/>
              <a:gd name="connsiteY192" fmla="*/ 1026368 h 1698172"/>
              <a:gd name="connsiteX193" fmla="*/ 2780522 w 4529191"/>
              <a:gd name="connsiteY193" fmla="*/ 1063690 h 1698172"/>
              <a:gd name="connsiteX194" fmla="*/ 2755641 w 4529191"/>
              <a:gd name="connsiteY194" fmla="*/ 1101012 h 1698172"/>
              <a:gd name="connsiteX195" fmla="*/ 2699657 w 4529191"/>
              <a:gd name="connsiteY195" fmla="*/ 1138335 h 1698172"/>
              <a:gd name="connsiteX196" fmla="*/ 2680996 w 4529191"/>
              <a:gd name="connsiteY196" fmla="*/ 1150776 h 1698172"/>
              <a:gd name="connsiteX197" fmla="*/ 2662335 w 4529191"/>
              <a:gd name="connsiteY197" fmla="*/ 1156996 h 1698172"/>
              <a:gd name="connsiteX198" fmla="*/ 2618792 w 4529191"/>
              <a:gd name="connsiteY198" fmla="*/ 1181878 h 1698172"/>
              <a:gd name="connsiteX199" fmla="*/ 2569028 w 4529191"/>
              <a:gd name="connsiteY199" fmla="*/ 1194319 h 1698172"/>
              <a:gd name="connsiteX200" fmla="*/ 2513045 w 4529191"/>
              <a:gd name="connsiteY200" fmla="*/ 1206759 h 1698172"/>
              <a:gd name="connsiteX201" fmla="*/ 2419739 w 4529191"/>
              <a:gd name="connsiteY201" fmla="*/ 1212980 h 1698172"/>
              <a:gd name="connsiteX202" fmla="*/ 2170922 w 4529191"/>
              <a:gd name="connsiteY202" fmla="*/ 1219200 h 1698172"/>
              <a:gd name="connsiteX203" fmla="*/ 2052735 w 4529191"/>
              <a:gd name="connsiteY203" fmla="*/ 1225421 h 1698172"/>
              <a:gd name="connsiteX204" fmla="*/ 2009192 w 4529191"/>
              <a:gd name="connsiteY204" fmla="*/ 1231641 h 1698172"/>
              <a:gd name="connsiteX205" fmla="*/ 1909665 w 4529191"/>
              <a:gd name="connsiteY205" fmla="*/ 1237861 h 1698172"/>
              <a:gd name="connsiteX206" fmla="*/ 1859902 w 4529191"/>
              <a:gd name="connsiteY206" fmla="*/ 1244082 h 1698172"/>
              <a:gd name="connsiteX207" fmla="*/ 1785257 w 4529191"/>
              <a:gd name="connsiteY207" fmla="*/ 1250302 h 1698172"/>
              <a:gd name="connsiteX208" fmla="*/ 1747935 w 4529191"/>
              <a:gd name="connsiteY208" fmla="*/ 1256523 h 1698172"/>
              <a:gd name="connsiteX209" fmla="*/ 1691951 w 4529191"/>
              <a:gd name="connsiteY209" fmla="*/ 1268964 h 1698172"/>
              <a:gd name="connsiteX210" fmla="*/ 1623526 w 4529191"/>
              <a:gd name="connsiteY210" fmla="*/ 1275184 h 1698172"/>
              <a:gd name="connsiteX211" fmla="*/ 1604865 w 4529191"/>
              <a:gd name="connsiteY211" fmla="*/ 1281404 h 1698172"/>
              <a:gd name="connsiteX212" fmla="*/ 1524000 w 4529191"/>
              <a:gd name="connsiteY212" fmla="*/ 1293845 h 1698172"/>
              <a:gd name="connsiteX213" fmla="*/ 1362269 w 4529191"/>
              <a:gd name="connsiteY213" fmla="*/ 1306286 h 1698172"/>
              <a:gd name="connsiteX214" fmla="*/ 1324947 w 4529191"/>
              <a:gd name="connsiteY214" fmla="*/ 1312506 h 1698172"/>
              <a:gd name="connsiteX215" fmla="*/ 1293845 w 4529191"/>
              <a:gd name="connsiteY215" fmla="*/ 1318727 h 1698172"/>
              <a:gd name="connsiteX216" fmla="*/ 1125894 w 4529191"/>
              <a:gd name="connsiteY216" fmla="*/ 1331168 h 1698172"/>
              <a:gd name="connsiteX217" fmla="*/ 989045 w 4529191"/>
              <a:gd name="connsiteY217" fmla="*/ 1343608 h 1698172"/>
              <a:gd name="connsiteX218" fmla="*/ 920620 w 4529191"/>
              <a:gd name="connsiteY218" fmla="*/ 1362270 h 1698172"/>
              <a:gd name="connsiteX219" fmla="*/ 895739 w 4529191"/>
              <a:gd name="connsiteY219" fmla="*/ 1368490 h 1698172"/>
              <a:gd name="connsiteX220" fmla="*/ 858416 w 4529191"/>
              <a:gd name="connsiteY220" fmla="*/ 1374710 h 1698172"/>
              <a:gd name="connsiteX221" fmla="*/ 839755 w 4529191"/>
              <a:gd name="connsiteY221" fmla="*/ 1380931 h 1698172"/>
              <a:gd name="connsiteX222" fmla="*/ 808653 w 4529191"/>
              <a:gd name="connsiteY222" fmla="*/ 1387151 h 1698172"/>
              <a:gd name="connsiteX223" fmla="*/ 777551 w 4529191"/>
              <a:gd name="connsiteY223" fmla="*/ 1399592 h 1698172"/>
              <a:gd name="connsiteX224" fmla="*/ 734008 w 4529191"/>
              <a:gd name="connsiteY224" fmla="*/ 1412033 h 1698172"/>
              <a:gd name="connsiteX225" fmla="*/ 690465 w 4529191"/>
              <a:gd name="connsiteY225" fmla="*/ 1430694 h 1698172"/>
              <a:gd name="connsiteX226" fmla="*/ 671804 w 4529191"/>
              <a:gd name="connsiteY226" fmla="*/ 1443135 h 1698172"/>
              <a:gd name="connsiteX227" fmla="*/ 646922 w 4529191"/>
              <a:gd name="connsiteY227" fmla="*/ 1449355 h 1698172"/>
              <a:gd name="connsiteX228" fmla="*/ 609600 w 4529191"/>
              <a:gd name="connsiteY228" fmla="*/ 1461796 h 1698172"/>
              <a:gd name="connsiteX229" fmla="*/ 590939 w 4529191"/>
              <a:gd name="connsiteY229" fmla="*/ 1468017 h 1698172"/>
              <a:gd name="connsiteX230" fmla="*/ 460310 w 4529191"/>
              <a:gd name="connsiteY230" fmla="*/ 1486678 h 1698172"/>
              <a:gd name="connsiteX231" fmla="*/ 416767 w 4529191"/>
              <a:gd name="connsiteY231" fmla="*/ 1492898 h 1698172"/>
              <a:gd name="connsiteX232" fmla="*/ 292359 w 4529191"/>
              <a:gd name="connsiteY232" fmla="*/ 1511559 h 1698172"/>
              <a:gd name="connsiteX233" fmla="*/ 180392 w 4529191"/>
              <a:gd name="connsiteY233" fmla="*/ 1548882 h 1698172"/>
              <a:gd name="connsiteX234" fmla="*/ 143069 w 4529191"/>
              <a:gd name="connsiteY234" fmla="*/ 1561323 h 1698172"/>
              <a:gd name="connsiteX235" fmla="*/ 124408 w 4529191"/>
              <a:gd name="connsiteY235" fmla="*/ 1567543 h 1698172"/>
              <a:gd name="connsiteX236" fmla="*/ 68424 w 4529191"/>
              <a:gd name="connsiteY236" fmla="*/ 1592425 h 1698172"/>
              <a:gd name="connsiteX237" fmla="*/ 49763 w 4529191"/>
              <a:gd name="connsiteY237" fmla="*/ 1598645 h 1698172"/>
              <a:gd name="connsiteX238" fmla="*/ 24882 w 4529191"/>
              <a:gd name="connsiteY238" fmla="*/ 1623527 h 1698172"/>
              <a:gd name="connsiteX239" fmla="*/ 0 w 4529191"/>
              <a:gd name="connsiteY239" fmla="*/ 1654629 h 169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4529191" h="1698172">
                <a:moveTo>
                  <a:pt x="31102" y="1698172"/>
                </a:moveTo>
                <a:cubicBezTo>
                  <a:pt x="43543" y="1694025"/>
                  <a:pt x="55565" y="1688303"/>
                  <a:pt x="68424" y="1685731"/>
                </a:cubicBezTo>
                <a:cubicBezTo>
                  <a:pt x="135408" y="1672334"/>
                  <a:pt x="105053" y="1686901"/>
                  <a:pt x="149290" y="1673290"/>
                </a:cubicBezTo>
                <a:cubicBezTo>
                  <a:pt x="149368" y="1673266"/>
                  <a:pt x="207322" y="1653946"/>
                  <a:pt x="223935" y="1648408"/>
                </a:cubicBezTo>
                <a:cubicBezTo>
                  <a:pt x="230155" y="1646335"/>
                  <a:pt x="236235" y="1643778"/>
                  <a:pt x="242596" y="1642188"/>
                </a:cubicBezTo>
                <a:lnTo>
                  <a:pt x="267477" y="1635968"/>
                </a:lnTo>
                <a:cubicBezTo>
                  <a:pt x="273698" y="1631821"/>
                  <a:pt x="279046" y="1625891"/>
                  <a:pt x="286139" y="1623527"/>
                </a:cubicBezTo>
                <a:cubicBezTo>
                  <a:pt x="292371" y="1621450"/>
                  <a:pt x="363929" y="1611470"/>
                  <a:pt x="367004" y="1611086"/>
                </a:cubicBezTo>
                <a:cubicBezTo>
                  <a:pt x="385635" y="1608757"/>
                  <a:pt x="404401" y="1607521"/>
                  <a:pt x="422988" y="1604866"/>
                </a:cubicBezTo>
                <a:cubicBezTo>
                  <a:pt x="433454" y="1603371"/>
                  <a:pt x="443565" y="1599647"/>
                  <a:pt x="454090" y="1598645"/>
                </a:cubicBezTo>
                <a:cubicBezTo>
                  <a:pt x="487180" y="1595493"/>
                  <a:pt x="520441" y="1594498"/>
                  <a:pt x="553616" y="1592425"/>
                </a:cubicBezTo>
                <a:cubicBezTo>
                  <a:pt x="624975" y="1578152"/>
                  <a:pt x="539023" y="1594046"/>
                  <a:pt x="665584" y="1579984"/>
                </a:cubicBezTo>
                <a:cubicBezTo>
                  <a:pt x="694728" y="1576746"/>
                  <a:pt x="723572" y="1571180"/>
                  <a:pt x="752669" y="1567543"/>
                </a:cubicBezTo>
                <a:lnTo>
                  <a:pt x="802433" y="1561323"/>
                </a:lnTo>
                <a:cubicBezTo>
                  <a:pt x="814919" y="1559539"/>
                  <a:pt x="827240" y="1556666"/>
                  <a:pt x="839755" y="1555102"/>
                </a:cubicBezTo>
                <a:cubicBezTo>
                  <a:pt x="860432" y="1552517"/>
                  <a:pt x="881224" y="1550955"/>
                  <a:pt x="901959" y="1548882"/>
                </a:cubicBezTo>
                <a:cubicBezTo>
                  <a:pt x="965818" y="1536109"/>
                  <a:pt x="906545" y="1546667"/>
                  <a:pt x="1013926" y="1536441"/>
                </a:cubicBezTo>
                <a:cubicBezTo>
                  <a:pt x="1144285" y="1524027"/>
                  <a:pt x="989215" y="1536423"/>
                  <a:pt x="1107233" y="1524000"/>
                </a:cubicBezTo>
                <a:cubicBezTo>
                  <a:pt x="1132063" y="1521386"/>
                  <a:pt x="1156996" y="1519853"/>
                  <a:pt x="1181877" y="1517780"/>
                </a:cubicBezTo>
                <a:cubicBezTo>
                  <a:pt x="1230842" y="1505538"/>
                  <a:pt x="1188827" y="1514766"/>
                  <a:pt x="1268963" y="1505339"/>
                </a:cubicBezTo>
                <a:cubicBezTo>
                  <a:pt x="1283524" y="1503626"/>
                  <a:pt x="1297934" y="1500738"/>
                  <a:pt x="1312506" y="1499119"/>
                </a:cubicBezTo>
                <a:cubicBezTo>
                  <a:pt x="1335268" y="1496590"/>
                  <a:pt x="1358142" y="1495177"/>
                  <a:pt x="1380930" y="1492898"/>
                </a:cubicBezTo>
                <a:cubicBezTo>
                  <a:pt x="1399613" y="1491030"/>
                  <a:pt x="1418215" y="1488378"/>
                  <a:pt x="1436914" y="1486678"/>
                </a:cubicBezTo>
                <a:cubicBezTo>
                  <a:pt x="1463838" y="1484230"/>
                  <a:pt x="1490866" y="1483020"/>
                  <a:pt x="1517779" y="1480457"/>
                </a:cubicBezTo>
                <a:cubicBezTo>
                  <a:pt x="1534421" y="1478872"/>
                  <a:pt x="1550872" y="1475472"/>
                  <a:pt x="1567543" y="1474237"/>
                </a:cubicBezTo>
                <a:cubicBezTo>
                  <a:pt x="1606885" y="1471323"/>
                  <a:pt x="1646367" y="1470641"/>
                  <a:pt x="1685730" y="1468017"/>
                </a:cubicBezTo>
                <a:cubicBezTo>
                  <a:pt x="1708582" y="1466494"/>
                  <a:pt x="1731393" y="1464325"/>
                  <a:pt x="1754155" y="1461796"/>
                </a:cubicBezTo>
                <a:cubicBezTo>
                  <a:pt x="1768727" y="1460177"/>
                  <a:pt x="1783074" y="1456621"/>
                  <a:pt x="1797698" y="1455576"/>
                </a:cubicBezTo>
                <a:cubicBezTo>
                  <a:pt x="1841179" y="1452470"/>
                  <a:pt x="1884783" y="1451429"/>
                  <a:pt x="1928326" y="1449355"/>
                </a:cubicBezTo>
                <a:cubicBezTo>
                  <a:pt x="1940767" y="1447282"/>
                  <a:pt x="1953082" y="1444212"/>
                  <a:pt x="1965649" y="1443135"/>
                </a:cubicBezTo>
                <a:cubicBezTo>
                  <a:pt x="1969822" y="1442777"/>
                  <a:pt x="2146865" y="1433183"/>
                  <a:pt x="2202024" y="1424474"/>
                </a:cubicBezTo>
                <a:cubicBezTo>
                  <a:pt x="2222911" y="1421176"/>
                  <a:pt x="2244168" y="1418720"/>
                  <a:pt x="2264228" y="1412033"/>
                </a:cubicBezTo>
                <a:cubicBezTo>
                  <a:pt x="2270449" y="1409959"/>
                  <a:pt x="2276489" y="1407234"/>
                  <a:pt x="2282890" y="1405812"/>
                </a:cubicBezTo>
                <a:cubicBezTo>
                  <a:pt x="2295202" y="1403076"/>
                  <a:pt x="2307803" y="1401848"/>
                  <a:pt x="2320212" y="1399592"/>
                </a:cubicBezTo>
                <a:cubicBezTo>
                  <a:pt x="2330614" y="1397701"/>
                  <a:pt x="2340993" y="1395666"/>
                  <a:pt x="2351314" y="1393372"/>
                </a:cubicBezTo>
                <a:cubicBezTo>
                  <a:pt x="2359660" y="1391517"/>
                  <a:pt x="2367689" y="1388002"/>
                  <a:pt x="2376196" y="1387151"/>
                </a:cubicBezTo>
                <a:cubicBezTo>
                  <a:pt x="2506507" y="1374120"/>
                  <a:pt x="2863176" y="1374970"/>
                  <a:pt x="2880049" y="1374710"/>
                </a:cubicBezTo>
                <a:cubicBezTo>
                  <a:pt x="2944327" y="1370563"/>
                  <a:pt x="3008865" y="1369384"/>
                  <a:pt x="3072882" y="1362270"/>
                </a:cubicBezTo>
                <a:cubicBezTo>
                  <a:pt x="3091543" y="1360196"/>
                  <a:pt x="3110254" y="1358531"/>
                  <a:pt x="3128865" y="1356049"/>
                </a:cubicBezTo>
                <a:cubicBezTo>
                  <a:pt x="3177540" y="1349559"/>
                  <a:pt x="3157317" y="1349125"/>
                  <a:pt x="3209730" y="1343608"/>
                </a:cubicBezTo>
                <a:cubicBezTo>
                  <a:pt x="3234561" y="1340994"/>
                  <a:pt x="3259493" y="1339461"/>
                  <a:pt x="3284375" y="1337388"/>
                </a:cubicBezTo>
                <a:cubicBezTo>
                  <a:pt x="3379527" y="1318359"/>
                  <a:pt x="3229632" y="1347549"/>
                  <a:pt x="3365241" y="1324947"/>
                </a:cubicBezTo>
                <a:cubicBezTo>
                  <a:pt x="3426467" y="1314742"/>
                  <a:pt x="3417159" y="1311952"/>
                  <a:pt x="3470988" y="1306286"/>
                </a:cubicBezTo>
                <a:cubicBezTo>
                  <a:pt x="3517122" y="1301430"/>
                  <a:pt x="3561915" y="1299968"/>
                  <a:pt x="3607837" y="1293845"/>
                </a:cubicBezTo>
                <a:cubicBezTo>
                  <a:pt x="3684192" y="1283664"/>
                  <a:pt x="3585655" y="1290626"/>
                  <a:pt x="3682482" y="1281404"/>
                </a:cubicBezTo>
                <a:cubicBezTo>
                  <a:pt x="3711453" y="1278645"/>
                  <a:pt x="3740539" y="1277257"/>
                  <a:pt x="3769567" y="1275184"/>
                </a:cubicBezTo>
                <a:cubicBezTo>
                  <a:pt x="3832057" y="1259561"/>
                  <a:pt x="3803105" y="1268151"/>
                  <a:pt x="3856653" y="1250302"/>
                </a:cubicBezTo>
                <a:lnTo>
                  <a:pt x="3893975" y="1237861"/>
                </a:lnTo>
                <a:cubicBezTo>
                  <a:pt x="3902269" y="1233714"/>
                  <a:pt x="3910334" y="1229074"/>
                  <a:pt x="3918857" y="1225421"/>
                </a:cubicBezTo>
                <a:cubicBezTo>
                  <a:pt x="3924884" y="1222838"/>
                  <a:pt x="3931653" y="1222132"/>
                  <a:pt x="3937518" y="1219200"/>
                </a:cubicBezTo>
                <a:cubicBezTo>
                  <a:pt x="3944205" y="1215857"/>
                  <a:pt x="3949839" y="1210721"/>
                  <a:pt x="3956179" y="1206759"/>
                </a:cubicBezTo>
                <a:cubicBezTo>
                  <a:pt x="3966432" y="1200351"/>
                  <a:pt x="3976713" y="1193970"/>
                  <a:pt x="3987282" y="1188098"/>
                </a:cubicBezTo>
                <a:cubicBezTo>
                  <a:pt x="3995388" y="1183595"/>
                  <a:pt x="4004212" y="1180428"/>
                  <a:pt x="4012163" y="1175657"/>
                </a:cubicBezTo>
                <a:cubicBezTo>
                  <a:pt x="4024984" y="1167964"/>
                  <a:pt x="4035301" y="1155505"/>
                  <a:pt x="4049486" y="1150776"/>
                </a:cubicBezTo>
                <a:cubicBezTo>
                  <a:pt x="4055706" y="1148702"/>
                  <a:pt x="4062483" y="1147859"/>
                  <a:pt x="4068147" y="1144555"/>
                </a:cubicBezTo>
                <a:cubicBezTo>
                  <a:pt x="4087520" y="1133254"/>
                  <a:pt x="4105469" y="1119674"/>
                  <a:pt x="4124130" y="1107233"/>
                </a:cubicBezTo>
                <a:cubicBezTo>
                  <a:pt x="4130351" y="1103086"/>
                  <a:pt x="4136811" y="1099278"/>
                  <a:pt x="4142792" y="1094792"/>
                </a:cubicBezTo>
                <a:cubicBezTo>
                  <a:pt x="4172919" y="1072197"/>
                  <a:pt x="4157838" y="1079410"/>
                  <a:pt x="4186335" y="1069910"/>
                </a:cubicBezTo>
                <a:cubicBezTo>
                  <a:pt x="4192555" y="1061616"/>
                  <a:pt x="4198249" y="1052900"/>
                  <a:pt x="4204996" y="1045029"/>
                </a:cubicBezTo>
                <a:cubicBezTo>
                  <a:pt x="4210721" y="1038350"/>
                  <a:pt x="4218025" y="1033126"/>
                  <a:pt x="4223657" y="1026368"/>
                </a:cubicBezTo>
                <a:cubicBezTo>
                  <a:pt x="4228443" y="1020625"/>
                  <a:pt x="4231312" y="1013449"/>
                  <a:pt x="4236098" y="1007706"/>
                </a:cubicBezTo>
                <a:cubicBezTo>
                  <a:pt x="4241730" y="1000948"/>
                  <a:pt x="4249034" y="995724"/>
                  <a:pt x="4254759" y="989045"/>
                </a:cubicBezTo>
                <a:cubicBezTo>
                  <a:pt x="4258143" y="985097"/>
                  <a:pt x="4281921" y="953381"/>
                  <a:pt x="4285861" y="945502"/>
                </a:cubicBezTo>
                <a:cubicBezTo>
                  <a:pt x="4288793" y="939637"/>
                  <a:pt x="4288898" y="932573"/>
                  <a:pt x="4292082" y="926841"/>
                </a:cubicBezTo>
                <a:cubicBezTo>
                  <a:pt x="4299343" y="913771"/>
                  <a:pt x="4312235" y="903703"/>
                  <a:pt x="4316963" y="889519"/>
                </a:cubicBezTo>
                <a:cubicBezTo>
                  <a:pt x="4331768" y="845104"/>
                  <a:pt x="4322130" y="863107"/>
                  <a:pt x="4341845" y="833535"/>
                </a:cubicBezTo>
                <a:cubicBezTo>
                  <a:pt x="4353929" y="797280"/>
                  <a:pt x="4345133" y="820736"/>
                  <a:pt x="4372947" y="765110"/>
                </a:cubicBezTo>
                <a:cubicBezTo>
                  <a:pt x="4377094" y="756816"/>
                  <a:pt x="4382456" y="749026"/>
                  <a:pt x="4385388" y="740229"/>
                </a:cubicBezTo>
                <a:cubicBezTo>
                  <a:pt x="4398000" y="702390"/>
                  <a:pt x="4383378" y="740804"/>
                  <a:pt x="4404049" y="702906"/>
                </a:cubicBezTo>
                <a:cubicBezTo>
                  <a:pt x="4412929" y="686625"/>
                  <a:pt x="4420636" y="669731"/>
                  <a:pt x="4428930" y="653143"/>
                </a:cubicBezTo>
                <a:cubicBezTo>
                  <a:pt x="4433077" y="644849"/>
                  <a:pt x="4436227" y="635977"/>
                  <a:pt x="4441371" y="628261"/>
                </a:cubicBezTo>
                <a:cubicBezTo>
                  <a:pt x="4445518" y="622041"/>
                  <a:pt x="4450103" y="616091"/>
                  <a:pt x="4453812" y="609600"/>
                </a:cubicBezTo>
                <a:cubicBezTo>
                  <a:pt x="4458413" y="601549"/>
                  <a:pt x="4462809" y="593328"/>
                  <a:pt x="4466253" y="584719"/>
                </a:cubicBezTo>
                <a:cubicBezTo>
                  <a:pt x="4471123" y="572543"/>
                  <a:pt x="4471420" y="558307"/>
                  <a:pt x="4478694" y="547396"/>
                </a:cubicBezTo>
                <a:lnTo>
                  <a:pt x="4491135" y="528735"/>
                </a:lnTo>
                <a:lnTo>
                  <a:pt x="4503575" y="491412"/>
                </a:lnTo>
                <a:cubicBezTo>
                  <a:pt x="4505648" y="485192"/>
                  <a:pt x="4508206" y="479112"/>
                  <a:pt x="4509796" y="472751"/>
                </a:cubicBezTo>
                <a:cubicBezTo>
                  <a:pt x="4517606" y="441509"/>
                  <a:pt x="4513312" y="455980"/>
                  <a:pt x="4522237" y="429208"/>
                </a:cubicBezTo>
                <a:cubicBezTo>
                  <a:pt x="4530672" y="344856"/>
                  <a:pt x="4532312" y="360819"/>
                  <a:pt x="4522237" y="255037"/>
                </a:cubicBezTo>
                <a:cubicBezTo>
                  <a:pt x="4521615" y="248510"/>
                  <a:pt x="4519653" y="241832"/>
                  <a:pt x="4516016" y="236376"/>
                </a:cubicBezTo>
                <a:cubicBezTo>
                  <a:pt x="4511136" y="229057"/>
                  <a:pt x="4503575" y="223935"/>
                  <a:pt x="4497355" y="217715"/>
                </a:cubicBezTo>
                <a:cubicBezTo>
                  <a:pt x="4489481" y="194089"/>
                  <a:pt x="4485284" y="172223"/>
                  <a:pt x="4453812" y="161731"/>
                </a:cubicBezTo>
                <a:cubicBezTo>
                  <a:pt x="4447592" y="159657"/>
                  <a:pt x="4440883" y="158694"/>
                  <a:pt x="4435151" y="155510"/>
                </a:cubicBezTo>
                <a:cubicBezTo>
                  <a:pt x="4422081" y="148249"/>
                  <a:pt x="4412013" y="135358"/>
                  <a:pt x="4397828" y="130629"/>
                </a:cubicBezTo>
                <a:cubicBezTo>
                  <a:pt x="4363715" y="119257"/>
                  <a:pt x="4392133" y="130230"/>
                  <a:pt x="4348065" y="105747"/>
                </a:cubicBezTo>
                <a:cubicBezTo>
                  <a:pt x="4317810" y="88939"/>
                  <a:pt x="4331634" y="97253"/>
                  <a:pt x="4304522" y="87086"/>
                </a:cubicBezTo>
                <a:cubicBezTo>
                  <a:pt x="4294067" y="83165"/>
                  <a:pt x="4284013" y="78176"/>
                  <a:pt x="4273420" y="74645"/>
                </a:cubicBezTo>
                <a:cubicBezTo>
                  <a:pt x="4265310" y="71942"/>
                  <a:pt x="4256898" y="70216"/>
                  <a:pt x="4248539" y="68425"/>
                </a:cubicBezTo>
                <a:cubicBezTo>
                  <a:pt x="4227863" y="63994"/>
                  <a:pt x="4207070" y="60131"/>
                  <a:pt x="4186335" y="55984"/>
                </a:cubicBezTo>
                <a:cubicBezTo>
                  <a:pt x="4175968" y="53911"/>
                  <a:pt x="4165724" y="51075"/>
                  <a:pt x="4155233" y="49764"/>
                </a:cubicBezTo>
                <a:cubicBezTo>
                  <a:pt x="4138645" y="47690"/>
                  <a:pt x="4121992" y="46085"/>
                  <a:pt x="4105469" y="43543"/>
                </a:cubicBezTo>
                <a:cubicBezTo>
                  <a:pt x="4095019" y="41935"/>
                  <a:pt x="4084769" y="39214"/>
                  <a:pt x="4074367" y="37323"/>
                </a:cubicBezTo>
                <a:cubicBezTo>
                  <a:pt x="4061958" y="35067"/>
                  <a:pt x="4049531" y="32886"/>
                  <a:pt x="4037045" y="31102"/>
                </a:cubicBezTo>
                <a:cubicBezTo>
                  <a:pt x="4020496" y="28738"/>
                  <a:pt x="4003831" y="27246"/>
                  <a:pt x="3987282" y="24882"/>
                </a:cubicBezTo>
                <a:cubicBezTo>
                  <a:pt x="3940825" y="18245"/>
                  <a:pt x="3948521" y="16077"/>
                  <a:pt x="3893975" y="12441"/>
                </a:cubicBezTo>
                <a:cubicBezTo>
                  <a:pt x="3850480" y="9541"/>
                  <a:pt x="3806864" y="8781"/>
                  <a:pt x="3763347" y="6221"/>
                </a:cubicBezTo>
                <a:cubicBezTo>
                  <a:pt x="3736359" y="4633"/>
                  <a:pt x="3709437" y="2074"/>
                  <a:pt x="3682482" y="0"/>
                </a:cubicBezTo>
                <a:cubicBezTo>
                  <a:pt x="3609910" y="2074"/>
                  <a:pt x="3537273" y="2503"/>
                  <a:pt x="3464767" y="6221"/>
                </a:cubicBezTo>
                <a:cubicBezTo>
                  <a:pt x="3456229" y="6659"/>
                  <a:pt x="3448074" y="9985"/>
                  <a:pt x="3439886" y="12441"/>
                </a:cubicBezTo>
                <a:cubicBezTo>
                  <a:pt x="3364165" y="35157"/>
                  <a:pt x="3435030" y="16766"/>
                  <a:pt x="3377682" y="31102"/>
                </a:cubicBezTo>
                <a:cubicBezTo>
                  <a:pt x="3371461" y="35249"/>
                  <a:pt x="3365852" y="40507"/>
                  <a:pt x="3359020" y="43543"/>
                </a:cubicBezTo>
                <a:cubicBezTo>
                  <a:pt x="3347037" y="48869"/>
                  <a:pt x="3334139" y="51837"/>
                  <a:pt x="3321698" y="55984"/>
                </a:cubicBezTo>
                <a:cubicBezTo>
                  <a:pt x="3315478" y="58057"/>
                  <a:pt x="3308902" y="59272"/>
                  <a:pt x="3303037" y="62204"/>
                </a:cubicBezTo>
                <a:cubicBezTo>
                  <a:pt x="3220542" y="103452"/>
                  <a:pt x="3323543" y="53417"/>
                  <a:pt x="3259494" y="80866"/>
                </a:cubicBezTo>
                <a:cubicBezTo>
                  <a:pt x="3250971" y="84519"/>
                  <a:pt x="3243135" y="89653"/>
                  <a:pt x="3234612" y="93306"/>
                </a:cubicBezTo>
                <a:cubicBezTo>
                  <a:pt x="3228585" y="95889"/>
                  <a:pt x="3221683" y="96343"/>
                  <a:pt x="3215951" y="99527"/>
                </a:cubicBezTo>
                <a:cubicBezTo>
                  <a:pt x="3202881" y="106788"/>
                  <a:pt x="3191069" y="116114"/>
                  <a:pt x="3178628" y="124408"/>
                </a:cubicBezTo>
                <a:lnTo>
                  <a:pt x="3159967" y="136849"/>
                </a:lnTo>
                <a:cubicBezTo>
                  <a:pt x="3153747" y="140996"/>
                  <a:pt x="3147287" y="144804"/>
                  <a:pt x="3141306" y="149290"/>
                </a:cubicBezTo>
                <a:cubicBezTo>
                  <a:pt x="3130629" y="157298"/>
                  <a:pt x="3110494" y="173117"/>
                  <a:pt x="3097763" y="180392"/>
                </a:cubicBezTo>
                <a:cubicBezTo>
                  <a:pt x="3028443" y="220005"/>
                  <a:pt x="3124677" y="159684"/>
                  <a:pt x="3041779" y="211494"/>
                </a:cubicBezTo>
                <a:cubicBezTo>
                  <a:pt x="3035439" y="215456"/>
                  <a:pt x="3028861" y="219149"/>
                  <a:pt x="3023118" y="223935"/>
                </a:cubicBezTo>
                <a:cubicBezTo>
                  <a:pt x="3016360" y="229567"/>
                  <a:pt x="3011776" y="237716"/>
                  <a:pt x="3004457" y="242596"/>
                </a:cubicBezTo>
                <a:cubicBezTo>
                  <a:pt x="2999001" y="246233"/>
                  <a:pt x="2991552" y="245677"/>
                  <a:pt x="2985796" y="248817"/>
                </a:cubicBezTo>
                <a:cubicBezTo>
                  <a:pt x="2968624" y="258184"/>
                  <a:pt x="2952621" y="269552"/>
                  <a:pt x="2936033" y="279919"/>
                </a:cubicBezTo>
                <a:lnTo>
                  <a:pt x="2936033" y="279919"/>
                </a:lnTo>
                <a:lnTo>
                  <a:pt x="2886269" y="317241"/>
                </a:lnTo>
                <a:lnTo>
                  <a:pt x="2861388" y="335902"/>
                </a:lnTo>
                <a:cubicBezTo>
                  <a:pt x="2857241" y="342123"/>
                  <a:pt x="2854690" y="349778"/>
                  <a:pt x="2848947" y="354564"/>
                </a:cubicBezTo>
                <a:cubicBezTo>
                  <a:pt x="2841823" y="360500"/>
                  <a:pt x="2832116" y="362403"/>
                  <a:pt x="2824065" y="367004"/>
                </a:cubicBezTo>
                <a:cubicBezTo>
                  <a:pt x="2817574" y="370713"/>
                  <a:pt x="2811147" y="374659"/>
                  <a:pt x="2805404" y="379445"/>
                </a:cubicBezTo>
                <a:cubicBezTo>
                  <a:pt x="2798646" y="385077"/>
                  <a:pt x="2793687" y="392705"/>
                  <a:pt x="2786743" y="398106"/>
                </a:cubicBezTo>
                <a:cubicBezTo>
                  <a:pt x="2774940" y="407286"/>
                  <a:pt x="2761861" y="414694"/>
                  <a:pt x="2749420" y="422988"/>
                </a:cubicBezTo>
                <a:cubicBezTo>
                  <a:pt x="2743200" y="427135"/>
                  <a:pt x="2737851" y="433065"/>
                  <a:pt x="2730759" y="435429"/>
                </a:cubicBezTo>
                <a:cubicBezTo>
                  <a:pt x="2724539" y="437502"/>
                  <a:pt x="2718125" y="439066"/>
                  <a:pt x="2712098" y="441649"/>
                </a:cubicBezTo>
                <a:cubicBezTo>
                  <a:pt x="2703575" y="445302"/>
                  <a:pt x="2695739" y="450437"/>
                  <a:pt x="2687216" y="454090"/>
                </a:cubicBezTo>
                <a:cubicBezTo>
                  <a:pt x="2674726" y="459443"/>
                  <a:pt x="2656294" y="463376"/>
                  <a:pt x="2643673" y="466531"/>
                </a:cubicBezTo>
                <a:cubicBezTo>
                  <a:pt x="2637453" y="470678"/>
                  <a:pt x="2631699" y="475629"/>
                  <a:pt x="2625012" y="478972"/>
                </a:cubicBezTo>
                <a:cubicBezTo>
                  <a:pt x="2614560" y="484198"/>
                  <a:pt x="2591434" y="488423"/>
                  <a:pt x="2581469" y="491412"/>
                </a:cubicBezTo>
                <a:cubicBezTo>
                  <a:pt x="2568908" y="495180"/>
                  <a:pt x="2557260" y="503699"/>
                  <a:pt x="2544147" y="503853"/>
                </a:cubicBezTo>
                <a:lnTo>
                  <a:pt x="2015412" y="510074"/>
                </a:lnTo>
                <a:lnTo>
                  <a:pt x="1698171" y="503853"/>
                </a:lnTo>
                <a:cubicBezTo>
                  <a:pt x="1689628" y="503542"/>
                  <a:pt x="1681825" y="498121"/>
                  <a:pt x="1673290" y="497633"/>
                </a:cubicBezTo>
                <a:cubicBezTo>
                  <a:pt x="1609084" y="493964"/>
                  <a:pt x="1544735" y="493486"/>
                  <a:pt x="1480457" y="491412"/>
                </a:cubicBezTo>
                <a:cubicBezTo>
                  <a:pt x="1236558" y="472652"/>
                  <a:pt x="1372065" y="480670"/>
                  <a:pt x="883298" y="491412"/>
                </a:cubicBezTo>
                <a:cubicBezTo>
                  <a:pt x="876788" y="491555"/>
                  <a:pt x="799388" y="502195"/>
                  <a:pt x="789992" y="503853"/>
                </a:cubicBezTo>
                <a:cubicBezTo>
                  <a:pt x="769168" y="507528"/>
                  <a:pt x="727788" y="516294"/>
                  <a:pt x="727788" y="516294"/>
                </a:cubicBezTo>
                <a:cubicBezTo>
                  <a:pt x="719494" y="520441"/>
                  <a:pt x="711703" y="525803"/>
                  <a:pt x="702906" y="528735"/>
                </a:cubicBezTo>
                <a:cubicBezTo>
                  <a:pt x="692876" y="532078"/>
                  <a:pt x="682125" y="532661"/>
                  <a:pt x="671804" y="534955"/>
                </a:cubicBezTo>
                <a:cubicBezTo>
                  <a:pt x="663458" y="536810"/>
                  <a:pt x="655216" y="539102"/>
                  <a:pt x="646922" y="541176"/>
                </a:cubicBezTo>
                <a:cubicBezTo>
                  <a:pt x="592030" y="577772"/>
                  <a:pt x="679768" y="521643"/>
                  <a:pt x="590939" y="566057"/>
                </a:cubicBezTo>
                <a:cubicBezTo>
                  <a:pt x="582645" y="570204"/>
                  <a:pt x="574580" y="574845"/>
                  <a:pt x="566057" y="578498"/>
                </a:cubicBezTo>
                <a:cubicBezTo>
                  <a:pt x="560030" y="581081"/>
                  <a:pt x="553261" y="581787"/>
                  <a:pt x="547396" y="584719"/>
                </a:cubicBezTo>
                <a:cubicBezTo>
                  <a:pt x="540709" y="588062"/>
                  <a:pt x="535566" y="594123"/>
                  <a:pt x="528735" y="597159"/>
                </a:cubicBezTo>
                <a:cubicBezTo>
                  <a:pt x="516751" y="602485"/>
                  <a:pt x="491412" y="609600"/>
                  <a:pt x="491412" y="609600"/>
                </a:cubicBezTo>
                <a:cubicBezTo>
                  <a:pt x="485192" y="615820"/>
                  <a:pt x="479509" y="622629"/>
                  <a:pt x="472751" y="628261"/>
                </a:cubicBezTo>
                <a:cubicBezTo>
                  <a:pt x="467008" y="633047"/>
                  <a:pt x="456866" y="633761"/>
                  <a:pt x="454090" y="640702"/>
                </a:cubicBezTo>
                <a:cubicBezTo>
                  <a:pt x="451655" y="646790"/>
                  <a:pt x="456043" y="654385"/>
                  <a:pt x="460310" y="659364"/>
                </a:cubicBezTo>
                <a:cubicBezTo>
                  <a:pt x="480592" y="683027"/>
                  <a:pt x="486689" y="682671"/>
                  <a:pt x="510073" y="690466"/>
                </a:cubicBezTo>
                <a:cubicBezTo>
                  <a:pt x="523829" y="704221"/>
                  <a:pt x="530077" y="712909"/>
                  <a:pt x="547396" y="721568"/>
                </a:cubicBezTo>
                <a:cubicBezTo>
                  <a:pt x="553261" y="724500"/>
                  <a:pt x="559837" y="725715"/>
                  <a:pt x="566057" y="727788"/>
                </a:cubicBezTo>
                <a:cubicBezTo>
                  <a:pt x="582109" y="738490"/>
                  <a:pt x="612147" y="757519"/>
                  <a:pt x="628261" y="771331"/>
                </a:cubicBezTo>
                <a:cubicBezTo>
                  <a:pt x="657913" y="796746"/>
                  <a:pt x="633840" y="785632"/>
                  <a:pt x="665584" y="796212"/>
                </a:cubicBezTo>
                <a:cubicBezTo>
                  <a:pt x="671804" y="802433"/>
                  <a:pt x="677487" y="809242"/>
                  <a:pt x="684245" y="814874"/>
                </a:cubicBezTo>
                <a:cubicBezTo>
                  <a:pt x="689988" y="819660"/>
                  <a:pt x="696823" y="822970"/>
                  <a:pt x="702906" y="827315"/>
                </a:cubicBezTo>
                <a:cubicBezTo>
                  <a:pt x="711342" y="833341"/>
                  <a:pt x="719916" y="839229"/>
                  <a:pt x="727788" y="845976"/>
                </a:cubicBezTo>
                <a:cubicBezTo>
                  <a:pt x="734467" y="851701"/>
                  <a:pt x="739691" y="859005"/>
                  <a:pt x="746449" y="864637"/>
                </a:cubicBezTo>
                <a:cubicBezTo>
                  <a:pt x="752192" y="869423"/>
                  <a:pt x="759027" y="872733"/>
                  <a:pt x="765110" y="877078"/>
                </a:cubicBezTo>
                <a:cubicBezTo>
                  <a:pt x="778454" y="886609"/>
                  <a:pt x="793999" y="899806"/>
                  <a:pt x="808653" y="908180"/>
                </a:cubicBezTo>
                <a:cubicBezTo>
                  <a:pt x="816704" y="912781"/>
                  <a:pt x="825583" y="915850"/>
                  <a:pt x="833535" y="920621"/>
                </a:cubicBezTo>
                <a:cubicBezTo>
                  <a:pt x="846356" y="928314"/>
                  <a:pt x="856975" y="939949"/>
                  <a:pt x="870857" y="945502"/>
                </a:cubicBezTo>
                <a:cubicBezTo>
                  <a:pt x="881224" y="949649"/>
                  <a:pt x="891755" y="953408"/>
                  <a:pt x="901959" y="957943"/>
                </a:cubicBezTo>
                <a:cubicBezTo>
                  <a:pt x="948075" y="978439"/>
                  <a:pt x="907177" y="963830"/>
                  <a:pt x="945502" y="976604"/>
                </a:cubicBezTo>
                <a:cubicBezTo>
                  <a:pt x="966904" y="990872"/>
                  <a:pt x="967004" y="992790"/>
                  <a:pt x="995265" y="1001486"/>
                </a:cubicBezTo>
                <a:cubicBezTo>
                  <a:pt x="1011607" y="1006514"/>
                  <a:pt x="1028807" y="1008520"/>
                  <a:pt x="1045028" y="1013927"/>
                </a:cubicBezTo>
                <a:cubicBezTo>
                  <a:pt x="1059565" y="1018773"/>
                  <a:pt x="1089770" y="1029902"/>
                  <a:pt x="1107233" y="1032588"/>
                </a:cubicBezTo>
                <a:cubicBezTo>
                  <a:pt x="1125791" y="1035443"/>
                  <a:pt x="1144555" y="1036735"/>
                  <a:pt x="1163216" y="1038808"/>
                </a:cubicBezTo>
                <a:cubicBezTo>
                  <a:pt x="1212979" y="1036735"/>
                  <a:pt x="1263004" y="1038088"/>
                  <a:pt x="1312506" y="1032588"/>
                </a:cubicBezTo>
                <a:cubicBezTo>
                  <a:pt x="1319936" y="1031762"/>
                  <a:pt x="1324335" y="1023183"/>
                  <a:pt x="1331167" y="1020147"/>
                </a:cubicBezTo>
                <a:cubicBezTo>
                  <a:pt x="1343151" y="1014821"/>
                  <a:pt x="1356760" y="1013571"/>
                  <a:pt x="1368490" y="1007706"/>
                </a:cubicBezTo>
                <a:cubicBezTo>
                  <a:pt x="1401018" y="991443"/>
                  <a:pt x="1384375" y="997515"/>
                  <a:pt x="1418253" y="989045"/>
                </a:cubicBezTo>
                <a:cubicBezTo>
                  <a:pt x="1452294" y="966351"/>
                  <a:pt x="1423276" y="981819"/>
                  <a:pt x="1480457" y="970384"/>
                </a:cubicBezTo>
                <a:cubicBezTo>
                  <a:pt x="1486886" y="969098"/>
                  <a:pt x="1492757" y="965754"/>
                  <a:pt x="1499118" y="964164"/>
                </a:cubicBezTo>
                <a:cubicBezTo>
                  <a:pt x="1509375" y="961600"/>
                  <a:pt x="1519963" y="960507"/>
                  <a:pt x="1530220" y="957943"/>
                </a:cubicBezTo>
                <a:cubicBezTo>
                  <a:pt x="1598893" y="940775"/>
                  <a:pt x="1484735" y="965992"/>
                  <a:pt x="1573763" y="939282"/>
                </a:cubicBezTo>
                <a:cubicBezTo>
                  <a:pt x="1585844" y="935658"/>
                  <a:pt x="1598774" y="935797"/>
                  <a:pt x="1611086" y="933061"/>
                </a:cubicBezTo>
                <a:cubicBezTo>
                  <a:pt x="1617487" y="931639"/>
                  <a:pt x="1623421" y="928566"/>
                  <a:pt x="1629747" y="926841"/>
                </a:cubicBezTo>
                <a:cubicBezTo>
                  <a:pt x="1646243" y="922342"/>
                  <a:pt x="1663289" y="919807"/>
                  <a:pt x="1679510" y="914400"/>
                </a:cubicBezTo>
                <a:cubicBezTo>
                  <a:pt x="1691951" y="910253"/>
                  <a:pt x="1703974" y="904531"/>
                  <a:pt x="1716833" y="901959"/>
                </a:cubicBezTo>
                <a:cubicBezTo>
                  <a:pt x="1739587" y="897409"/>
                  <a:pt x="1764209" y="893822"/>
                  <a:pt x="1785257" y="883298"/>
                </a:cubicBezTo>
                <a:cubicBezTo>
                  <a:pt x="1793551" y="879151"/>
                  <a:pt x="1801665" y="874623"/>
                  <a:pt x="1810139" y="870857"/>
                </a:cubicBezTo>
                <a:cubicBezTo>
                  <a:pt x="1821955" y="865606"/>
                  <a:pt x="1845548" y="856297"/>
                  <a:pt x="1859902" y="852196"/>
                </a:cubicBezTo>
                <a:cubicBezTo>
                  <a:pt x="1868122" y="849847"/>
                  <a:pt x="1876595" y="848433"/>
                  <a:pt x="1884784" y="845976"/>
                </a:cubicBezTo>
                <a:cubicBezTo>
                  <a:pt x="1897345" y="842208"/>
                  <a:pt x="1909665" y="837682"/>
                  <a:pt x="1922106" y="833535"/>
                </a:cubicBezTo>
                <a:cubicBezTo>
                  <a:pt x="1928326" y="831462"/>
                  <a:pt x="1934237" y="827909"/>
                  <a:pt x="1940767" y="827315"/>
                </a:cubicBezTo>
                <a:lnTo>
                  <a:pt x="2077616" y="814874"/>
                </a:lnTo>
                <a:cubicBezTo>
                  <a:pt x="2119085" y="810727"/>
                  <a:pt x="2160376" y="803976"/>
                  <a:pt x="2202024" y="802433"/>
                </a:cubicBezTo>
                <a:lnTo>
                  <a:pt x="2369975" y="796212"/>
                </a:lnTo>
                <a:cubicBezTo>
                  <a:pt x="2529788" y="776237"/>
                  <a:pt x="2486581" y="778983"/>
                  <a:pt x="2786743" y="802433"/>
                </a:cubicBezTo>
                <a:cubicBezTo>
                  <a:pt x="2790994" y="802765"/>
                  <a:pt x="2828353" y="828099"/>
                  <a:pt x="2836506" y="833535"/>
                </a:cubicBezTo>
                <a:cubicBezTo>
                  <a:pt x="2848695" y="894482"/>
                  <a:pt x="2846539" y="870046"/>
                  <a:pt x="2836506" y="970384"/>
                </a:cubicBezTo>
                <a:cubicBezTo>
                  <a:pt x="2835854" y="976908"/>
                  <a:pt x="2833470" y="983313"/>
                  <a:pt x="2830286" y="989045"/>
                </a:cubicBezTo>
                <a:cubicBezTo>
                  <a:pt x="2823025" y="1002116"/>
                  <a:pt x="2805404" y="1026368"/>
                  <a:pt x="2805404" y="1026368"/>
                </a:cubicBezTo>
                <a:cubicBezTo>
                  <a:pt x="2793508" y="1062058"/>
                  <a:pt x="2807704" y="1028743"/>
                  <a:pt x="2780522" y="1063690"/>
                </a:cubicBezTo>
                <a:cubicBezTo>
                  <a:pt x="2771342" y="1075492"/>
                  <a:pt x="2768082" y="1092718"/>
                  <a:pt x="2755641" y="1101012"/>
                </a:cubicBezTo>
                <a:lnTo>
                  <a:pt x="2699657" y="1138335"/>
                </a:lnTo>
                <a:cubicBezTo>
                  <a:pt x="2693437" y="1142482"/>
                  <a:pt x="2688088" y="1148412"/>
                  <a:pt x="2680996" y="1150776"/>
                </a:cubicBezTo>
                <a:lnTo>
                  <a:pt x="2662335" y="1156996"/>
                </a:lnTo>
                <a:cubicBezTo>
                  <a:pt x="2648686" y="1166095"/>
                  <a:pt x="2634573" y="1176617"/>
                  <a:pt x="2618792" y="1181878"/>
                </a:cubicBezTo>
                <a:cubicBezTo>
                  <a:pt x="2602571" y="1187285"/>
                  <a:pt x="2585616" y="1190172"/>
                  <a:pt x="2569028" y="1194319"/>
                </a:cubicBezTo>
                <a:cubicBezTo>
                  <a:pt x="2555174" y="1197782"/>
                  <a:pt x="2526208" y="1205443"/>
                  <a:pt x="2513045" y="1206759"/>
                </a:cubicBezTo>
                <a:cubicBezTo>
                  <a:pt x="2482029" y="1209861"/>
                  <a:pt x="2450889" y="1211847"/>
                  <a:pt x="2419739" y="1212980"/>
                </a:cubicBezTo>
                <a:cubicBezTo>
                  <a:pt x="2336829" y="1215995"/>
                  <a:pt x="2253861" y="1217127"/>
                  <a:pt x="2170922" y="1219200"/>
                </a:cubicBezTo>
                <a:cubicBezTo>
                  <a:pt x="2131526" y="1221274"/>
                  <a:pt x="2092069" y="1222395"/>
                  <a:pt x="2052735" y="1225421"/>
                </a:cubicBezTo>
                <a:cubicBezTo>
                  <a:pt x="2038117" y="1226546"/>
                  <a:pt x="2023799" y="1230371"/>
                  <a:pt x="2009192" y="1231641"/>
                </a:cubicBezTo>
                <a:cubicBezTo>
                  <a:pt x="1976077" y="1234520"/>
                  <a:pt x="1942841" y="1235788"/>
                  <a:pt x="1909665" y="1237861"/>
                </a:cubicBezTo>
                <a:cubicBezTo>
                  <a:pt x="1893077" y="1239935"/>
                  <a:pt x="1876536" y="1242419"/>
                  <a:pt x="1859902" y="1244082"/>
                </a:cubicBezTo>
                <a:cubicBezTo>
                  <a:pt x="1835058" y="1246566"/>
                  <a:pt x="1810072" y="1247545"/>
                  <a:pt x="1785257" y="1250302"/>
                </a:cubicBezTo>
                <a:cubicBezTo>
                  <a:pt x="1772722" y="1251695"/>
                  <a:pt x="1760302" y="1254049"/>
                  <a:pt x="1747935" y="1256523"/>
                </a:cubicBezTo>
                <a:cubicBezTo>
                  <a:pt x="1721317" y="1261847"/>
                  <a:pt x="1720899" y="1265345"/>
                  <a:pt x="1691951" y="1268964"/>
                </a:cubicBezTo>
                <a:cubicBezTo>
                  <a:pt x="1669225" y="1271805"/>
                  <a:pt x="1646334" y="1273111"/>
                  <a:pt x="1623526" y="1275184"/>
                </a:cubicBezTo>
                <a:cubicBezTo>
                  <a:pt x="1617306" y="1277257"/>
                  <a:pt x="1611266" y="1279982"/>
                  <a:pt x="1604865" y="1281404"/>
                </a:cubicBezTo>
                <a:cubicBezTo>
                  <a:pt x="1587390" y="1285287"/>
                  <a:pt x="1540144" y="1291361"/>
                  <a:pt x="1524000" y="1293845"/>
                </a:cubicBezTo>
                <a:cubicBezTo>
                  <a:pt x="1436048" y="1307376"/>
                  <a:pt x="1531118" y="1297844"/>
                  <a:pt x="1362269" y="1306286"/>
                </a:cubicBezTo>
                <a:lnTo>
                  <a:pt x="1324947" y="1312506"/>
                </a:lnTo>
                <a:cubicBezTo>
                  <a:pt x="1314545" y="1314397"/>
                  <a:pt x="1304372" y="1317740"/>
                  <a:pt x="1293845" y="1318727"/>
                </a:cubicBezTo>
                <a:cubicBezTo>
                  <a:pt x="1237953" y="1323967"/>
                  <a:pt x="1181688" y="1324969"/>
                  <a:pt x="1125894" y="1331168"/>
                </a:cubicBezTo>
                <a:cubicBezTo>
                  <a:pt x="1043041" y="1340373"/>
                  <a:pt x="1088631" y="1335948"/>
                  <a:pt x="989045" y="1343608"/>
                </a:cubicBezTo>
                <a:cubicBezTo>
                  <a:pt x="954164" y="1355236"/>
                  <a:pt x="976743" y="1348239"/>
                  <a:pt x="920620" y="1362270"/>
                </a:cubicBezTo>
                <a:cubicBezTo>
                  <a:pt x="912326" y="1364343"/>
                  <a:pt x="904172" y="1367085"/>
                  <a:pt x="895739" y="1368490"/>
                </a:cubicBezTo>
                <a:lnTo>
                  <a:pt x="858416" y="1374710"/>
                </a:lnTo>
                <a:cubicBezTo>
                  <a:pt x="852196" y="1376784"/>
                  <a:pt x="846116" y="1379341"/>
                  <a:pt x="839755" y="1380931"/>
                </a:cubicBezTo>
                <a:cubicBezTo>
                  <a:pt x="829498" y="1383495"/>
                  <a:pt x="818780" y="1384113"/>
                  <a:pt x="808653" y="1387151"/>
                </a:cubicBezTo>
                <a:cubicBezTo>
                  <a:pt x="797958" y="1390359"/>
                  <a:pt x="788144" y="1396061"/>
                  <a:pt x="777551" y="1399592"/>
                </a:cubicBezTo>
                <a:cubicBezTo>
                  <a:pt x="753863" y="1407488"/>
                  <a:pt x="754985" y="1403042"/>
                  <a:pt x="734008" y="1412033"/>
                </a:cubicBezTo>
                <a:cubicBezTo>
                  <a:pt x="680215" y="1435088"/>
                  <a:pt x="734219" y="1416110"/>
                  <a:pt x="690465" y="1430694"/>
                </a:cubicBezTo>
                <a:cubicBezTo>
                  <a:pt x="684245" y="1434841"/>
                  <a:pt x="678676" y="1440190"/>
                  <a:pt x="671804" y="1443135"/>
                </a:cubicBezTo>
                <a:cubicBezTo>
                  <a:pt x="663946" y="1446503"/>
                  <a:pt x="655111" y="1446898"/>
                  <a:pt x="646922" y="1449355"/>
                </a:cubicBezTo>
                <a:cubicBezTo>
                  <a:pt x="634361" y="1453123"/>
                  <a:pt x="622041" y="1457649"/>
                  <a:pt x="609600" y="1461796"/>
                </a:cubicBezTo>
                <a:cubicBezTo>
                  <a:pt x="603380" y="1463870"/>
                  <a:pt x="597407" y="1466939"/>
                  <a:pt x="590939" y="1468017"/>
                </a:cubicBezTo>
                <a:cubicBezTo>
                  <a:pt x="461488" y="1489591"/>
                  <a:pt x="568374" y="1473170"/>
                  <a:pt x="460310" y="1486678"/>
                </a:cubicBezTo>
                <a:cubicBezTo>
                  <a:pt x="445762" y="1488497"/>
                  <a:pt x="431328" y="1491185"/>
                  <a:pt x="416767" y="1492898"/>
                </a:cubicBezTo>
                <a:cubicBezTo>
                  <a:pt x="377065" y="1497569"/>
                  <a:pt x="330812" y="1498741"/>
                  <a:pt x="292359" y="1511559"/>
                </a:cubicBezTo>
                <a:lnTo>
                  <a:pt x="180392" y="1548882"/>
                </a:lnTo>
                <a:lnTo>
                  <a:pt x="143069" y="1561323"/>
                </a:lnTo>
                <a:lnTo>
                  <a:pt x="124408" y="1567543"/>
                </a:lnTo>
                <a:cubicBezTo>
                  <a:pt x="94836" y="1587258"/>
                  <a:pt x="112839" y="1577620"/>
                  <a:pt x="68424" y="1592425"/>
                </a:cubicBezTo>
                <a:lnTo>
                  <a:pt x="49763" y="1598645"/>
                </a:lnTo>
                <a:cubicBezTo>
                  <a:pt x="41469" y="1606939"/>
                  <a:pt x="32515" y="1614621"/>
                  <a:pt x="24882" y="1623527"/>
                </a:cubicBezTo>
                <a:cubicBezTo>
                  <a:pt x="-22192" y="1678447"/>
                  <a:pt x="42344" y="1612285"/>
                  <a:pt x="0" y="1654629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452" b="52558"/>
          <a:stretch/>
        </p:blipFill>
        <p:spPr>
          <a:xfrm>
            <a:off x="5642944" y="2676532"/>
            <a:ext cx="5978114" cy="3488796"/>
          </a:xfrm>
          <a:prstGeom prst="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</p:pic>
      <p:sp>
        <p:nvSpPr>
          <p:cNvPr id="39" name="Rectangle 38"/>
          <p:cNvSpPr/>
          <p:nvPr/>
        </p:nvSpPr>
        <p:spPr>
          <a:xfrm>
            <a:off x="3586065" y="815863"/>
            <a:ext cx="2357673" cy="18299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44888" y="5846952"/>
            <a:ext cx="3663863" cy="32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1181328" y="2079412"/>
            <a:ext cx="23024" cy="37473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217793" y="5823549"/>
            <a:ext cx="75833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/>
              <a:t>Log </a:t>
            </a:r>
            <a:r>
              <a:rPr lang="el-GR" sz="2800" dirty="0" smtClean="0"/>
              <a:t>λ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85265" y="1593136"/>
            <a:ext cx="1707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Log power</a:t>
            </a:r>
            <a:endParaRPr lang="en-US" sz="2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793040" y="2649873"/>
            <a:ext cx="295835" cy="11478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080649" y="3797762"/>
            <a:ext cx="1386678" cy="7682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451228" y="4565972"/>
            <a:ext cx="526474" cy="8202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221340" y="2597051"/>
            <a:ext cx="35374" cy="32236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10358" y="2591452"/>
            <a:ext cx="35374" cy="3223660"/>
          </a:xfrm>
          <a:prstGeom prst="line">
            <a:avLst/>
          </a:prstGeom>
          <a:ln w="38100">
            <a:solidFill>
              <a:srgbClr val="0CF4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27884" y="3119316"/>
            <a:ext cx="445818" cy="201955"/>
          </a:xfrm>
          <a:prstGeom prst="straightConnector1">
            <a:avLst/>
          </a:prstGeom>
          <a:ln w="571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03105" y="5757341"/>
            <a:ext cx="460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</a:t>
            </a:r>
            <a:r>
              <a:rPr lang="en-US" sz="2800" baseline="-25000" dirty="0"/>
              <a:t>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43631" y="5803445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l</a:t>
            </a:r>
            <a:r>
              <a:rPr lang="en-US" sz="2800" i="1" baseline="-25000" dirty="0" err="1" smtClean="0"/>
              <a:t>d</a:t>
            </a:r>
            <a:endParaRPr lang="en-US" sz="2800" i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6824277" y="1124868"/>
            <a:ext cx="50619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smtClean="0"/>
              <a:t>Spatial </a:t>
            </a:r>
            <a:r>
              <a:rPr lang="en-US" sz="2800" dirty="0"/>
              <a:t>S</a:t>
            </a:r>
            <a:r>
              <a:rPr lang="en-US" sz="2800" dirty="0" smtClean="0"/>
              <a:t>tatistics Amplitude (</a:t>
            </a:r>
            <a:r>
              <a:rPr lang="el-GR" sz="2800" dirty="0" smtClean="0"/>
              <a:t>λ</a:t>
            </a:r>
            <a:r>
              <a:rPr lang="en-US" sz="2800" dirty="0" smtClean="0"/>
              <a:t>)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 smtClean="0"/>
              <a:t>Ensemble of Realizations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800" dirty="0" smtClean="0"/>
              <a:t>Probabilistic </a:t>
            </a:r>
            <a:r>
              <a:rPr lang="en-US" sz="2800" dirty="0" err="1" smtClean="0"/>
              <a:t>UQ</a:t>
            </a:r>
            <a:endParaRPr lang="en-US" sz="2800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277" y="6247859"/>
            <a:ext cx="1077097" cy="5890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538" y="1434385"/>
            <a:ext cx="824565" cy="101641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00182" y="97391"/>
            <a:ext cx="6327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u="sng" dirty="0" smtClean="0">
                <a:solidFill>
                  <a:srgbClr val="0000FF"/>
                </a:solidFill>
              </a:rPr>
              <a:t>Statistical (</a:t>
            </a:r>
            <a:r>
              <a:rPr lang="en-US" sz="3600" i="1" u="sng" dirty="0">
                <a:solidFill>
                  <a:srgbClr val="0000FF"/>
                </a:solidFill>
              </a:rPr>
              <a:t>f</a:t>
            </a:r>
            <a:r>
              <a:rPr lang="en-US" sz="3600" i="1" u="sng" dirty="0" smtClean="0">
                <a:solidFill>
                  <a:srgbClr val="0000FF"/>
                </a:solidFill>
              </a:rPr>
              <a:t>ractal</a:t>
            </a:r>
            <a:r>
              <a:rPr lang="en-US" sz="3600" b="1" i="1" u="sng" dirty="0" smtClean="0">
                <a:solidFill>
                  <a:srgbClr val="0000FF"/>
                </a:solidFill>
              </a:rPr>
              <a:t>) Downscaling</a:t>
            </a:r>
            <a:endParaRPr lang="en-US" sz="3600" b="1" i="1" u="sng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62855" y="3759331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10 dB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77892" y="501756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3 dB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2787" y="2330326"/>
            <a:ext cx="329213" cy="152413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041001" y="5759369"/>
            <a:ext cx="1739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Cao and Barros, 2020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397232" y="6433594"/>
            <a:ext cx="5715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Nogueira</a:t>
            </a:r>
            <a:r>
              <a:rPr lang="en-US" sz="1400" dirty="0" smtClean="0"/>
              <a:t> and Barros, 2017; Kim and Barros, 2002; </a:t>
            </a:r>
            <a:r>
              <a:rPr lang="en-US" sz="1400" dirty="0" err="1" smtClean="0"/>
              <a:t>Bindlish</a:t>
            </a:r>
            <a:r>
              <a:rPr lang="en-US" sz="1400" dirty="0" smtClean="0"/>
              <a:t> and Barros, 2002</a:t>
            </a:r>
            <a:endParaRPr lang="en-US" sz="1400" dirty="0"/>
          </a:p>
        </p:txBody>
      </p:sp>
      <p:sp>
        <p:nvSpPr>
          <p:cNvPr id="34" name="Freeform 33"/>
          <p:cNvSpPr/>
          <p:nvPr/>
        </p:nvSpPr>
        <p:spPr>
          <a:xfrm>
            <a:off x="3749194" y="911385"/>
            <a:ext cx="1286932" cy="1583212"/>
          </a:xfrm>
          <a:custGeom>
            <a:avLst/>
            <a:gdLst>
              <a:gd name="connsiteX0" fmla="*/ 753035 w 1492624"/>
              <a:gd name="connsiteY0" fmla="*/ 981636 h 1922930"/>
              <a:gd name="connsiteX1" fmla="*/ 753035 w 1492624"/>
              <a:gd name="connsiteY1" fmla="*/ 981636 h 1922930"/>
              <a:gd name="connsiteX2" fmla="*/ 632012 w 1492624"/>
              <a:gd name="connsiteY2" fmla="*/ 995083 h 1922930"/>
              <a:gd name="connsiteX3" fmla="*/ 591671 w 1492624"/>
              <a:gd name="connsiteY3" fmla="*/ 1008530 h 1922930"/>
              <a:gd name="connsiteX4" fmla="*/ 551329 w 1492624"/>
              <a:gd name="connsiteY4" fmla="*/ 1062318 h 1922930"/>
              <a:gd name="connsiteX5" fmla="*/ 510988 w 1492624"/>
              <a:gd name="connsiteY5" fmla="*/ 1143000 h 1922930"/>
              <a:gd name="connsiteX6" fmla="*/ 470647 w 1492624"/>
              <a:gd name="connsiteY6" fmla="*/ 1304365 h 1922930"/>
              <a:gd name="connsiteX7" fmla="*/ 430306 w 1492624"/>
              <a:gd name="connsiteY7" fmla="*/ 1559859 h 1922930"/>
              <a:gd name="connsiteX8" fmla="*/ 484094 w 1492624"/>
              <a:gd name="connsiteY8" fmla="*/ 1815353 h 1922930"/>
              <a:gd name="connsiteX9" fmla="*/ 712694 w 1492624"/>
              <a:gd name="connsiteY9" fmla="*/ 1922930 h 1922930"/>
              <a:gd name="connsiteX10" fmla="*/ 1089212 w 1492624"/>
              <a:gd name="connsiteY10" fmla="*/ 1909483 h 1922930"/>
              <a:gd name="connsiteX11" fmla="*/ 1223682 w 1492624"/>
              <a:gd name="connsiteY11" fmla="*/ 1909483 h 1922930"/>
              <a:gd name="connsiteX12" fmla="*/ 1385047 w 1492624"/>
              <a:gd name="connsiteY12" fmla="*/ 1761565 h 1922930"/>
              <a:gd name="connsiteX13" fmla="*/ 1425388 w 1492624"/>
              <a:gd name="connsiteY13" fmla="*/ 1613647 h 1922930"/>
              <a:gd name="connsiteX14" fmla="*/ 1465729 w 1492624"/>
              <a:gd name="connsiteY14" fmla="*/ 1492624 h 1922930"/>
              <a:gd name="connsiteX15" fmla="*/ 1492624 w 1492624"/>
              <a:gd name="connsiteY15" fmla="*/ 1358153 h 1922930"/>
              <a:gd name="connsiteX16" fmla="*/ 1452282 w 1492624"/>
              <a:gd name="connsiteY16" fmla="*/ 1223683 h 1922930"/>
              <a:gd name="connsiteX17" fmla="*/ 1385047 w 1492624"/>
              <a:gd name="connsiteY17" fmla="*/ 1156447 h 1922930"/>
              <a:gd name="connsiteX18" fmla="*/ 1277471 w 1492624"/>
              <a:gd name="connsiteY18" fmla="*/ 1102659 h 1922930"/>
              <a:gd name="connsiteX19" fmla="*/ 1210235 w 1492624"/>
              <a:gd name="connsiteY19" fmla="*/ 1075765 h 1922930"/>
              <a:gd name="connsiteX20" fmla="*/ 874059 w 1492624"/>
              <a:gd name="connsiteY20" fmla="*/ 981636 h 1922930"/>
              <a:gd name="connsiteX21" fmla="*/ 847165 w 1492624"/>
              <a:gd name="connsiteY21" fmla="*/ 524436 h 1922930"/>
              <a:gd name="connsiteX22" fmla="*/ 833718 w 1492624"/>
              <a:gd name="connsiteY22" fmla="*/ 215153 h 1922930"/>
              <a:gd name="connsiteX23" fmla="*/ 605118 w 1492624"/>
              <a:gd name="connsiteY23" fmla="*/ 0 h 1922930"/>
              <a:gd name="connsiteX24" fmla="*/ 282388 w 1492624"/>
              <a:gd name="connsiteY24" fmla="*/ 0 h 1922930"/>
              <a:gd name="connsiteX25" fmla="*/ 188259 w 1492624"/>
              <a:gd name="connsiteY25" fmla="*/ 80683 h 1922930"/>
              <a:gd name="connsiteX26" fmla="*/ 107577 w 1492624"/>
              <a:gd name="connsiteY26" fmla="*/ 134471 h 1922930"/>
              <a:gd name="connsiteX27" fmla="*/ 67235 w 1492624"/>
              <a:gd name="connsiteY27" fmla="*/ 228600 h 1922930"/>
              <a:gd name="connsiteX28" fmla="*/ 0 w 1492624"/>
              <a:gd name="connsiteY28" fmla="*/ 497541 h 1922930"/>
              <a:gd name="connsiteX29" fmla="*/ 67235 w 1492624"/>
              <a:gd name="connsiteY29" fmla="*/ 591671 h 1922930"/>
              <a:gd name="connsiteX30" fmla="*/ 40341 w 1492624"/>
              <a:gd name="connsiteY30" fmla="*/ 833718 h 1922930"/>
              <a:gd name="connsiteX31" fmla="*/ 309282 w 1492624"/>
              <a:gd name="connsiteY31" fmla="*/ 941294 h 1922930"/>
              <a:gd name="connsiteX32" fmla="*/ 510988 w 1492624"/>
              <a:gd name="connsiteY32" fmla="*/ 914400 h 1922930"/>
              <a:gd name="connsiteX33" fmla="*/ 753035 w 1492624"/>
              <a:gd name="connsiteY33" fmla="*/ 981636 h 192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492624" h="1922930">
                <a:moveTo>
                  <a:pt x="753035" y="981636"/>
                </a:moveTo>
                <a:lnTo>
                  <a:pt x="753035" y="981636"/>
                </a:lnTo>
                <a:cubicBezTo>
                  <a:pt x="712694" y="986118"/>
                  <a:pt x="672049" y="988410"/>
                  <a:pt x="632012" y="995083"/>
                </a:cubicBezTo>
                <a:cubicBezTo>
                  <a:pt x="618030" y="997413"/>
                  <a:pt x="602560" y="999456"/>
                  <a:pt x="591671" y="1008530"/>
                </a:cubicBezTo>
                <a:cubicBezTo>
                  <a:pt x="574454" y="1022878"/>
                  <a:pt x="564356" y="1044081"/>
                  <a:pt x="551329" y="1062318"/>
                </a:cubicBezTo>
                <a:cubicBezTo>
                  <a:pt x="518745" y="1107935"/>
                  <a:pt x="527640" y="1093044"/>
                  <a:pt x="510988" y="1143000"/>
                </a:cubicBezTo>
                <a:cubicBezTo>
                  <a:pt x="496634" y="1300900"/>
                  <a:pt x="541823" y="1268777"/>
                  <a:pt x="470647" y="1304365"/>
                </a:cubicBezTo>
                <a:lnTo>
                  <a:pt x="430306" y="1559859"/>
                </a:lnTo>
                <a:lnTo>
                  <a:pt x="484094" y="1815353"/>
                </a:lnTo>
                <a:lnTo>
                  <a:pt x="712694" y="1922930"/>
                </a:lnTo>
                <a:cubicBezTo>
                  <a:pt x="936499" y="1902584"/>
                  <a:pt x="811103" y="1909483"/>
                  <a:pt x="1089212" y="1909483"/>
                </a:cubicBezTo>
                <a:lnTo>
                  <a:pt x="1223682" y="1909483"/>
                </a:lnTo>
                <a:lnTo>
                  <a:pt x="1385047" y="1761565"/>
                </a:lnTo>
                <a:cubicBezTo>
                  <a:pt x="1414115" y="1630757"/>
                  <a:pt x="1393460" y="1677504"/>
                  <a:pt x="1425388" y="1613647"/>
                </a:cubicBezTo>
                <a:lnTo>
                  <a:pt x="1465729" y="1492624"/>
                </a:lnTo>
                <a:lnTo>
                  <a:pt x="1492624" y="1358153"/>
                </a:lnTo>
                <a:lnTo>
                  <a:pt x="1452282" y="1223683"/>
                </a:lnTo>
                <a:lnTo>
                  <a:pt x="1385047" y="1156447"/>
                </a:lnTo>
                <a:cubicBezTo>
                  <a:pt x="1349188" y="1138518"/>
                  <a:pt x="1313872" y="1119459"/>
                  <a:pt x="1277471" y="1102659"/>
                </a:cubicBezTo>
                <a:cubicBezTo>
                  <a:pt x="1255554" y="1092544"/>
                  <a:pt x="1210235" y="1075765"/>
                  <a:pt x="1210235" y="1075765"/>
                </a:cubicBezTo>
                <a:lnTo>
                  <a:pt x="874059" y="981636"/>
                </a:lnTo>
                <a:lnTo>
                  <a:pt x="847165" y="524436"/>
                </a:lnTo>
                <a:lnTo>
                  <a:pt x="833718" y="215153"/>
                </a:lnTo>
                <a:lnTo>
                  <a:pt x="605118" y="0"/>
                </a:lnTo>
                <a:lnTo>
                  <a:pt x="282388" y="0"/>
                </a:lnTo>
                <a:cubicBezTo>
                  <a:pt x="251012" y="26894"/>
                  <a:pt x="221014" y="55486"/>
                  <a:pt x="188259" y="80683"/>
                </a:cubicBezTo>
                <a:cubicBezTo>
                  <a:pt x="162639" y="100391"/>
                  <a:pt x="107577" y="134471"/>
                  <a:pt x="107577" y="134471"/>
                </a:cubicBezTo>
                <a:lnTo>
                  <a:pt x="67235" y="228600"/>
                </a:lnTo>
                <a:lnTo>
                  <a:pt x="0" y="497541"/>
                </a:lnTo>
                <a:lnTo>
                  <a:pt x="67235" y="591671"/>
                </a:lnTo>
                <a:lnTo>
                  <a:pt x="40341" y="833718"/>
                </a:lnTo>
                <a:lnTo>
                  <a:pt x="309282" y="941294"/>
                </a:lnTo>
                <a:lnTo>
                  <a:pt x="510988" y="914400"/>
                </a:lnTo>
                <a:lnTo>
                  <a:pt x="753035" y="981636"/>
                </a:ln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3861539" y="1045815"/>
            <a:ext cx="519621" cy="500005"/>
          </a:xfrm>
          <a:custGeom>
            <a:avLst/>
            <a:gdLst>
              <a:gd name="connsiteX0" fmla="*/ 145473 w 602673"/>
              <a:gd name="connsiteY0" fmla="*/ 25403 h 607294"/>
              <a:gd name="connsiteX1" fmla="*/ 83128 w 602673"/>
              <a:gd name="connsiteY1" fmla="*/ 150094 h 607294"/>
              <a:gd name="connsiteX2" fmla="*/ 62346 w 602673"/>
              <a:gd name="connsiteY2" fmla="*/ 212439 h 607294"/>
              <a:gd name="connsiteX3" fmla="*/ 0 w 602673"/>
              <a:gd name="connsiteY3" fmla="*/ 357912 h 607294"/>
              <a:gd name="connsiteX4" fmla="*/ 20782 w 602673"/>
              <a:gd name="connsiteY4" fmla="*/ 524167 h 607294"/>
              <a:gd name="connsiteX5" fmla="*/ 145473 w 602673"/>
              <a:gd name="connsiteY5" fmla="*/ 565730 h 607294"/>
              <a:gd name="connsiteX6" fmla="*/ 311728 w 602673"/>
              <a:gd name="connsiteY6" fmla="*/ 607294 h 607294"/>
              <a:gd name="connsiteX7" fmla="*/ 581891 w 602673"/>
              <a:gd name="connsiteY7" fmla="*/ 503385 h 607294"/>
              <a:gd name="connsiteX8" fmla="*/ 602673 w 602673"/>
              <a:gd name="connsiteY8" fmla="*/ 441039 h 607294"/>
              <a:gd name="connsiteX9" fmla="*/ 581891 w 602673"/>
              <a:gd name="connsiteY9" fmla="*/ 129312 h 607294"/>
              <a:gd name="connsiteX10" fmla="*/ 519546 w 602673"/>
              <a:gd name="connsiteY10" fmla="*/ 66967 h 607294"/>
              <a:gd name="connsiteX11" fmla="*/ 457200 w 602673"/>
              <a:gd name="connsiteY11" fmla="*/ 25403 h 607294"/>
              <a:gd name="connsiteX12" fmla="*/ 145473 w 602673"/>
              <a:gd name="connsiteY12" fmla="*/ 25403 h 6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673" h="607294">
                <a:moveTo>
                  <a:pt x="145473" y="25403"/>
                </a:moveTo>
                <a:cubicBezTo>
                  <a:pt x="83128" y="46185"/>
                  <a:pt x="102001" y="107630"/>
                  <a:pt x="83128" y="150094"/>
                </a:cubicBezTo>
                <a:cubicBezTo>
                  <a:pt x="74231" y="170112"/>
                  <a:pt x="70975" y="192304"/>
                  <a:pt x="62346" y="212439"/>
                </a:cubicBezTo>
                <a:cubicBezTo>
                  <a:pt x="-14695" y="392200"/>
                  <a:pt x="48737" y="211702"/>
                  <a:pt x="0" y="357912"/>
                </a:cubicBezTo>
                <a:cubicBezTo>
                  <a:pt x="6927" y="413330"/>
                  <a:pt x="-11246" y="478413"/>
                  <a:pt x="20782" y="524167"/>
                </a:cubicBezTo>
                <a:cubicBezTo>
                  <a:pt x="45907" y="560059"/>
                  <a:pt x="103909" y="551876"/>
                  <a:pt x="145473" y="565730"/>
                </a:cubicBezTo>
                <a:cubicBezTo>
                  <a:pt x="241331" y="597682"/>
                  <a:pt x="186334" y="582215"/>
                  <a:pt x="311728" y="607294"/>
                </a:cubicBezTo>
                <a:cubicBezTo>
                  <a:pt x="492824" y="574367"/>
                  <a:pt x="520611" y="625946"/>
                  <a:pt x="581891" y="503385"/>
                </a:cubicBezTo>
                <a:cubicBezTo>
                  <a:pt x="591688" y="483792"/>
                  <a:pt x="595746" y="461821"/>
                  <a:pt x="602673" y="441039"/>
                </a:cubicBezTo>
                <a:cubicBezTo>
                  <a:pt x="595746" y="337130"/>
                  <a:pt x="604482" y="230972"/>
                  <a:pt x="581891" y="129312"/>
                </a:cubicBezTo>
                <a:cubicBezTo>
                  <a:pt x="575515" y="100622"/>
                  <a:pt x="542124" y="85782"/>
                  <a:pt x="519546" y="66967"/>
                </a:cubicBezTo>
                <a:cubicBezTo>
                  <a:pt x="500358" y="50977"/>
                  <a:pt x="479540" y="36573"/>
                  <a:pt x="457200" y="25403"/>
                </a:cubicBezTo>
                <a:cubicBezTo>
                  <a:pt x="367443" y="-19476"/>
                  <a:pt x="207818" y="4621"/>
                  <a:pt x="145473" y="25403"/>
                </a:cubicBezTo>
                <a:close/>
              </a:path>
            </a:pathLst>
          </a:cu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>
            <a:off x="5089701" y="2084349"/>
            <a:ext cx="519621" cy="500005"/>
          </a:xfrm>
          <a:custGeom>
            <a:avLst/>
            <a:gdLst>
              <a:gd name="connsiteX0" fmla="*/ 145473 w 602673"/>
              <a:gd name="connsiteY0" fmla="*/ 25403 h 607294"/>
              <a:gd name="connsiteX1" fmla="*/ 83128 w 602673"/>
              <a:gd name="connsiteY1" fmla="*/ 150094 h 607294"/>
              <a:gd name="connsiteX2" fmla="*/ 62346 w 602673"/>
              <a:gd name="connsiteY2" fmla="*/ 212439 h 607294"/>
              <a:gd name="connsiteX3" fmla="*/ 0 w 602673"/>
              <a:gd name="connsiteY3" fmla="*/ 357912 h 607294"/>
              <a:gd name="connsiteX4" fmla="*/ 20782 w 602673"/>
              <a:gd name="connsiteY4" fmla="*/ 524167 h 607294"/>
              <a:gd name="connsiteX5" fmla="*/ 145473 w 602673"/>
              <a:gd name="connsiteY5" fmla="*/ 565730 h 607294"/>
              <a:gd name="connsiteX6" fmla="*/ 311728 w 602673"/>
              <a:gd name="connsiteY6" fmla="*/ 607294 h 607294"/>
              <a:gd name="connsiteX7" fmla="*/ 581891 w 602673"/>
              <a:gd name="connsiteY7" fmla="*/ 503385 h 607294"/>
              <a:gd name="connsiteX8" fmla="*/ 602673 w 602673"/>
              <a:gd name="connsiteY8" fmla="*/ 441039 h 607294"/>
              <a:gd name="connsiteX9" fmla="*/ 581891 w 602673"/>
              <a:gd name="connsiteY9" fmla="*/ 129312 h 607294"/>
              <a:gd name="connsiteX10" fmla="*/ 519546 w 602673"/>
              <a:gd name="connsiteY10" fmla="*/ 66967 h 607294"/>
              <a:gd name="connsiteX11" fmla="*/ 457200 w 602673"/>
              <a:gd name="connsiteY11" fmla="*/ 25403 h 607294"/>
              <a:gd name="connsiteX12" fmla="*/ 145473 w 602673"/>
              <a:gd name="connsiteY12" fmla="*/ 25403 h 6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673" h="607294">
                <a:moveTo>
                  <a:pt x="145473" y="25403"/>
                </a:moveTo>
                <a:cubicBezTo>
                  <a:pt x="83128" y="46185"/>
                  <a:pt x="102001" y="107630"/>
                  <a:pt x="83128" y="150094"/>
                </a:cubicBezTo>
                <a:cubicBezTo>
                  <a:pt x="74231" y="170112"/>
                  <a:pt x="70975" y="192304"/>
                  <a:pt x="62346" y="212439"/>
                </a:cubicBezTo>
                <a:cubicBezTo>
                  <a:pt x="-14695" y="392200"/>
                  <a:pt x="48737" y="211702"/>
                  <a:pt x="0" y="357912"/>
                </a:cubicBezTo>
                <a:cubicBezTo>
                  <a:pt x="6927" y="413330"/>
                  <a:pt x="-11246" y="478413"/>
                  <a:pt x="20782" y="524167"/>
                </a:cubicBezTo>
                <a:cubicBezTo>
                  <a:pt x="45907" y="560059"/>
                  <a:pt x="103909" y="551876"/>
                  <a:pt x="145473" y="565730"/>
                </a:cubicBezTo>
                <a:cubicBezTo>
                  <a:pt x="241331" y="597682"/>
                  <a:pt x="186334" y="582215"/>
                  <a:pt x="311728" y="607294"/>
                </a:cubicBezTo>
                <a:cubicBezTo>
                  <a:pt x="492824" y="574367"/>
                  <a:pt x="520611" y="625946"/>
                  <a:pt x="581891" y="503385"/>
                </a:cubicBezTo>
                <a:cubicBezTo>
                  <a:pt x="591688" y="483792"/>
                  <a:pt x="595746" y="461821"/>
                  <a:pt x="602673" y="441039"/>
                </a:cubicBezTo>
                <a:cubicBezTo>
                  <a:pt x="595746" y="337130"/>
                  <a:pt x="604482" y="230972"/>
                  <a:pt x="581891" y="129312"/>
                </a:cubicBezTo>
                <a:cubicBezTo>
                  <a:pt x="575515" y="100622"/>
                  <a:pt x="542124" y="85782"/>
                  <a:pt x="519546" y="66967"/>
                </a:cubicBezTo>
                <a:cubicBezTo>
                  <a:pt x="500358" y="50977"/>
                  <a:pt x="479540" y="36573"/>
                  <a:pt x="457200" y="25403"/>
                </a:cubicBezTo>
                <a:cubicBezTo>
                  <a:pt x="367443" y="-19476"/>
                  <a:pt x="207818" y="4621"/>
                  <a:pt x="145473" y="25403"/>
                </a:cubicBezTo>
                <a:close/>
              </a:path>
            </a:pathLst>
          </a:cu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4364091" y="1844945"/>
            <a:ext cx="519621" cy="500005"/>
          </a:xfrm>
          <a:custGeom>
            <a:avLst/>
            <a:gdLst>
              <a:gd name="connsiteX0" fmla="*/ 145473 w 602673"/>
              <a:gd name="connsiteY0" fmla="*/ 25403 h 607294"/>
              <a:gd name="connsiteX1" fmla="*/ 83128 w 602673"/>
              <a:gd name="connsiteY1" fmla="*/ 150094 h 607294"/>
              <a:gd name="connsiteX2" fmla="*/ 62346 w 602673"/>
              <a:gd name="connsiteY2" fmla="*/ 212439 h 607294"/>
              <a:gd name="connsiteX3" fmla="*/ 0 w 602673"/>
              <a:gd name="connsiteY3" fmla="*/ 357912 h 607294"/>
              <a:gd name="connsiteX4" fmla="*/ 20782 w 602673"/>
              <a:gd name="connsiteY4" fmla="*/ 524167 h 607294"/>
              <a:gd name="connsiteX5" fmla="*/ 145473 w 602673"/>
              <a:gd name="connsiteY5" fmla="*/ 565730 h 607294"/>
              <a:gd name="connsiteX6" fmla="*/ 311728 w 602673"/>
              <a:gd name="connsiteY6" fmla="*/ 607294 h 607294"/>
              <a:gd name="connsiteX7" fmla="*/ 581891 w 602673"/>
              <a:gd name="connsiteY7" fmla="*/ 503385 h 607294"/>
              <a:gd name="connsiteX8" fmla="*/ 602673 w 602673"/>
              <a:gd name="connsiteY8" fmla="*/ 441039 h 607294"/>
              <a:gd name="connsiteX9" fmla="*/ 581891 w 602673"/>
              <a:gd name="connsiteY9" fmla="*/ 129312 h 607294"/>
              <a:gd name="connsiteX10" fmla="*/ 519546 w 602673"/>
              <a:gd name="connsiteY10" fmla="*/ 66967 h 607294"/>
              <a:gd name="connsiteX11" fmla="*/ 457200 w 602673"/>
              <a:gd name="connsiteY11" fmla="*/ 25403 h 607294"/>
              <a:gd name="connsiteX12" fmla="*/ 145473 w 602673"/>
              <a:gd name="connsiteY12" fmla="*/ 25403 h 6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2673" h="607294">
                <a:moveTo>
                  <a:pt x="145473" y="25403"/>
                </a:moveTo>
                <a:cubicBezTo>
                  <a:pt x="83128" y="46185"/>
                  <a:pt x="102001" y="107630"/>
                  <a:pt x="83128" y="150094"/>
                </a:cubicBezTo>
                <a:cubicBezTo>
                  <a:pt x="74231" y="170112"/>
                  <a:pt x="70975" y="192304"/>
                  <a:pt x="62346" y="212439"/>
                </a:cubicBezTo>
                <a:cubicBezTo>
                  <a:pt x="-14695" y="392200"/>
                  <a:pt x="48737" y="211702"/>
                  <a:pt x="0" y="357912"/>
                </a:cubicBezTo>
                <a:cubicBezTo>
                  <a:pt x="6927" y="413330"/>
                  <a:pt x="-11246" y="478413"/>
                  <a:pt x="20782" y="524167"/>
                </a:cubicBezTo>
                <a:cubicBezTo>
                  <a:pt x="45907" y="560059"/>
                  <a:pt x="103909" y="551876"/>
                  <a:pt x="145473" y="565730"/>
                </a:cubicBezTo>
                <a:cubicBezTo>
                  <a:pt x="241331" y="597682"/>
                  <a:pt x="186334" y="582215"/>
                  <a:pt x="311728" y="607294"/>
                </a:cubicBezTo>
                <a:cubicBezTo>
                  <a:pt x="492824" y="574367"/>
                  <a:pt x="520611" y="625946"/>
                  <a:pt x="581891" y="503385"/>
                </a:cubicBezTo>
                <a:cubicBezTo>
                  <a:pt x="591688" y="483792"/>
                  <a:pt x="595746" y="461821"/>
                  <a:pt x="602673" y="441039"/>
                </a:cubicBezTo>
                <a:cubicBezTo>
                  <a:pt x="595746" y="337130"/>
                  <a:pt x="604482" y="230972"/>
                  <a:pt x="581891" y="129312"/>
                </a:cubicBezTo>
                <a:cubicBezTo>
                  <a:pt x="575515" y="100622"/>
                  <a:pt x="542124" y="85782"/>
                  <a:pt x="519546" y="66967"/>
                </a:cubicBezTo>
                <a:cubicBezTo>
                  <a:pt x="500358" y="50977"/>
                  <a:pt x="479540" y="36573"/>
                  <a:pt x="457200" y="25403"/>
                </a:cubicBezTo>
                <a:cubicBezTo>
                  <a:pt x="367443" y="-19476"/>
                  <a:pt x="207818" y="4621"/>
                  <a:pt x="145473" y="25403"/>
                </a:cubicBezTo>
                <a:close/>
              </a:path>
            </a:pathLst>
          </a:cu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646884" y="431751"/>
            <a:ext cx="141577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BB05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</a:t>
            </a:r>
            <a:endParaRPr lang="en-US" sz="5400" b="1" dirty="0">
              <a:ln/>
              <a:solidFill>
                <a:srgbClr val="BB05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2426898" y="4360472"/>
            <a:ext cx="8233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Freeform 49"/>
          <p:cNvSpPr/>
          <p:nvPr/>
        </p:nvSpPr>
        <p:spPr>
          <a:xfrm>
            <a:off x="2541560" y="4020855"/>
            <a:ext cx="151536" cy="425885"/>
          </a:xfrm>
          <a:custGeom>
            <a:avLst/>
            <a:gdLst>
              <a:gd name="connsiteX0" fmla="*/ 151536 w 151536"/>
              <a:gd name="connsiteY0" fmla="*/ 0 h 425885"/>
              <a:gd name="connsiteX1" fmla="*/ 1224 w 151536"/>
              <a:gd name="connsiteY1" fmla="*/ 150312 h 425885"/>
              <a:gd name="connsiteX2" fmla="*/ 76380 w 151536"/>
              <a:gd name="connsiteY2" fmla="*/ 425885 h 425885"/>
              <a:gd name="connsiteX3" fmla="*/ 76380 w 151536"/>
              <a:gd name="connsiteY3" fmla="*/ 425885 h 425885"/>
              <a:gd name="connsiteX4" fmla="*/ 76380 w 151536"/>
              <a:gd name="connsiteY4" fmla="*/ 425885 h 425885"/>
              <a:gd name="connsiteX5" fmla="*/ 88906 w 151536"/>
              <a:gd name="connsiteY5" fmla="*/ 425885 h 425885"/>
              <a:gd name="connsiteX6" fmla="*/ 101432 w 151536"/>
              <a:gd name="connsiteY6" fmla="*/ 425885 h 425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536" h="425885">
                <a:moveTo>
                  <a:pt x="151536" y="0"/>
                </a:moveTo>
                <a:cubicBezTo>
                  <a:pt x="82643" y="39665"/>
                  <a:pt x="13750" y="79331"/>
                  <a:pt x="1224" y="150312"/>
                </a:cubicBezTo>
                <a:cubicBezTo>
                  <a:pt x="-11302" y="221293"/>
                  <a:pt x="76380" y="425885"/>
                  <a:pt x="76380" y="425885"/>
                </a:cubicBezTo>
                <a:lnTo>
                  <a:pt x="76380" y="425885"/>
                </a:lnTo>
                <a:lnTo>
                  <a:pt x="76380" y="425885"/>
                </a:lnTo>
                <a:lnTo>
                  <a:pt x="88906" y="425885"/>
                </a:lnTo>
                <a:lnTo>
                  <a:pt x="101432" y="425885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280170" y="404913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44888" y="3806541"/>
            <a:ext cx="10871887" cy="584775"/>
          </a:xfrm>
          <a:prstGeom prst="rect">
            <a:avLst/>
          </a:prstGeom>
          <a:solidFill>
            <a:srgbClr val="CCFF99"/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smtClean="0"/>
              <a:t>Specificity – localization of </a:t>
            </a:r>
            <a:r>
              <a:rPr lang="en-US" sz="3200" b="1" dirty="0" smtClean="0"/>
              <a:t>sub-grid scale (</a:t>
            </a:r>
            <a:r>
              <a:rPr lang="en-US" sz="3200" b="1" dirty="0" err="1" smtClean="0"/>
              <a:t>x,y</a:t>
            </a:r>
            <a:r>
              <a:rPr lang="en-US" sz="3200" b="1" dirty="0" smtClean="0"/>
              <a:t>) heterogeneity  </a:t>
            </a:r>
            <a:endParaRPr lang="en-US" sz="3200" dirty="0"/>
          </a:p>
        </p:txBody>
      </p:sp>
      <p:sp>
        <p:nvSpPr>
          <p:cNvPr id="53" name="Rectangle 52"/>
          <p:cNvSpPr/>
          <p:nvPr/>
        </p:nvSpPr>
        <p:spPr>
          <a:xfrm>
            <a:off x="2459307" y="5745794"/>
            <a:ext cx="526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L</a:t>
            </a:r>
            <a:r>
              <a:rPr lang="en-US" sz="2800" baseline="-25000" dirty="0" smtClean="0"/>
              <a:t>m</a:t>
            </a:r>
            <a:endParaRPr lang="en-US" sz="2800" baseline="-25000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2321995" y="2911513"/>
            <a:ext cx="394664" cy="201165"/>
          </a:xfrm>
          <a:prstGeom prst="straightConnector1">
            <a:avLst/>
          </a:prstGeom>
          <a:ln w="3810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6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9" grpId="0" animBg="1"/>
      <p:bldP spid="15" grpId="0"/>
      <p:bldP spid="27" grpId="0"/>
      <p:bldP spid="28" grpId="0"/>
      <p:bldP spid="30" grpId="0"/>
      <p:bldP spid="34" grpId="0" animBg="1"/>
      <p:bldP spid="35" grpId="0" animBg="1"/>
      <p:bldP spid="36" grpId="0" animBg="1"/>
      <p:bldP spid="37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012" y="954309"/>
            <a:ext cx="3656392" cy="23594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2924"/>
            <a:ext cx="10311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Dynamic </a:t>
            </a:r>
            <a:r>
              <a:rPr lang="en-US" sz="2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Subgrid</a:t>
            </a:r>
            <a:r>
              <a:rPr lang="en-US" sz="2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-Scale Microwave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Fingerprints of Land-surface Heterogeneity – Contrasting </a:t>
            </a:r>
            <a:r>
              <a:rPr lang="en-US" sz="2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Grand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Mesa, </a:t>
            </a:r>
            <a:r>
              <a:rPr lang="en-US" sz="2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CO, USA with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Caribou Mountains, </a:t>
            </a:r>
            <a:r>
              <a:rPr lang="en-US" sz="2400" b="1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AL, CA</a:t>
            </a:r>
            <a:endParaRPr lang="en-US" sz="24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054" y="6381247"/>
            <a:ext cx="783199" cy="425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11291850" y="3376555"/>
            <a:ext cx="1523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--SnowEx 2020--</a:t>
            </a: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8390" y="2850399"/>
            <a:ext cx="2081344" cy="2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9428" t="69744" r="12668" b="24905"/>
          <a:stretch/>
        </p:blipFill>
        <p:spPr>
          <a:xfrm>
            <a:off x="284903" y="6065270"/>
            <a:ext cx="3560587" cy="4197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6062" y="1169038"/>
            <a:ext cx="278511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20250"/>
                </a:solidFill>
              </a:rPr>
              <a:t>   C-Band Sentinel-1</a:t>
            </a:r>
            <a:r>
              <a:rPr lang="en-US" dirty="0" smtClean="0"/>
              <a:t>        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29862" y="6071767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 [m]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508668" y="6551612"/>
            <a:ext cx="2237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Manickam and Barros, 2020</a:t>
            </a:r>
            <a:endParaRPr lang="en-US" sz="1400" i="1" dirty="0"/>
          </a:p>
        </p:txBody>
      </p:sp>
      <p:sp>
        <p:nvSpPr>
          <p:cNvPr id="19" name="Rectangle 18"/>
          <p:cNvSpPr/>
          <p:nvPr/>
        </p:nvSpPr>
        <p:spPr>
          <a:xfrm>
            <a:off x="9974258" y="2813966"/>
            <a:ext cx="987973" cy="7318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76601" y="6164266"/>
            <a:ext cx="1489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Ana P. Barros</a:t>
            </a:r>
          </a:p>
          <a:p>
            <a:r>
              <a:rPr lang="en-US" sz="1600" dirty="0" err="1" smtClean="0">
                <a:solidFill>
                  <a:srgbClr val="0000FF"/>
                </a:solidFill>
              </a:rPr>
              <a:t>Siddardth</a:t>
            </a:r>
            <a:r>
              <a:rPr lang="en-US" sz="1600" dirty="0" smtClean="0">
                <a:solidFill>
                  <a:srgbClr val="0000FF"/>
                </a:solidFill>
              </a:rPr>
              <a:t> Singh</a:t>
            </a:r>
            <a:endParaRPr lang="en-US" sz="1600" dirty="0">
              <a:solidFill>
                <a:srgbClr val="00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351040" y="995043"/>
            <a:ext cx="3725223" cy="4892401"/>
            <a:chOff x="442800" y="1068853"/>
            <a:chExt cx="3725223" cy="48924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-777" t="-1049" r="41607" b="55685"/>
            <a:stretch/>
          </p:blipFill>
          <p:spPr>
            <a:xfrm>
              <a:off x="442800" y="1068853"/>
              <a:ext cx="3725223" cy="4892401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2680570" y="3908201"/>
              <a:ext cx="0" cy="1750876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016690" y="3908201"/>
              <a:ext cx="27140" cy="1750876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32900" t="70766" r="48626" b="5257"/>
          <a:stretch/>
        </p:blipFill>
        <p:spPr>
          <a:xfrm>
            <a:off x="30667" y="2050367"/>
            <a:ext cx="3387496" cy="321812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646884" y="431751"/>
            <a:ext cx="141577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BB05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endParaRPr lang="en-US" sz="5400" b="1" dirty="0">
              <a:ln/>
              <a:solidFill>
                <a:srgbClr val="BB05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199822" y="3306573"/>
            <a:ext cx="3276091" cy="2806512"/>
            <a:chOff x="7035116" y="3578407"/>
            <a:chExt cx="4185089" cy="338053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8"/>
            <a:srcRect t="10179"/>
            <a:stretch/>
          </p:blipFill>
          <p:spPr>
            <a:xfrm>
              <a:off x="7035116" y="3578407"/>
              <a:ext cx="4185089" cy="338053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7774411" y="5268488"/>
              <a:ext cx="117032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b="1" dirty="0">
                  <a:solidFill>
                    <a:srgbClr val="00B0F0"/>
                  </a:solidFill>
                </a:rPr>
                <a:t>Wetlands</a:t>
              </a:r>
              <a:r>
                <a:rPr lang="en-IN" sz="2800" b="1" dirty="0">
                  <a:solidFill>
                    <a:srgbClr val="00B0F0"/>
                  </a:solidFill>
                </a:rPr>
                <a:t> </a:t>
              </a:r>
              <a:endParaRPr lang="en-IN" sz="2800" b="1" dirty="0" smtClean="0">
                <a:solidFill>
                  <a:srgbClr val="00B0F0"/>
                </a:solidFill>
              </a:endParaRPr>
            </a:p>
            <a:p>
              <a:pPr algn="ctr"/>
              <a:r>
                <a:rPr lang="en-IN" sz="1600" b="1" i="1" dirty="0" smtClean="0"/>
                <a:t>transient</a:t>
              </a:r>
              <a:endParaRPr lang="en-IN" sz="1600" b="1" i="1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9127660" y="3710973"/>
              <a:ext cx="25994" cy="2640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9861092" y="3678337"/>
              <a:ext cx="25994" cy="2640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10117937" y="3677936"/>
              <a:ext cx="25994" cy="26400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899926" y="3910590"/>
            <a:ext cx="8965998" cy="95410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smtClean="0">
                <a:solidFill>
                  <a:schemeClr val="bg1"/>
                </a:solidFill>
              </a:rPr>
              <a:t>Is preserving spatial statistics “adequate” to preserve key physical and biophysical </a:t>
            </a:r>
            <a:r>
              <a:rPr lang="en-US" sz="2800" b="1" dirty="0" err="1" smtClean="0">
                <a:solidFill>
                  <a:schemeClr val="bg1"/>
                </a:solidFill>
              </a:rPr>
              <a:t>connectivities</a:t>
            </a:r>
            <a:r>
              <a:rPr lang="en-US" sz="2800" b="1" dirty="0" smtClean="0">
                <a:solidFill>
                  <a:schemeClr val="bg1"/>
                </a:solidFill>
              </a:rPr>
              <a:t>?</a:t>
            </a:r>
            <a:r>
              <a:rPr lang="en-US" sz="2800" dirty="0" smtClean="0">
                <a:solidFill>
                  <a:schemeClr val="bg1"/>
                </a:solidFill>
              </a:rPr>
              <a:t>		</a:t>
            </a:r>
            <a:endParaRPr lang="en-US" sz="2800" b="1" dirty="0">
              <a:solidFill>
                <a:srgbClr val="0CF417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2925" y="1847179"/>
            <a:ext cx="2368312" cy="175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4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404" y="1244256"/>
            <a:ext cx="2979733" cy="198648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63385" y="1191753"/>
            <a:ext cx="2853487" cy="4453661"/>
            <a:chOff x="410263" y="690486"/>
            <a:chExt cx="4258517" cy="5329875"/>
          </a:xfrm>
        </p:grpSpPr>
        <p:cxnSp>
          <p:nvCxnSpPr>
            <p:cNvPr id="10" name="Straight Arrow Connector 9"/>
            <p:cNvCxnSpPr/>
            <p:nvPr/>
          </p:nvCxnSpPr>
          <p:spPr>
            <a:xfrm flipH="1">
              <a:off x="410263" y="5237908"/>
              <a:ext cx="3663863" cy="32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981635" y="749813"/>
              <a:ext cx="40341" cy="449131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910442" y="5326832"/>
              <a:ext cx="75833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 smtClean="0"/>
                <a:t>Log </a:t>
              </a:r>
              <a:r>
                <a:rPr lang="el-GR" dirty="0" smtClean="0"/>
                <a:t>λ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11148" y="1089602"/>
              <a:ext cx="1167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Log power</a:t>
              </a:r>
              <a:endParaRPr lang="en-US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593348" y="2064230"/>
              <a:ext cx="295835" cy="11478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880957" y="3212119"/>
              <a:ext cx="1386678" cy="7682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251536" y="3980329"/>
              <a:ext cx="526474" cy="82027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2110117" y="2014248"/>
              <a:ext cx="35374" cy="322366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3211555" y="2009481"/>
              <a:ext cx="35374" cy="3223660"/>
            </a:xfrm>
            <a:prstGeom prst="line">
              <a:avLst/>
            </a:prstGeom>
            <a:ln w="38100">
              <a:solidFill>
                <a:srgbClr val="0CF4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2395397" y="3239426"/>
              <a:ext cx="672353" cy="38188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928070" y="5419165"/>
              <a:ext cx="275691" cy="441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998399" y="5320537"/>
              <a:ext cx="426310" cy="699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l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l="34804" t="7262" r="32302" b="50047"/>
          <a:stretch/>
        </p:blipFill>
        <p:spPr>
          <a:xfrm>
            <a:off x="8371245" y="1198170"/>
            <a:ext cx="3240741" cy="2420471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989673" y="886358"/>
            <a:ext cx="4696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IN" sz="2400" dirty="0"/>
              <a:t>Wetlands </a:t>
            </a:r>
            <a:r>
              <a:rPr lang="en-IN" sz="2400" dirty="0" smtClean="0"/>
              <a:t>ABOVE – “</a:t>
            </a:r>
            <a:r>
              <a:rPr lang="en-IN" sz="2400" dirty="0" err="1" smtClean="0"/>
              <a:t>NDSI</a:t>
            </a:r>
            <a:r>
              <a:rPr lang="en-IN" sz="2400" dirty="0" smtClean="0"/>
              <a:t>” 3/3/2019</a:t>
            </a:r>
            <a:endParaRPr lang="en-IN" sz="24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0964" y="6366126"/>
            <a:ext cx="780356" cy="42675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188463" y="5721013"/>
            <a:ext cx="89408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i="1" dirty="0" smtClean="0">
                <a:solidFill>
                  <a:srgbClr val="0000FF"/>
                </a:solidFill>
              </a:rPr>
              <a:t>Global scale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l-GR" sz="2800" b="1" i="1" dirty="0">
                <a:solidFill>
                  <a:srgbClr val="0000FF"/>
                </a:solidFill>
              </a:rPr>
              <a:t>ψ</a:t>
            </a:r>
            <a:r>
              <a:rPr lang="en-US" sz="2800" b="1" i="1" dirty="0">
                <a:solidFill>
                  <a:srgbClr val="0000FF"/>
                </a:solidFill>
              </a:rPr>
              <a:t> (</a:t>
            </a:r>
            <a:r>
              <a:rPr lang="en-US" sz="2800" b="1" i="1" dirty="0" err="1">
                <a:solidFill>
                  <a:srgbClr val="0000FF"/>
                </a:solidFill>
              </a:rPr>
              <a:t>x,y,t</a:t>
            </a:r>
            <a:r>
              <a:rPr lang="en-US" sz="2800" b="1" i="1" dirty="0">
                <a:solidFill>
                  <a:srgbClr val="0000FF"/>
                </a:solidFill>
              </a:rPr>
              <a:t>)  </a:t>
            </a:r>
            <a:r>
              <a:rPr lang="en-US" sz="2800" b="1" i="1" dirty="0" smtClean="0">
                <a:solidFill>
                  <a:srgbClr val="0000FF"/>
                </a:solidFill>
              </a:rPr>
              <a:t>as System Monitoring (</a:t>
            </a:r>
            <a:r>
              <a:rPr lang="en-US" sz="2800" i="1" dirty="0" smtClean="0">
                <a:solidFill>
                  <a:srgbClr val="0000FF"/>
                </a:solidFill>
              </a:rPr>
              <a:t>vs Variable Monitoring)</a:t>
            </a:r>
            <a:endParaRPr lang="en-US" sz="4000" i="1" dirty="0">
              <a:solidFill>
                <a:srgbClr val="0000FF"/>
              </a:solidFill>
            </a:endParaRPr>
          </a:p>
        </p:txBody>
      </p:sp>
      <p:sp>
        <p:nvSpPr>
          <p:cNvPr id="11" name="AutoShape 2" descr="Never stop exploring! #illustration #whiteboardgirl #designer #illustrator # cartoon #drawing #design #visual #visualart #travel #t… | Visual art,  Drawings, Expl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1357" y="55784"/>
            <a:ext cx="6354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u="sng" dirty="0" smtClean="0">
                <a:solidFill>
                  <a:srgbClr val="0000FF"/>
                </a:solidFill>
              </a:rPr>
              <a:t>Physical-Statistical Downscaling </a:t>
            </a:r>
            <a:endParaRPr lang="en-US" sz="3600" b="1" i="1" u="sng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90950" y="4775460"/>
            <a:ext cx="845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</a:t>
            </a:r>
            <a:r>
              <a:rPr lang="en-US" sz="5400" b="0" cap="none" spc="0" baseline="-250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</a:t>
            </a:r>
            <a:endParaRPr lang="en-US" sz="5400" b="0" cap="none" spc="0" baseline="-250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824" y="1023389"/>
            <a:ext cx="836151" cy="102674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 rot="16200000">
            <a:off x="11153433" y="3160338"/>
            <a:ext cx="1711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--SnowEx 2020--</a:t>
            </a:r>
            <a:endParaRPr lang="en-US" sz="12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259785" y="1601898"/>
            <a:ext cx="199695" cy="201435"/>
          </a:xfrm>
          <a:prstGeom prst="ellipse">
            <a:avLst/>
          </a:prstGeom>
          <a:solidFill>
            <a:srgbClr val="0000FF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320930" y="2599817"/>
            <a:ext cx="199695" cy="201435"/>
          </a:xfrm>
          <a:prstGeom prst="ellipse">
            <a:avLst/>
          </a:prstGeom>
          <a:solidFill>
            <a:srgbClr val="006666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133234" y="2248200"/>
            <a:ext cx="199695" cy="201435"/>
          </a:xfrm>
          <a:prstGeom prst="ellipse">
            <a:avLst/>
          </a:prstGeom>
          <a:solidFill>
            <a:schemeClr val="bg1"/>
          </a:solidFill>
          <a:ln w="38100">
            <a:solidFill>
              <a:srgbClr val="BB0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0514182" y="361589"/>
            <a:ext cx="141577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BB05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sz="5400" b="1" dirty="0">
              <a:ln/>
              <a:solidFill>
                <a:srgbClr val="BB05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Oval 48"/>
          <p:cNvSpPr/>
          <p:nvPr/>
        </p:nvSpPr>
        <p:spPr>
          <a:xfrm>
            <a:off x="9244879" y="1721074"/>
            <a:ext cx="199695" cy="201435"/>
          </a:xfrm>
          <a:prstGeom prst="ellipse">
            <a:avLst/>
          </a:prstGeom>
          <a:solidFill>
            <a:srgbClr val="0000FF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10189629" y="1949415"/>
            <a:ext cx="199695" cy="201435"/>
          </a:xfrm>
          <a:prstGeom prst="ellipse">
            <a:avLst/>
          </a:prstGeom>
          <a:solidFill>
            <a:schemeClr val="bg1"/>
          </a:solidFill>
          <a:ln w="38100">
            <a:solidFill>
              <a:srgbClr val="BB0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9437731" y="2138108"/>
            <a:ext cx="199695" cy="201435"/>
          </a:xfrm>
          <a:prstGeom prst="ellipse">
            <a:avLst/>
          </a:prstGeom>
          <a:solidFill>
            <a:srgbClr val="006666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7574" y="-3416276"/>
            <a:ext cx="8560099" cy="187163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023312" y="3664727"/>
            <a:ext cx="81188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Multisatellite</a:t>
            </a:r>
            <a:r>
              <a:rPr lang="en-US" sz="2800" dirty="0" smtClean="0"/>
              <a:t> </a:t>
            </a:r>
            <a:r>
              <a:rPr lang="en-US" sz="2800" dirty="0" err="1" smtClean="0"/>
              <a:t>Multisensor</a:t>
            </a:r>
            <a:r>
              <a:rPr lang="en-US" sz="2800" dirty="0" smtClean="0"/>
              <a:t> </a:t>
            </a:r>
            <a:r>
              <a:rPr lang="en-US" sz="2800" dirty="0" err="1" smtClean="0"/>
              <a:t>Multifrequency</a:t>
            </a:r>
            <a:r>
              <a:rPr lang="en-US" sz="2800" dirty="0"/>
              <a:t> </a:t>
            </a:r>
            <a:r>
              <a:rPr lang="en-US" sz="2800" b="1" dirty="0" smtClean="0"/>
              <a:t>Framework </a:t>
            </a:r>
            <a:r>
              <a:rPr lang="en-US" sz="2800" dirty="0" smtClean="0"/>
              <a:t>to learn </a:t>
            </a:r>
            <a:r>
              <a:rPr lang="el-GR" sz="2800" dirty="0" smtClean="0"/>
              <a:t>ψ</a:t>
            </a:r>
            <a:r>
              <a:rPr lang="en-US" sz="2800" dirty="0" smtClean="0"/>
              <a:t>  </a:t>
            </a:r>
            <a:r>
              <a:rPr lang="en-US" sz="2800" b="1" u="sng" dirty="0" smtClean="0"/>
              <a:t>adaptively </a:t>
            </a:r>
            <a:r>
              <a:rPr lang="en-US" sz="2800" b="1" dirty="0" smtClean="0"/>
              <a:t>(</a:t>
            </a:r>
            <a:r>
              <a:rPr lang="en-US" sz="2800" b="1" dirty="0" err="1" smtClean="0"/>
              <a:t>ML,PCA</a:t>
            </a:r>
            <a:r>
              <a:rPr lang="en-US" sz="2800" b="1" dirty="0" smtClean="0"/>
              <a:t>) </a:t>
            </a:r>
            <a:r>
              <a:rPr lang="en-US" sz="2800" dirty="0" smtClean="0"/>
              <a:t>to detect ,interpret and map sub-grid scale variability in snow physics,  and thus snowpack condition.</a:t>
            </a:r>
            <a:endParaRPr lang="en-US" sz="2800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9945" y="10258295"/>
            <a:ext cx="6822015" cy="1012024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46266" y="2043982"/>
            <a:ext cx="4536544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Sub-grid redistribution </a:t>
            </a:r>
          </a:p>
          <a:p>
            <a:r>
              <a:rPr lang="en-US" sz="2800" dirty="0" smtClean="0"/>
              <a:t>of downscaled backscattering  kernel  --- </a:t>
            </a:r>
            <a:r>
              <a:rPr lang="el-GR" sz="2800" dirty="0" smtClean="0"/>
              <a:t>ψ</a:t>
            </a:r>
            <a:r>
              <a:rPr lang="en-US" sz="2800" dirty="0" smtClean="0"/>
              <a:t> (</a:t>
            </a:r>
            <a:r>
              <a:rPr lang="en-US" sz="2800" dirty="0" err="1" smtClean="0"/>
              <a:t>x,y,t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171" y="2539770"/>
            <a:ext cx="4913802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3" grpId="0"/>
      <p:bldP spid="17" grpId="0"/>
      <p:bldP spid="33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199</Words>
  <Application>Microsoft Office PowerPoint</Application>
  <PresentationFormat>Widescreen</PresentationFormat>
  <Paragraphs>40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surendar Manickam</dc:creator>
  <cp:lastModifiedBy>Ana Barros, Ph.D.</cp:lastModifiedBy>
  <cp:revision>94</cp:revision>
  <dcterms:created xsi:type="dcterms:W3CDTF">2019-10-22T15:34:59Z</dcterms:created>
  <dcterms:modified xsi:type="dcterms:W3CDTF">2020-09-09T08:24:56Z</dcterms:modified>
</cp:coreProperties>
</file>