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57" r:id="rId4"/>
    <p:sldId id="258" r:id="rId5"/>
    <p:sldId id="282" r:id="rId6"/>
    <p:sldId id="284" r:id="rId7"/>
    <p:sldId id="262" r:id="rId8"/>
    <p:sldId id="289" r:id="rId9"/>
    <p:sldId id="263" r:id="rId10"/>
    <p:sldId id="264" r:id="rId11"/>
    <p:sldId id="274" r:id="rId12"/>
    <p:sldId id="288" r:id="rId13"/>
    <p:sldId id="260" r:id="rId14"/>
    <p:sldId id="279" r:id="rId15"/>
    <p:sldId id="261" r:id="rId16"/>
    <p:sldId id="285" r:id="rId17"/>
    <p:sldId id="286" r:id="rId18"/>
    <p:sldId id="287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0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9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D7040-FFAF-5E4B-BAE2-17562946614D}" type="datetimeFigureOut">
              <a:rPr lang="en-US" smtClean="0"/>
              <a:t>9/6/20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83325-0A94-9244-9C9F-265D07AC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3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83325-0A94-9244-9C9F-265D07ACD6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1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83325-0A94-9244-9C9F-265D07ACD6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24B5-6475-3A4F-9914-F345F0B89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26ADF-0294-B04D-8893-4B38FADC1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DD9CE-F0A9-1E4C-BD0B-0F2DA266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1A55C-7E24-0E48-A5C1-FD96EF773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F19BC-A2D4-9B44-B375-DF6B1262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EE7E2-F135-7845-A432-B36A052F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8F920-624B-5845-A87F-1F95401B8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68360-5F53-5F4C-B2CC-EA8ABFF9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CAEEC-A013-1240-AF8E-6FE918BD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726F9-B560-8849-B5AE-9B93B369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C3DD72-E4F8-8247-A886-9F97219D0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4778F-C283-FB45-B3E6-D5FA76040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52586-AAD2-0F47-B560-AA0FADF1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F7B35-2ACA-0246-AEBC-0CEEB3B7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F9102-FC75-364D-BE2E-9F960A09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56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5202-C34C-2248-812E-7BDE9AD3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72D7-69A0-4A43-ADCB-4C4F423AD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FBDBF-7E8A-F44E-8480-3D1F8071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251D3-2671-8D4D-8216-6503D68A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3A12C-314F-EB4E-A2FB-FCCD0FC6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4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A676-5ECF-8749-B27E-BBB144AB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5AAF8-BA58-9F46-9B89-FC3B9B67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11FD6-286B-1546-9759-B8565458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55B0C-5C7D-2C4E-B132-BA10839A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CD9B0-0D4A-6E42-A9B5-44389C67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9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43B2-94A5-A246-BA38-17151C0D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ACA8A-E5DA-7849-9687-E97C3DDF0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D7E75-A4D0-4643-881F-58C0E39EE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9E1F5-F4D7-8043-B3D1-2CAFFB820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ED119-BA20-0B4D-BD89-E1AF1E01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73425-587B-BF47-A707-5519984B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3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A570-09CB-BE4E-9715-CDAF710EC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CCC1A-48C6-3B47-B0AF-C1AD4F7E3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46F4-1213-A946-B1B8-FFF5525D9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F4112-5CA6-5F48-837E-71D78A1F2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D64F7-7812-694F-A5EE-614945AA1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C867A-EF1F-FF48-B5D5-9C131F9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0AF45-8C3B-9D48-AFD1-D94878AB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306D5-FA8D-2348-998F-AE1E0BA9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3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BF0E-74E7-DD4B-A817-0CFFEA56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CDB8E-AC98-BA45-94A5-B56ECE13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5E9BF-0E3D-3A48-AE47-5722D206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35AF-E843-C248-B7EA-E8AA6A90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9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76E4A-9DEC-E44E-B74F-4A754DAF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F4367-84FD-D84C-B510-8E2AC526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3C5F1-63E5-C047-ABF5-AECB2769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7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518C-1067-5143-87BA-C720D937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EDB1E-E668-8A46-84F5-C6688E44B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F512B-D380-974D-B9AB-67041F2AE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D818C-B889-C842-A95D-668F860A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650A6-F537-5647-8F68-E77D08BE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C2633-7364-2846-A4A0-861CF8939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3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76D7-E579-D14D-AF0D-9A010A9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9EB6F-65CF-A142-8AA3-ED63C3899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28C8E-A7A2-AD4A-BF01-26653EC55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FFC21-3182-8F4A-8314-96A98D35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A98CF-266A-CC49-8F19-949579030C78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B196E-8099-BE45-B7A0-521C738B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C268E-0FAA-D646-9B2D-0A4A7612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0EB3-76F6-DA42-BAA5-0D732990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8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4D17F1-C4B6-094B-97E0-D7788D0F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5A922-C06D-9548-8959-DFCFD99EF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D74F6-F3F5-3C4D-A07E-35B165551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fld id="{49EA98CF-266A-CC49-8F19-949579030C78}" type="datetimeFigureOut">
              <a:rPr lang="en-US" smtClean="0"/>
              <a:pPr/>
              <a:t>9/6/20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B538B-B7FB-0641-A514-8A053A6E2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FB90A-BA55-054A-9DEF-D8546B279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fld id="{A0490EB3-76F6-DA42-BAA5-0D73299033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6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MT" panose="020B0502020104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melissa.l.wrzesien@nasa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5430-92E0-CD46-808F-E5E0A6318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1896"/>
            <a:ext cx="9144000" cy="3082822"/>
          </a:xfrm>
        </p:spPr>
        <p:txBody>
          <a:bodyPr>
            <a:normAutofit/>
          </a:bodyPr>
          <a:lstStyle/>
          <a:p>
            <a:r>
              <a:rPr lang="en-US" dirty="0"/>
              <a:t>The Snow Ensemble Uncertainty Project (SEUP) </a:t>
            </a:r>
            <a:br>
              <a:rPr lang="en-US" dirty="0"/>
            </a:br>
            <a:r>
              <a:rPr lang="en-US" sz="4400" dirty="0"/>
              <a:t>and recent modeling efforts in support of SnowEx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E1E13-1089-7A4D-A5B3-4D3510D7F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6224"/>
            <a:ext cx="9144000" cy="19034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Melissa Wrzesien (GSFC/USRA)</a:t>
            </a:r>
          </a:p>
          <a:p>
            <a:r>
              <a:rPr lang="en-US" dirty="0"/>
              <a:t>with </a:t>
            </a:r>
            <a:r>
              <a:rPr lang="en-US" dirty="0" err="1"/>
              <a:t>Rhae</a:t>
            </a:r>
            <a:r>
              <a:rPr lang="en-US" dirty="0"/>
              <a:t> Sung Kim, Sujay Kumar, Carrie </a:t>
            </a:r>
            <a:r>
              <a:rPr lang="en-US" dirty="0" err="1"/>
              <a:t>Vuyovich</a:t>
            </a:r>
            <a:r>
              <a:rPr lang="en-US" dirty="0"/>
              <a:t>, and many others</a:t>
            </a:r>
          </a:p>
          <a:p>
            <a:endParaRPr lang="en-US" dirty="0"/>
          </a:p>
          <a:p>
            <a:r>
              <a:rPr lang="en-US" dirty="0"/>
              <a:t>SnowEx Virtual Meeting</a:t>
            </a:r>
          </a:p>
          <a:p>
            <a:r>
              <a:rPr lang="en-US" dirty="0"/>
              <a:t>11 September 2020</a:t>
            </a:r>
          </a:p>
        </p:txBody>
      </p:sp>
      <p:pic>
        <p:nvPicPr>
          <p:cNvPr id="1028" name="Picture 4" descr="NASA logo">
            <a:extLst>
              <a:ext uri="{FF2B5EF4-FFF2-40B4-BE49-F238E27FC236}">
                <a16:creationId xmlns:a16="http://schemas.microsoft.com/office/drawing/2014/main" id="{3E9B20CA-4137-4848-8106-A0F75F64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61" y="5216322"/>
            <a:ext cx="3568264" cy="17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ADCC5-7A12-2D4F-BCAC-3EE7D35B6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6648"/>
            <a:ext cx="1237129" cy="9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5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670117-480A-4C4F-8911-5CB2A7707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76"/>
          <a:stretch/>
        </p:blipFill>
        <p:spPr>
          <a:xfrm>
            <a:off x="108995" y="3070184"/>
            <a:ext cx="3735783" cy="3063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7D37DB-5489-0742-88AD-812BCF13C239}"/>
              </a:ext>
            </a:extLst>
          </p:cNvPr>
          <p:cNvSpPr txBox="1"/>
          <p:nvPr/>
        </p:nvSpPr>
        <p:spPr>
          <a:xfrm>
            <a:off x="632749" y="3227324"/>
            <a:ext cx="102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TCC: 94%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4B730-78D9-7A4A-8FC1-5C1BDCC90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685"/>
          <a:stretch/>
        </p:blipFill>
        <p:spPr>
          <a:xfrm>
            <a:off x="3940215" y="2971468"/>
            <a:ext cx="8142790" cy="3162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F7BF58-1222-4C44-AFF6-83F4FFB74F84}"/>
              </a:ext>
            </a:extLst>
          </p:cNvPr>
          <p:cNvSpPr txBox="1"/>
          <p:nvPr/>
        </p:nvSpPr>
        <p:spPr>
          <a:xfrm>
            <a:off x="358815" y="324091"/>
            <a:ext cx="11574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Calibrated nature run used as approximation of the “truth”</a:t>
            </a:r>
            <a:br>
              <a:rPr lang="en-US" sz="3600" dirty="0"/>
            </a:br>
            <a:br>
              <a:rPr lang="en-US" sz="2800" dirty="0"/>
            </a:br>
            <a:r>
              <a:rPr lang="en-US" sz="2800" dirty="0"/>
              <a:t>Allows for more reliable model-based estimates of snow, a need highlighted within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456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F38381-3DDF-7441-854C-F3C9CE3C9910}"/>
              </a:ext>
            </a:extLst>
          </p:cNvPr>
          <p:cNvSpPr txBox="1"/>
          <p:nvPr/>
        </p:nvSpPr>
        <p:spPr>
          <a:xfrm>
            <a:off x="233277" y="174171"/>
            <a:ext cx="115886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ill Sans MT" panose="020B0502020104020203" pitchFamily="34" charset="77"/>
              </a:rPr>
              <a:t>SWE and snow depth averaged over full domain for the 11-year </a:t>
            </a:r>
            <a:r>
              <a:rPr lang="en-US" sz="26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calibrated Nature Run</a:t>
            </a:r>
            <a:r>
              <a:rPr lang="en-US" sz="2600" dirty="0">
                <a:latin typeface="Gill Sans MT" panose="020B0502020104020203" pitchFamily="34" charset="77"/>
              </a:rPr>
              <a:t>, compared to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77"/>
              </a:rPr>
              <a:t>default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77"/>
              </a:rPr>
              <a:t>NoahMP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en-US" sz="2600" dirty="0">
                <a:latin typeface="Gill Sans MT" panose="020B0502020104020203" pitchFamily="34" charset="77"/>
              </a:rPr>
              <a:t>and </a:t>
            </a:r>
            <a:r>
              <a:rPr lang="en-US" sz="2600" b="1" dirty="0">
                <a:latin typeface="Gill Sans MT" panose="020B0502020104020203" pitchFamily="34" charset="77"/>
              </a:rPr>
              <a:t>UA snow product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D4F9E-757D-AC4C-8B8B-B37656D60B0B}"/>
              </a:ext>
            </a:extLst>
          </p:cNvPr>
          <p:cNvSpPr txBox="1"/>
          <p:nvPr/>
        </p:nvSpPr>
        <p:spPr>
          <a:xfrm>
            <a:off x="10340824" y="1568808"/>
            <a:ext cx="1795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MAE</a:t>
            </a:r>
            <a:r>
              <a:rPr lang="en-US" baseline="-25000" dirty="0" err="1">
                <a:latin typeface="Gill Sans MT" panose="020B0502020104020203" pitchFamily="34" charset="77"/>
              </a:rPr>
              <a:t>c</a:t>
            </a:r>
            <a:r>
              <a:rPr lang="en-US" dirty="0">
                <a:latin typeface="Gill Sans MT" panose="020B0502020104020203" pitchFamily="34" charset="77"/>
              </a:rPr>
              <a:t> = 0.98 km</a:t>
            </a:r>
            <a:r>
              <a:rPr lang="en-US" baseline="30000" dirty="0">
                <a:latin typeface="Gill Sans MT" panose="020B0502020104020203" pitchFamily="34" charset="77"/>
              </a:rPr>
              <a:t>3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MAE</a:t>
            </a:r>
            <a:r>
              <a:rPr lang="en-US" baseline="-25000" dirty="0" err="1">
                <a:latin typeface="Gill Sans MT" panose="020B0502020104020203" pitchFamily="34" charset="77"/>
              </a:rPr>
              <a:t>u</a:t>
            </a:r>
            <a:r>
              <a:rPr lang="en-US" dirty="0">
                <a:latin typeface="Gill Sans MT" panose="020B0502020104020203" pitchFamily="34" charset="77"/>
              </a:rPr>
              <a:t> = 0.99 km</a:t>
            </a:r>
            <a:r>
              <a:rPr lang="en-US" baseline="30000" dirty="0">
                <a:latin typeface="Gill Sans MT" panose="020B0502020104020203" pitchFamily="34" charset="77"/>
              </a:rPr>
              <a:t>3</a:t>
            </a:r>
          </a:p>
          <a:p>
            <a:endParaRPr lang="en-US" baseline="-25000" dirty="0">
              <a:latin typeface="Gill Sans MT" panose="020B050202010402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8BF52-22EF-0B4C-937A-1EC05D46D2BC}"/>
              </a:ext>
            </a:extLst>
          </p:cNvPr>
          <p:cNvSpPr txBox="1"/>
          <p:nvPr/>
        </p:nvSpPr>
        <p:spPr>
          <a:xfrm>
            <a:off x="10340824" y="3377814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MAE</a:t>
            </a:r>
            <a:r>
              <a:rPr lang="en-US" baseline="-25000" dirty="0" err="1">
                <a:latin typeface="Gill Sans MT" panose="020B0502020104020203" pitchFamily="34" charset="77"/>
              </a:rPr>
              <a:t>c</a:t>
            </a:r>
            <a:r>
              <a:rPr lang="en-US" dirty="0">
                <a:latin typeface="Gill Sans MT" panose="020B0502020104020203" pitchFamily="34" charset="77"/>
              </a:rPr>
              <a:t> = 8.78 mm</a:t>
            </a:r>
            <a:endParaRPr lang="en-US" baseline="30000" dirty="0">
              <a:latin typeface="Gill Sans MT" panose="020B0502020104020203" pitchFamily="34" charset="77"/>
            </a:endParaRPr>
          </a:p>
          <a:p>
            <a:r>
              <a:rPr lang="en-US" dirty="0" err="1">
                <a:latin typeface="Gill Sans MT" panose="020B0502020104020203" pitchFamily="34" charset="77"/>
              </a:rPr>
              <a:t>MAE</a:t>
            </a:r>
            <a:r>
              <a:rPr lang="en-US" baseline="-25000" dirty="0" err="1">
                <a:latin typeface="Gill Sans MT" panose="020B0502020104020203" pitchFamily="34" charset="77"/>
              </a:rPr>
              <a:t>u</a:t>
            </a:r>
            <a:r>
              <a:rPr lang="en-US" dirty="0">
                <a:latin typeface="Gill Sans MT" panose="020B0502020104020203" pitchFamily="34" charset="77"/>
              </a:rPr>
              <a:t> = 10.35 mm</a:t>
            </a:r>
            <a:endParaRPr lang="en-US" baseline="30000" dirty="0">
              <a:latin typeface="Gill Sans MT" panose="020B0502020104020203" pitchFamily="34" charset="77"/>
            </a:endParaRPr>
          </a:p>
          <a:p>
            <a:endParaRPr lang="en-US" baseline="-25000" dirty="0">
              <a:latin typeface="Gill Sans MT" panose="020B05020201040202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52A6F-2226-974E-AF27-163156268212}"/>
              </a:ext>
            </a:extLst>
          </p:cNvPr>
          <p:cNvSpPr txBox="1"/>
          <p:nvPr/>
        </p:nvSpPr>
        <p:spPr>
          <a:xfrm>
            <a:off x="10340824" y="5289192"/>
            <a:ext cx="171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MAE</a:t>
            </a:r>
            <a:r>
              <a:rPr lang="en-US" baseline="-25000" dirty="0" err="1">
                <a:latin typeface="Gill Sans MT" panose="020B0502020104020203" pitchFamily="34" charset="77"/>
              </a:rPr>
              <a:t>c</a:t>
            </a:r>
            <a:r>
              <a:rPr lang="en-US" dirty="0">
                <a:latin typeface="Gill Sans MT" panose="020B0502020104020203" pitchFamily="34" charset="77"/>
              </a:rPr>
              <a:t> = 0.029 m</a:t>
            </a:r>
            <a:endParaRPr lang="en-US" baseline="30000" dirty="0">
              <a:latin typeface="Gill Sans MT" panose="020B0502020104020203" pitchFamily="34" charset="77"/>
            </a:endParaRPr>
          </a:p>
          <a:p>
            <a:r>
              <a:rPr lang="en-US" dirty="0" err="1">
                <a:latin typeface="Gill Sans MT" panose="020B0502020104020203" pitchFamily="34" charset="77"/>
              </a:rPr>
              <a:t>MAE</a:t>
            </a:r>
            <a:r>
              <a:rPr lang="en-US" baseline="-25000" dirty="0" err="1">
                <a:latin typeface="Gill Sans MT" panose="020B0502020104020203" pitchFamily="34" charset="77"/>
              </a:rPr>
              <a:t>u</a:t>
            </a:r>
            <a:r>
              <a:rPr lang="en-US" dirty="0">
                <a:latin typeface="Gill Sans MT" panose="020B0502020104020203" pitchFamily="34" charset="77"/>
              </a:rPr>
              <a:t> = 0.042 m</a:t>
            </a:r>
            <a:endParaRPr lang="en-US" baseline="30000" dirty="0">
              <a:latin typeface="Gill Sans MT" panose="020B0502020104020203" pitchFamily="34" charset="77"/>
            </a:endParaRPr>
          </a:p>
          <a:p>
            <a:endParaRPr lang="en-US" baseline="-25000" dirty="0">
              <a:latin typeface="Gill Sans MT" panose="020B05020201040202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5F58E8-6D60-0E4F-AABD-8ABB9EFC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" y="1066722"/>
            <a:ext cx="10285332" cy="55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436D4-FFE4-5B48-BAC2-16606019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497" y="160474"/>
            <a:ext cx="5385460" cy="2077877"/>
          </a:xfrm>
        </p:spPr>
        <p:txBody>
          <a:bodyPr>
            <a:noAutofit/>
          </a:bodyPr>
          <a:lstStyle/>
          <a:p>
            <a:r>
              <a:rPr lang="en-US" sz="3600" dirty="0"/>
              <a:t>Evaluation of Noah-MP estimates against SnowEx 2017 snow pit observations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79464E-5405-C949-81DD-3F0744AC6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81175"/>
              </p:ext>
            </p:extLst>
          </p:nvPr>
        </p:nvGraphicFramePr>
        <p:xfrm>
          <a:off x="7172862" y="2607683"/>
          <a:ext cx="4216731" cy="16407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05577">
                  <a:extLst>
                    <a:ext uri="{9D8B030D-6E8A-4147-A177-3AD203B41FA5}">
                      <a16:colId xmlns:a16="http://schemas.microsoft.com/office/drawing/2014/main" val="3016269407"/>
                    </a:ext>
                  </a:extLst>
                </a:gridCol>
                <a:gridCol w="1405577">
                  <a:extLst>
                    <a:ext uri="{9D8B030D-6E8A-4147-A177-3AD203B41FA5}">
                      <a16:colId xmlns:a16="http://schemas.microsoft.com/office/drawing/2014/main" val="4066704827"/>
                    </a:ext>
                  </a:extLst>
                </a:gridCol>
                <a:gridCol w="1405577">
                  <a:extLst>
                    <a:ext uri="{9D8B030D-6E8A-4147-A177-3AD203B41FA5}">
                      <a16:colId xmlns:a16="http://schemas.microsoft.com/office/drawing/2014/main" val="3511719736"/>
                    </a:ext>
                  </a:extLst>
                </a:gridCol>
              </a:tblGrid>
              <a:tr h="5003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MAE for SWE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MAE for depth 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63738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Calibrated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169.2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39.6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678513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Uncalibrated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162.9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48.8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585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C53750-D1CC-8C46-8F3F-A30678D74FDB}"/>
              </a:ext>
            </a:extLst>
          </p:cNvPr>
          <p:cNvSpPr txBox="1"/>
          <p:nvPr/>
        </p:nvSpPr>
        <p:spPr>
          <a:xfrm>
            <a:off x="7172862" y="2238351"/>
            <a:ext cx="134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Grand Mesa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815DCE-DA38-6242-845F-FD9699FBD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971960"/>
              </p:ext>
            </p:extLst>
          </p:nvPr>
        </p:nvGraphicFramePr>
        <p:xfrm>
          <a:off x="7172862" y="4785642"/>
          <a:ext cx="4216731" cy="16407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05577">
                  <a:extLst>
                    <a:ext uri="{9D8B030D-6E8A-4147-A177-3AD203B41FA5}">
                      <a16:colId xmlns:a16="http://schemas.microsoft.com/office/drawing/2014/main" val="3016269407"/>
                    </a:ext>
                  </a:extLst>
                </a:gridCol>
                <a:gridCol w="1405577">
                  <a:extLst>
                    <a:ext uri="{9D8B030D-6E8A-4147-A177-3AD203B41FA5}">
                      <a16:colId xmlns:a16="http://schemas.microsoft.com/office/drawing/2014/main" val="4066704827"/>
                    </a:ext>
                  </a:extLst>
                </a:gridCol>
                <a:gridCol w="1405577">
                  <a:extLst>
                    <a:ext uri="{9D8B030D-6E8A-4147-A177-3AD203B41FA5}">
                      <a16:colId xmlns:a16="http://schemas.microsoft.com/office/drawing/2014/main" val="3511719736"/>
                    </a:ext>
                  </a:extLst>
                </a:gridCol>
              </a:tblGrid>
              <a:tr h="5003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MAE for SWE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MAE for depth 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63738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Calibrated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115.4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33.1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678513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Uncalibrated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142.5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Gill Sans MT" panose="020B0502020104020203" pitchFamily="34" charset="77"/>
                        </a:rPr>
                        <a:t>43.1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5853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C21292D-29F9-5149-A70C-6A355C6C2249}"/>
              </a:ext>
            </a:extLst>
          </p:cNvPr>
          <p:cNvSpPr txBox="1"/>
          <p:nvPr/>
        </p:nvSpPr>
        <p:spPr>
          <a:xfrm>
            <a:off x="7172862" y="4427509"/>
            <a:ext cx="143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Senator Beck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6A5D6-DE82-804D-8E28-720AA0E3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2" y="371271"/>
            <a:ext cx="6482996" cy="62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99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1C017A-1541-7944-9128-06D18DDE8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63"/>
          <a:stretch/>
        </p:blipFill>
        <p:spPr>
          <a:xfrm>
            <a:off x="58696" y="4076106"/>
            <a:ext cx="9256755" cy="2781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0EDCA-5D29-FA4D-871A-F522499A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60" y="146024"/>
            <a:ext cx="9139362" cy="1325563"/>
          </a:xfrm>
        </p:spPr>
        <p:txBody>
          <a:bodyPr>
            <a:normAutofit/>
          </a:bodyPr>
          <a:lstStyle/>
          <a:p>
            <a:r>
              <a:rPr lang="en-US" dirty="0"/>
              <a:t>SnowEx 2017 – Feb 22 at Grand Mesa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29985-036E-484E-A16E-D63B55F82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720"/>
          <a:stretch/>
        </p:blipFill>
        <p:spPr>
          <a:xfrm>
            <a:off x="58695" y="1547295"/>
            <a:ext cx="9256755" cy="2581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55F31-09AA-9344-8A31-8B5F7E9EA2FF}"/>
              </a:ext>
            </a:extLst>
          </p:cNvPr>
          <p:cNvSpPr txBox="1"/>
          <p:nvPr/>
        </p:nvSpPr>
        <p:spPr>
          <a:xfrm>
            <a:off x="3096310" y="1315718"/>
            <a:ext cx="2051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Calibrated </a:t>
            </a:r>
            <a:r>
              <a:rPr lang="en-US" dirty="0" err="1">
                <a:latin typeface="Gill Sans MT" panose="020B0502020104020203" pitchFamily="34" charset="77"/>
              </a:rPr>
              <a:t>NoahMP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141B5-9998-7848-9F28-AE6F2A499AAD}"/>
              </a:ext>
            </a:extLst>
          </p:cNvPr>
          <p:cNvSpPr txBox="1"/>
          <p:nvPr/>
        </p:nvSpPr>
        <p:spPr>
          <a:xfrm>
            <a:off x="2944025" y="4100160"/>
            <a:ext cx="229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Uncalibrated </a:t>
            </a:r>
            <a:r>
              <a:rPr lang="en-US" dirty="0" err="1">
                <a:latin typeface="Gill Sans MT" panose="020B0502020104020203" pitchFamily="34" charset="77"/>
              </a:rPr>
              <a:t>NoahMP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870D4-5F8F-924F-8063-AE53A2351C83}"/>
              </a:ext>
            </a:extLst>
          </p:cNvPr>
          <p:cNvSpPr txBox="1"/>
          <p:nvPr/>
        </p:nvSpPr>
        <p:spPr>
          <a:xfrm>
            <a:off x="9402792" y="1598504"/>
            <a:ext cx="27979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Uncalibrated simulation has much lower estimates of snow depth on this day, compared with 22 snow pits. </a:t>
            </a:r>
            <a:endParaRPr lang="en-US" sz="2400" dirty="0">
              <a:latin typeface="Gill Sans MT" panose="020B0502020104020203" pitchFamily="34" charset="77"/>
            </a:endParaRPr>
          </a:p>
          <a:p>
            <a:endParaRPr lang="en-US" sz="2200" dirty="0">
              <a:latin typeface="Gill Sans MT" panose="020B0502020104020203" pitchFamily="34" charset="77"/>
            </a:endParaRPr>
          </a:p>
          <a:p>
            <a:r>
              <a:rPr lang="en-US" sz="2200" dirty="0">
                <a:latin typeface="Gill Sans MT" panose="020B0502020104020203" pitchFamily="34" charset="77"/>
              </a:rPr>
              <a:t>For this day:</a:t>
            </a:r>
          </a:p>
          <a:p>
            <a:r>
              <a:rPr lang="en-US" sz="2200" dirty="0" err="1">
                <a:latin typeface="Gill Sans MT" panose="020B0502020104020203" pitchFamily="34" charset="77"/>
              </a:rPr>
              <a:t>Bias</a:t>
            </a:r>
            <a:r>
              <a:rPr lang="en-US" sz="2200" baseline="-25000" dirty="0" err="1">
                <a:latin typeface="Gill Sans MT" panose="020B0502020104020203" pitchFamily="34" charset="77"/>
              </a:rPr>
              <a:t>cal</a:t>
            </a:r>
            <a:r>
              <a:rPr lang="en-US" sz="2200" dirty="0">
                <a:latin typeface="Gill Sans MT" panose="020B0502020104020203" pitchFamily="34" charset="77"/>
              </a:rPr>
              <a:t> = 8.9 cm (6.5%)</a:t>
            </a:r>
          </a:p>
          <a:p>
            <a:r>
              <a:rPr lang="en-US" sz="2200" dirty="0" err="1">
                <a:latin typeface="Gill Sans MT" panose="020B0502020104020203" pitchFamily="34" charset="77"/>
              </a:rPr>
              <a:t>Bias</a:t>
            </a:r>
            <a:r>
              <a:rPr lang="en-US" sz="2200" baseline="-25000" dirty="0" err="1">
                <a:latin typeface="Gill Sans MT" panose="020B0502020104020203" pitchFamily="34" charset="77"/>
              </a:rPr>
              <a:t>uncal</a:t>
            </a:r>
            <a:r>
              <a:rPr lang="en-US" sz="2200" dirty="0">
                <a:latin typeface="Gill Sans MT" panose="020B0502020104020203" pitchFamily="34" charset="77"/>
              </a:rPr>
              <a:t> = -62.5 cm    (-37.5%)</a:t>
            </a:r>
          </a:p>
        </p:txBody>
      </p:sp>
    </p:spTree>
    <p:extLst>
      <p:ext uri="{BB962C8B-B14F-4D97-AF65-F5344CB8AC3E}">
        <p14:creationId xmlns:p14="http://schemas.microsoft.com/office/powerpoint/2010/main" val="260986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A458-A1A5-EC4F-AC71-F32F04DC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7AC97-3891-AD42-B797-1D5CB2EAE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35743"/>
          </a:xfrm>
        </p:spPr>
        <p:txBody>
          <a:bodyPr>
            <a:normAutofit/>
          </a:bodyPr>
          <a:lstStyle/>
          <a:p>
            <a:r>
              <a:rPr lang="en-US" dirty="0"/>
              <a:t>SEUP Phase 2 – Snow OSSE</a:t>
            </a:r>
          </a:p>
          <a:p>
            <a:pPr lvl="1"/>
            <a:r>
              <a:rPr lang="en-US" dirty="0"/>
              <a:t>Synthetic observation generation</a:t>
            </a:r>
          </a:p>
          <a:p>
            <a:pPr lvl="2"/>
            <a:r>
              <a:rPr lang="en-US" dirty="0"/>
              <a:t>Snow cover (visible)</a:t>
            </a:r>
          </a:p>
          <a:p>
            <a:pPr lvl="2"/>
            <a:r>
              <a:rPr lang="en-US" dirty="0"/>
              <a:t>Snow depth (lidar)</a:t>
            </a:r>
          </a:p>
          <a:p>
            <a:pPr lvl="2"/>
            <a:r>
              <a:rPr lang="en-US" dirty="0"/>
              <a:t>SWE (passive microwave)</a:t>
            </a:r>
          </a:p>
          <a:p>
            <a:pPr lvl="2"/>
            <a:r>
              <a:rPr lang="en-US" dirty="0"/>
              <a:t>Albedo (visible)</a:t>
            </a:r>
          </a:p>
          <a:p>
            <a:pPr lvl="1"/>
            <a:r>
              <a:rPr lang="en-US" dirty="0"/>
              <a:t>Assimilate synthetic observations into Open Loop and compare with Nature Run</a:t>
            </a:r>
          </a:p>
          <a:p>
            <a:r>
              <a:rPr lang="en-US" dirty="0"/>
              <a:t>Real time simulations during next SnowEx campaign</a:t>
            </a:r>
          </a:p>
          <a:p>
            <a:pPr lvl="1"/>
            <a:r>
              <a:rPr lang="en-US" dirty="0"/>
              <a:t>Use simulations to help inform on-the-ground field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60186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3694C-2348-4E4F-802F-78414CDB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real time LIS simulations during SnowEx 2020 field work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85EE5F4-5D59-CD4A-8F88-0682C575F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8769" r="739" b="9204"/>
          <a:stretch/>
        </p:blipFill>
        <p:spPr bwMode="auto">
          <a:xfrm>
            <a:off x="1698171" y="1796143"/>
            <a:ext cx="9252858" cy="484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1016B1-F9B7-AC40-8FC1-57F0A6962E2C}"/>
              </a:ext>
            </a:extLst>
          </p:cNvPr>
          <p:cNvSpPr txBox="1"/>
          <p:nvPr/>
        </p:nvSpPr>
        <p:spPr>
          <a:xfrm>
            <a:off x="0" y="6550223"/>
            <a:ext cx="19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Figure by </a:t>
            </a:r>
            <a:r>
              <a:rPr lang="en-US" sz="1400" dirty="0" err="1">
                <a:latin typeface="Gill Sans MT" panose="020B0502020104020203" pitchFamily="34" charset="77"/>
              </a:rPr>
              <a:t>Rhae</a:t>
            </a:r>
            <a:r>
              <a:rPr lang="en-US" sz="1400" dirty="0">
                <a:latin typeface="Gill Sans MT" panose="020B0502020104020203" pitchFamily="34" charset="77"/>
              </a:rPr>
              <a:t> Sung Kim</a:t>
            </a:r>
          </a:p>
        </p:txBody>
      </p:sp>
    </p:spTree>
    <p:extLst>
      <p:ext uri="{BB962C8B-B14F-4D97-AF65-F5344CB8AC3E}">
        <p14:creationId xmlns:p14="http://schemas.microsoft.com/office/powerpoint/2010/main" val="300359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920F780-A300-2747-9AB3-9A318025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3" y="1809068"/>
            <a:ext cx="6081844" cy="45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98FB636-D47F-4546-A9DE-67EC8CBF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98640"/>
            <a:ext cx="5757082" cy="487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3694C-2348-4E4F-802F-78414CDB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NRT could be used to inform field campaign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CE1756A4-85DE-A449-9978-E1E8F75A2213}"/>
              </a:ext>
            </a:extLst>
          </p:cNvPr>
          <p:cNvSpPr/>
          <p:nvPr/>
        </p:nvSpPr>
        <p:spPr>
          <a:xfrm>
            <a:off x="7391400" y="4143414"/>
            <a:ext cx="195943" cy="19204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651C79-3AEC-C249-B940-8786195A3647}"/>
              </a:ext>
            </a:extLst>
          </p:cNvPr>
          <p:cNvSpPr/>
          <p:nvPr/>
        </p:nvSpPr>
        <p:spPr>
          <a:xfrm flipH="1" flipV="1">
            <a:off x="1908588" y="4996539"/>
            <a:ext cx="107271" cy="1072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9F71C-49A2-D942-BD18-E0D9A77F6565}"/>
              </a:ext>
            </a:extLst>
          </p:cNvPr>
          <p:cNvSpPr txBox="1"/>
          <p:nvPr/>
        </p:nvSpPr>
        <p:spPr>
          <a:xfrm>
            <a:off x="0" y="6550223"/>
            <a:ext cx="2059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Figures by </a:t>
            </a:r>
            <a:r>
              <a:rPr lang="en-US" sz="1400" dirty="0" err="1">
                <a:latin typeface="Gill Sans MT" panose="020B0502020104020203" pitchFamily="34" charset="77"/>
              </a:rPr>
              <a:t>Rhae</a:t>
            </a:r>
            <a:r>
              <a:rPr lang="en-US" sz="1400" dirty="0">
                <a:latin typeface="Gill Sans MT" panose="020B0502020104020203" pitchFamily="34" charset="77"/>
              </a:rPr>
              <a:t> Sung Kim</a:t>
            </a:r>
          </a:p>
        </p:txBody>
      </p:sp>
    </p:spTree>
    <p:extLst>
      <p:ext uri="{BB962C8B-B14F-4D97-AF65-F5344CB8AC3E}">
        <p14:creationId xmlns:p14="http://schemas.microsoft.com/office/powerpoint/2010/main" val="390851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920F780-A300-2747-9AB3-9A318025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3" y="1809068"/>
            <a:ext cx="6081844" cy="45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1B5A352-8773-4C4A-9E56-E5DB0FFE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1498639"/>
            <a:ext cx="5760720" cy="48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3694C-2348-4E4F-802F-78414CDB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NRT could be used to inform field campaign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CE1756A4-85DE-A449-9978-E1E8F75A2213}"/>
              </a:ext>
            </a:extLst>
          </p:cNvPr>
          <p:cNvSpPr/>
          <p:nvPr/>
        </p:nvSpPr>
        <p:spPr>
          <a:xfrm>
            <a:off x="7391400" y="4143414"/>
            <a:ext cx="195943" cy="19204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651C79-3AEC-C249-B940-8786195A3647}"/>
              </a:ext>
            </a:extLst>
          </p:cNvPr>
          <p:cNvSpPr/>
          <p:nvPr/>
        </p:nvSpPr>
        <p:spPr>
          <a:xfrm flipH="1" flipV="1">
            <a:off x="2659702" y="4659074"/>
            <a:ext cx="107271" cy="1072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92BF7-E305-9D4A-ABE5-46D3A73CE120}"/>
              </a:ext>
            </a:extLst>
          </p:cNvPr>
          <p:cNvSpPr txBox="1"/>
          <p:nvPr/>
        </p:nvSpPr>
        <p:spPr>
          <a:xfrm>
            <a:off x="0" y="6550223"/>
            <a:ext cx="2059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Figures by </a:t>
            </a:r>
            <a:r>
              <a:rPr lang="en-US" sz="1400" dirty="0" err="1">
                <a:latin typeface="Gill Sans MT" panose="020B0502020104020203" pitchFamily="34" charset="77"/>
              </a:rPr>
              <a:t>Rhae</a:t>
            </a:r>
            <a:r>
              <a:rPr lang="en-US" sz="1400" dirty="0">
                <a:latin typeface="Gill Sans MT" panose="020B0502020104020203" pitchFamily="34" charset="77"/>
              </a:rPr>
              <a:t> Sung Kim</a:t>
            </a:r>
          </a:p>
        </p:txBody>
      </p:sp>
    </p:spTree>
    <p:extLst>
      <p:ext uri="{BB962C8B-B14F-4D97-AF65-F5344CB8AC3E}">
        <p14:creationId xmlns:p14="http://schemas.microsoft.com/office/powerpoint/2010/main" val="345273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920F780-A300-2747-9AB3-9A318025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3" y="1809068"/>
            <a:ext cx="6081844" cy="45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37A3271-81BB-C847-99AD-1C4730853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99616"/>
            <a:ext cx="5759376" cy="4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3694C-2348-4E4F-802F-78414CDB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NRT could be used to inform field campaign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CE1756A4-85DE-A449-9978-E1E8F75A2213}"/>
              </a:ext>
            </a:extLst>
          </p:cNvPr>
          <p:cNvSpPr/>
          <p:nvPr/>
        </p:nvSpPr>
        <p:spPr>
          <a:xfrm>
            <a:off x="7391400" y="4143414"/>
            <a:ext cx="195943" cy="192048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651C79-3AEC-C249-B940-8786195A3647}"/>
              </a:ext>
            </a:extLst>
          </p:cNvPr>
          <p:cNvSpPr/>
          <p:nvPr/>
        </p:nvSpPr>
        <p:spPr>
          <a:xfrm flipH="1" flipV="1">
            <a:off x="2964502" y="4626424"/>
            <a:ext cx="107271" cy="10727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53924-6047-544E-9823-2C39CF9922EA}"/>
              </a:ext>
            </a:extLst>
          </p:cNvPr>
          <p:cNvSpPr txBox="1"/>
          <p:nvPr/>
        </p:nvSpPr>
        <p:spPr>
          <a:xfrm>
            <a:off x="0" y="6550223"/>
            <a:ext cx="2059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Figures by </a:t>
            </a:r>
            <a:r>
              <a:rPr lang="en-US" sz="1400" dirty="0" err="1">
                <a:latin typeface="Gill Sans MT" panose="020B0502020104020203" pitchFamily="34" charset="77"/>
              </a:rPr>
              <a:t>Rhae</a:t>
            </a:r>
            <a:r>
              <a:rPr lang="en-US" sz="1400" dirty="0">
                <a:latin typeface="Gill Sans MT" panose="020B0502020104020203" pitchFamily="34" charset="77"/>
              </a:rPr>
              <a:t> Sung Kim</a:t>
            </a:r>
          </a:p>
        </p:txBody>
      </p:sp>
    </p:spTree>
    <p:extLst>
      <p:ext uri="{BB962C8B-B14F-4D97-AF65-F5344CB8AC3E}">
        <p14:creationId xmlns:p14="http://schemas.microsoft.com/office/powerpoint/2010/main" val="2721892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4383-E218-5548-883D-89AC8568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Interested in being a part of SEUP?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A472B-0FB4-3541-9493-D3EDC8B65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Bi-weekly calls on Wednesdays at noon (eastern)</a:t>
            </a:r>
          </a:p>
          <a:p>
            <a:r>
              <a:rPr lang="en-US" dirty="0"/>
              <a:t>Contact Melissa if interested in joining, sharing research with the group, collaborating, using SEUP simulations, etc.</a:t>
            </a:r>
          </a:p>
          <a:p>
            <a:pPr lvl="1"/>
            <a:r>
              <a:rPr lang="en-US" dirty="0">
                <a:hlinkClick r:id="rId2"/>
              </a:rPr>
              <a:t>melissa.l.wrzesien@nasa.gov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808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1D9A-A4E4-2D4B-93AD-9602F18E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SEUP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34A4-80C8-FA4A-9753-2B495EF09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5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Estimating s</a:t>
            </a:r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</a:rPr>
              <a:t>patially distributed snow water equivalent (SWE) is one of the largest challenges of snow hydrology</a:t>
            </a:r>
          </a:p>
          <a:p>
            <a:r>
              <a:rPr lang="en-US" dirty="0">
                <a:solidFill>
                  <a:srgbClr val="000000"/>
                </a:solidFill>
              </a:rPr>
              <a:t>Characterize SWE uncertainty across North America to identify regions and temporal periods with high variability </a:t>
            </a:r>
          </a:p>
          <a:p>
            <a:r>
              <a:rPr lang="en-US" dirty="0"/>
              <a:t>Use ensemble of land surface models (LSMs) to establish a baseline estimate of SWE and related uncertainty</a:t>
            </a:r>
          </a:p>
          <a:p>
            <a:pPr lvl="1"/>
            <a:r>
              <a:rPr lang="en-US" dirty="0"/>
              <a:t>NASA’s Land Information System (LIS) framework</a:t>
            </a:r>
          </a:p>
          <a:p>
            <a:r>
              <a:rPr lang="en-US" dirty="0">
                <a:effectLst/>
                <a:latin typeface="Gill Sans MT" panose="020B0502020104020203" pitchFamily="34" charset="77"/>
              </a:rPr>
              <a:t>Can use LSM ensemble and uncertainty in a data assimilation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273304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B03C-56DE-7847-B562-B4E5124F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69" y="160241"/>
            <a:ext cx="10515600" cy="1325563"/>
          </a:xfrm>
        </p:spPr>
        <p:txBody>
          <a:bodyPr/>
          <a:lstStyle/>
          <a:p>
            <a:r>
              <a:rPr lang="en-US" dirty="0"/>
              <a:t>Snow Ensemble Uncertainty Project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3C7258-F60D-584F-874C-70757647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42" y="1450153"/>
            <a:ext cx="7632715" cy="399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0F43F-F21C-C742-A61B-66562FDE182D}"/>
              </a:ext>
            </a:extLst>
          </p:cNvPr>
          <p:cNvSpPr txBox="1"/>
          <p:nvPr/>
        </p:nvSpPr>
        <p:spPr>
          <a:xfrm>
            <a:off x="166263" y="2847018"/>
            <a:ext cx="2233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3 Forcing Datasets</a:t>
            </a:r>
            <a:r>
              <a:rPr lang="en-US" dirty="0">
                <a:latin typeface="Gill Sans MT" panose="020B0502020104020203" pitchFamily="34" charset="77"/>
              </a:rPr>
              <a:t>: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MERRA2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GDAS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ECMWF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C19E3-C908-EF47-B75D-71DD28902287}"/>
              </a:ext>
            </a:extLst>
          </p:cNvPr>
          <p:cNvSpPr txBox="1"/>
          <p:nvPr/>
        </p:nvSpPr>
        <p:spPr>
          <a:xfrm>
            <a:off x="3773714" y="5811912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4 LSMs</a:t>
            </a:r>
            <a:r>
              <a:rPr lang="en-US" dirty="0">
                <a:latin typeface="Gill Sans MT" panose="020B0502020104020203" pitchFamily="34" charset="77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C6B54-ECA1-C549-9D6E-18F6EB63ED2B}"/>
              </a:ext>
            </a:extLst>
          </p:cNvPr>
          <p:cNvSpPr txBox="1"/>
          <p:nvPr/>
        </p:nvSpPr>
        <p:spPr>
          <a:xfrm>
            <a:off x="4839668" y="5396414"/>
            <a:ext cx="2072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Noah-MP (3-layer)</a:t>
            </a:r>
          </a:p>
          <a:p>
            <a:r>
              <a:rPr lang="en-US" dirty="0">
                <a:latin typeface="Gill Sans MT" panose="020B0502020104020203" pitchFamily="34" charset="77"/>
              </a:rPr>
              <a:t>Noah 2.7.1 (1-layer)</a:t>
            </a:r>
          </a:p>
          <a:p>
            <a:r>
              <a:rPr lang="en-US" dirty="0">
                <a:latin typeface="Gill Sans MT" panose="020B0502020104020203" pitchFamily="34" charset="77"/>
              </a:rPr>
              <a:t>Jules (1-layer)</a:t>
            </a:r>
          </a:p>
          <a:p>
            <a:r>
              <a:rPr lang="en-US" dirty="0">
                <a:latin typeface="Gill Sans MT" panose="020B0502020104020203" pitchFamily="34" charset="77"/>
              </a:rPr>
              <a:t>CLSMF 2.5 (3-layer)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356AF-2D90-DF4D-922A-ADA36755DF5A}"/>
              </a:ext>
            </a:extLst>
          </p:cNvPr>
          <p:cNvSpPr txBox="1"/>
          <p:nvPr/>
        </p:nvSpPr>
        <p:spPr>
          <a:xfrm>
            <a:off x="9471993" y="1934743"/>
            <a:ext cx="266399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2009-2017 Analysis period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5 km resolution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3 hourly time step</a:t>
            </a: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Output includes: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SWE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SCF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Evaporation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Surface Runoff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Soil Moisture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Rainfall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Snowfall</a:t>
            </a: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1DED2-DDE1-D742-86CF-CB015BB9A60F}"/>
              </a:ext>
            </a:extLst>
          </p:cNvPr>
          <p:cNvSpPr txBox="1"/>
          <p:nvPr/>
        </p:nvSpPr>
        <p:spPr>
          <a:xfrm>
            <a:off x="0" y="6550223"/>
            <a:ext cx="272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Slide adapted from Carrie </a:t>
            </a:r>
            <a:r>
              <a:rPr lang="en-US" sz="1400" dirty="0" err="1">
                <a:latin typeface="Gill Sans MT" panose="020B0502020104020203" pitchFamily="34" charset="77"/>
              </a:rPr>
              <a:t>Vuyovich</a:t>
            </a:r>
            <a:endParaRPr lang="en-US" sz="1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195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72B-7C59-BA40-969F-6AE88E57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16" y="220586"/>
            <a:ext cx="10047515" cy="1485890"/>
          </a:xfrm>
        </p:spPr>
        <p:txBody>
          <a:bodyPr>
            <a:noAutofit/>
          </a:bodyPr>
          <a:lstStyle/>
          <a:p>
            <a:r>
              <a:rPr lang="en-US" sz="3600" dirty="0"/>
              <a:t>Largest SWE values in the mountains, but also large ranges between ensemble members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D0079-2E7E-1F4F-B9B0-26910F90F693}"/>
              </a:ext>
            </a:extLst>
          </p:cNvPr>
          <p:cNvSpPr txBox="1"/>
          <p:nvPr/>
        </p:nvSpPr>
        <p:spPr>
          <a:xfrm>
            <a:off x="-3189" y="6550223"/>
            <a:ext cx="3335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From Kim et al (in review) The Cryosphere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A7B3AC-50FB-7647-B6FD-D059511C9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74" y="2304200"/>
            <a:ext cx="5767696" cy="39630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3EE57E-9A94-0842-A931-6436FCA53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10" y="4105539"/>
            <a:ext cx="378706" cy="18575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9C2285-15B6-194D-B275-55E6BBD8B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161" y="5547528"/>
            <a:ext cx="726372" cy="205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035E35-0AF7-6649-99B6-0301954A7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228" y="2304198"/>
            <a:ext cx="5767698" cy="39630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05E1CE3-9E16-3541-B364-3168AF3BC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700" y="4083398"/>
            <a:ext cx="387734" cy="19018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B6FA9-8FAA-D74B-8EB1-F06A3B942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332" y="5568950"/>
            <a:ext cx="726372" cy="2052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C1A0AA8-D47B-2249-B52D-A6A193D9D9C0}"/>
              </a:ext>
            </a:extLst>
          </p:cNvPr>
          <p:cNvSpPr txBox="1"/>
          <p:nvPr/>
        </p:nvSpPr>
        <p:spPr>
          <a:xfrm>
            <a:off x="1664447" y="1842533"/>
            <a:ext cx="281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Ensemble mean SWE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96B0BF-0900-204E-84BC-29AE53C47FFA}"/>
              </a:ext>
            </a:extLst>
          </p:cNvPr>
          <p:cNvSpPr txBox="1"/>
          <p:nvPr/>
        </p:nvSpPr>
        <p:spPr>
          <a:xfrm>
            <a:off x="7290328" y="1842532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Range of ensemble mean SWE</a:t>
            </a:r>
          </a:p>
        </p:txBody>
      </p:sp>
    </p:spTree>
    <p:extLst>
      <p:ext uri="{BB962C8B-B14F-4D97-AF65-F5344CB8AC3E}">
        <p14:creationId xmlns:p14="http://schemas.microsoft.com/office/powerpoint/2010/main" val="4186815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8B70FECF-E49B-CC4D-BB05-F9FD67995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45" y="3429000"/>
            <a:ext cx="5043917" cy="3433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0D0079-2E7E-1F4F-B9B0-26910F90F693}"/>
              </a:ext>
            </a:extLst>
          </p:cNvPr>
          <p:cNvSpPr txBox="1"/>
          <p:nvPr/>
        </p:nvSpPr>
        <p:spPr>
          <a:xfrm>
            <a:off x="0" y="6554653"/>
            <a:ext cx="3335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From Kim et al (in review) The Cryosphere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0F3C0C-AE83-3740-8BB5-D4B430C2AC15}"/>
              </a:ext>
            </a:extLst>
          </p:cNvPr>
          <p:cNvGrpSpPr/>
          <p:nvPr/>
        </p:nvGrpSpPr>
        <p:grpSpPr>
          <a:xfrm>
            <a:off x="6941273" y="60457"/>
            <a:ext cx="4902462" cy="3368543"/>
            <a:chOff x="6799817" y="2441380"/>
            <a:chExt cx="2895389" cy="198945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951C0E7-2654-A84B-AFBF-2BC172F83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9817" y="2441380"/>
              <a:ext cx="2895389" cy="198945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2DF4BB-F4BF-074E-9D1F-4F4B491D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7831" y="3188455"/>
              <a:ext cx="245791" cy="1202664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B5E286F-97F0-374D-BF3A-91F809A5A14C}"/>
              </a:ext>
            </a:extLst>
          </p:cNvPr>
          <p:cNvSpPr txBox="1"/>
          <p:nvPr/>
        </p:nvSpPr>
        <p:spPr>
          <a:xfrm>
            <a:off x="7462667" y="2177024"/>
            <a:ext cx="1175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ill Sans MT" panose="020B0502020104020203" pitchFamily="34" charset="77"/>
              </a:rPr>
              <a:t>Coefficient of</a:t>
            </a:r>
          </a:p>
          <a:p>
            <a:pPr algn="ctr"/>
            <a:r>
              <a:rPr lang="en-US" sz="1400" dirty="0">
                <a:latin typeface="Gill Sans MT" panose="020B0502020104020203" pitchFamily="34" charset="77"/>
              </a:rPr>
              <a:t>variation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730EFC-E230-9140-AEFB-C342041CC93E}"/>
              </a:ext>
            </a:extLst>
          </p:cNvPr>
          <p:cNvSpPr txBox="1"/>
          <p:nvPr/>
        </p:nvSpPr>
        <p:spPr>
          <a:xfrm>
            <a:off x="178131" y="303347"/>
            <a:ext cx="6654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ill Sans MT" panose="020B0502020104020203" pitchFamily="34" charset="77"/>
              </a:rPr>
              <a:t>High variability in SWE between LSMs in boreal forest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B4394-C89E-DE43-AD35-1D3581F1D34A}"/>
              </a:ext>
            </a:extLst>
          </p:cNvPr>
          <p:cNvSpPr txBox="1"/>
          <p:nvPr/>
        </p:nvSpPr>
        <p:spPr>
          <a:xfrm>
            <a:off x="490655" y="1890117"/>
            <a:ext cx="62275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  <a:sym typeface="Wingdings" pitchFamily="2" charset="2"/>
              </a:rPr>
              <a:t>Snow-vegetation interaction drives model spread, highlighting the need for improved model parameterizations in forested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Need additional observational constraints in forested regions to reduce uncertainty in models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High resolution observations (within forests)</a:t>
            </a:r>
          </a:p>
        </p:txBody>
      </p:sp>
    </p:spTree>
    <p:extLst>
      <p:ext uri="{BB962C8B-B14F-4D97-AF65-F5344CB8AC3E}">
        <p14:creationId xmlns:p14="http://schemas.microsoft.com/office/powerpoint/2010/main" val="239565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9A4DFF-02C9-5A46-B37B-F6313F8F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7" y="2971798"/>
            <a:ext cx="4014409" cy="2769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04B81-C15A-744D-BA65-2D6FE0D5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25" y="103203"/>
            <a:ext cx="11048103" cy="2399477"/>
          </a:xfrm>
        </p:spPr>
        <p:txBody>
          <a:bodyPr>
            <a:normAutofit/>
          </a:bodyPr>
          <a:lstStyle/>
          <a:p>
            <a:r>
              <a:rPr lang="en-US" sz="2800" dirty="0"/>
              <a:t>Tundra and taiga account for majority of North American snow storage, but both have high variability between ensemble members.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Since tundra/taiga covers such a large area, accurate observations in shallow snow regions is essential for improved global-scale snow estimates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F64B0-6A06-3B4A-B595-906E178DA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955960"/>
            <a:ext cx="4014408" cy="2785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FE1F01-757C-C64F-983A-3075EEF1B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43" y="3071584"/>
            <a:ext cx="1348014" cy="1190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A1630-C2AB-E846-A8C1-73B6DB0B23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07"/>
          <a:stretch/>
        </p:blipFill>
        <p:spPr>
          <a:xfrm>
            <a:off x="8205408" y="2928027"/>
            <a:ext cx="3593015" cy="2929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866253-E893-CB45-AE1E-D1196D7E6E15}"/>
              </a:ext>
            </a:extLst>
          </p:cNvPr>
          <p:cNvSpPr txBox="1"/>
          <p:nvPr/>
        </p:nvSpPr>
        <p:spPr>
          <a:xfrm>
            <a:off x="5201897" y="2602466"/>
            <a:ext cx="262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Total Snow Water 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DFE77-7E66-CD46-A7EF-EA77F815BD3C}"/>
              </a:ext>
            </a:extLst>
          </p:cNvPr>
          <p:cNvSpPr txBox="1"/>
          <p:nvPr/>
        </p:nvSpPr>
        <p:spPr>
          <a:xfrm>
            <a:off x="9096072" y="2602466"/>
            <a:ext cx="230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SWS Ensemble Spread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EDC5F-ED13-244C-B0DB-4826FFF338D2}"/>
              </a:ext>
            </a:extLst>
          </p:cNvPr>
          <p:cNvSpPr txBox="1"/>
          <p:nvPr/>
        </p:nvSpPr>
        <p:spPr>
          <a:xfrm>
            <a:off x="1439574" y="2602466"/>
            <a:ext cx="144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Snow Classes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015A0E-9141-EE49-B75D-9E272DEDD81E}"/>
              </a:ext>
            </a:extLst>
          </p:cNvPr>
          <p:cNvSpPr txBox="1"/>
          <p:nvPr/>
        </p:nvSpPr>
        <p:spPr>
          <a:xfrm>
            <a:off x="0" y="6550223"/>
            <a:ext cx="3335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From Kim et al (in review) The Cryosphere</a:t>
            </a:r>
          </a:p>
        </p:txBody>
      </p:sp>
    </p:spTree>
    <p:extLst>
      <p:ext uri="{BB962C8B-B14F-4D97-AF65-F5344CB8AC3E}">
        <p14:creationId xmlns:p14="http://schemas.microsoft.com/office/powerpoint/2010/main" val="391728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87229-2A1E-524A-8CBF-A14FDD57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76" y="155675"/>
            <a:ext cx="11784045" cy="1325563"/>
          </a:xfrm>
        </p:spPr>
        <p:txBody>
          <a:bodyPr/>
          <a:lstStyle/>
          <a:p>
            <a:r>
              <a:rPr lang="en-US" dirty="0"/>
              <a:t>SEUP Phase 2 – Observing System Simulation Experiment (OSSE)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5C1125-CAA2-9246-B76B-903C1A519371}"/>
              </a:ext>
            </a:extLst>
          </p:cNvPr>
          <p:cNvSpPr txBox="1"/>
          <p:nvPr/>
        </p:nvSpPr>
        <p:spPr>
          <a:xfrm>
            <a:off x="763793" y="1871830"/>
            <a:ext cx="104564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Snow-focused OSSE to evaluate the impact of data collected from proposed missions.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Assess potential mission designs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Quantify utility of observation beyond immediate variable of interest (in this case, beyond snow)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Assimilate combinations of variables to determine impact of single vs multiple observations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We have all the required components (LIS, LVT, TAT-C), making this OSSE a valuable experiment for planning a snow-focused mission</a:t>
            </a:r>
          </a:p>
        </p:txBody>
      </p:sp>
    </p:spTree>
    <p:extLst>
      <p:ext uri="{BB962C8B-B14F-4D97-AF65-F5344CB8AC3E}">
        <p14:creationId xmlns:p14="http://schemas.microsoft.com/office/powerpoint/2010/main" val="210019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87229-2A1E-524A-8CBF-A14FDD57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76" y="155675"/>
            <a:ext cx="11784045" cy="1325563"/>
          </a:xfrm>
        </p:spPr>
        <p:txBody>
          <a:bodyPr/>
          <a:lstStyle/>
          <a:p>
            <a:r>
              <a:rPr lang="en-US" dirty="0"/>
              <a:t>SEUP Phase 2 – Observing System Simulation Experiment (OSSE)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A97F5-1FFC-DF46-A3EA-27B5029052E0}"/>
              </a:ext>
            </a:extLst>
          </p:cNvPr>
          <p:cNvSpPr txBox="1"/>
          <p:nvPr/>
        </p:nvSpPr>
        <p:spPr>
          <a:xfrm>
            <a:off x="0" y="6548436"/>
            <a:ext cx="1995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Figure from Bart Forman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F373E-7F68-0749-8539-737A6C7FC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76" y="1732624"/>
            <a:ext cx="11784045" cy="45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0E80-40CC-B741-A0D9-ED71814D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OSSE Nature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69C46-903F-2047-BACE-3D8E6BE33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690688"/>
            <a:ext cx="5257799" cy="4851220"/>
          </a:xfrm>
        </p:spPr>
        <p:txBody>
          <a:bodyPr>
            <a:normAutofit/>
          </a:bodyPr>
          <a:lstStyle/>
          <a:p>
            <a:r>
              <a:rPr lang="en-US" dirty="0"/>
              <a:t>Western Colorado domain that includes Grand Mesa (black box) and Senator Beck (circle)</a:t>
            </a:r>
          </a:p>
          <a:p>
            <a:r>
              <a:rPr lang="en-US" dirty="0"/>
              <a:t>Noah-MP with NLDAS2 meteorological forcing</a:t>
            </a:r>
          </a:p>
          <a:p>
            <a:pPr lvl="1"/>
            <a:r>
              <a:rPr lang="en-US" dirty="0"/>
              <a:t>~1 km spatial resolution</a:t>
            </a:r>
          </a:p>
          <a:p>
            <a:r>
              <a:rPr lang="en-US" dirty="0"/>
              <a:t>Run from September 2009 through July 2020</a:t>
            </a:r>
          </a:p>
          <a:p>
            <a:r>
              <a:rPr lang="en-US" dirty="0"/>
              <a:t>Calibrated against snow depth from the University of Arizona gridded data product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11706B0-1882-FB48-B3B6-D1A4EC347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6" y="1690688"/>
            <a:ext cx="5446484" cy="454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</TotalTime>
  <Words>815</Words>
  <Application>Microsoft Macintosh PowerPoint</Application>
  <PresentationFormat>Widescreen</PresentationFormat>
  <Paragraphs>128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Office Theme</vt:lpstr>
      <vt:lpstr>The Snow Ensemble Uncertainty Project (SEUP)  and recent modeling efforts in support of SnowEx</vt:lpstr>
      <vt:lpstr>Motivation for SEUP</vt:lpstr>
      <vt:lpstr>Snow Ensemble Uncertainty Project</vt:lpstr>
      <vt:lpstr>Largest SWE values in the mountains, but also large ranges between ensemble members</vt:lpstr>
      <vt:lpstr>PowerPoint Presentation</vt:lpstr>
      <vt:lpstr>Tundra and taiga account for majority of North American snow storage, but both have high variability between ensemble members.  Since tundra/taiga covers such a large area, accurate observations in shallow snow regions is essential for improved global-scale snow estimates</vt:lpstr>
      <vt:lpstr>SEUP Phase 2 – Observing System Simulation Experiment (OSSE)</vt:lpstr>
      <vt:lpstr>SEUP Phase 2 – Observing System Simulation Experiment (OSSE)</vt:lpstr>
      <vt:lpstr>OSSE Nature Run</vt:lpstr>
      <vt:lpstr>PowerPoint Presentation</vt:lpstr>
      <vt:lpstr>PowerPoint Presentation</vt:lpstr>
      <vt:lpstr>Evaluation of Noah-MP estimates against SnowEx 2017 snow pit observations</vt:lpstr>
      <vt:lpstr>SnowEx 2017 – Feb 22 at Grand Mesa</vt:lpstr>
      <vt:lpstr>Upcoming</vt:lpstr>
      <vt:lpstr>Near real time LIS simulations during SnowEx 2020 field work</vt:lpstr>
      <vt:lpstr>NRT could be used to inform field campaign</vt:lpstr>
      <vt:lpstr>NRT could be used to inform field campaign</vt:lpstr>
      <vt:lpstr>NRT could be used to inform field campaign</vt:lpstr>
      <vt:lpstr>Interested in being a part of SEUP?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Snow Ensemble Uncertainty Project (SEUP)  and recent modeling efforts in support of SnowEx</dc:title>
  <dc:creator>Wrzesien, Melissa L. (GSFC-617.0)[UNIVERSITIES SPACE RESEARCH ASSOCIATION]</dc:creator>
  <cp:lastModifiedBy>Wrzesien, Melissa L. (GSFC-617.0)[UNIVERSITIES SPACE RESEARCH ASSOCIATION]</cp:lastModifiedBy>
  <cp:revision>17</cp:revision>
  <dcterms:created xsi:type="dcterms:W3CDTF">2020-08-31T19:10:06Z</dcterms:created>
  <dcterms:modified xsi:type="dcterms:W3CDTF">2020-09-06T19:53:02Z</dcterms:modified>
</cp:coreProperties>
</file>