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23"/>
  </p:notesMasterIdLst>
  <p:sldIdLst>
    <p:sldId id="258" r:id="rId3"/>
    <p:sldId id="262" r:id="rId4"/>
    <p:sldId id="260" r:id="rId5"/>
    <p:sldId id="278" r:id="rId6"/>
    <p:sldId id="279" r:id="rId7"/>
    <p:sldId id="290" r:id="rId8"/>
    <p:sldId id="276" r:id="rId9"/>
    <p:sldId id="274" r:id="rId10"/>
    <p:sldId id="275" r:id="rId11"/>
    <p:sldId id="292" r:id="rId12"/>
    <p:sldId id="282" r:id="rId13"/>
    <p:sldId id="273" r:id="rId14"/>
    <p:sldId id="277" r:id="rId15"/>
    <p:sldId id="283" r:id="rId16"/>
    <p:sldId id="284" r:id="rId17"/>
    <p:sldId id="285" r:id="rId18"/>
    <p:sldId id="286" r:id="rId19"/>
    <p:sldId id="287" r:id="rId20"/>
    <p:sldId id="288" r:id="rId21"/>
    <p:sldId id="28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79"/>
    <a:srgbClr val="2F5597"/>
    <a:srgbClr val="203864"/>
    <a:srgbClr val="4472C4"/>
    <a:srgbClr val="5B9BD5"/>
    <a:srgbClr val="DAE3F3"/>
    <a:srgbClr val="B4C7E7"/>
    <a:srgbClr val="8FAADC"/>
    <a:srgbClr val="F1E58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5196" autoAdjust="0"/>
  </p:normalViewPr>
  <p:slideViewPr>
    <p:cSldViewPr snapToGrid="0">
      <p:cViewPr varScale="1">
        <p:scale>
          <a:sx n="84" d="100"/>
          <a:sy n="84" d="100"/>
        </p:scale>
        <p:origin x="350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EC025-3239-4673-926F-37C1B92366C0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532AC-F1FD-4543-98C3-A83DCBA81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48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85D3AE-24EF-42AA-8182-BFC82A554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489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85D3AE-24EF-42AA-8182-BFC82A554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463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85D3AE-24EF-42AA-8182-BFC82A554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24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532AC-F1FD-4543-98C3-A83DCBA81C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38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737600" y="5930153"/>
            <a:ext cx="2844800" cy="315072"/>
          </a:xfrm>
        </p:spPr>
        <p:txBody>
          <a:bodyPr/>
          <a:lstStyle>
            <a:lvl1pPr algn="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0084A8B-65C8-49B7-B2E3-5B8E4F5C74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0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1FAE-7F99-4618-8A20-90DD08CF7A9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7EE0-0E4F-42AA-8220-FB3C786FF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7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1FAE-7F99-4618-8A20-90DD08CF7A9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7EE0-0E4F-42AA-8220-FB3C786FF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81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1FAE-7F99-4618-8A20-90DD08CF7A9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7EE0-0E4F-42AA-8220-FB3C786FF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04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1FAE-7F99-4618-8A20-90DD08CF7A9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7EE0-0E4F-42AA-8220-FB3C786FF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59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1FAE-7F99-4618-8A20-90DD08CF7A9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7EE0-0E4F-42AA-8220-FB3C786FF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2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47012"/>
            <a:ext cx="2844800" cy="339912"/>
          </a:xfrm>
        </p:spPr>
        <p:txBody>
          <a:bodyPr/>
          <a:lstStyle>
            <a:lvl1pPr algn="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0084A8B-65C8-49B7-B2E3-5B8E4F5C74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00" y="1417638"/>
            <a:ext cx="10972800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4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92E15-3028-E749-B91A-CB159C020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B6F81-379F-374D-814D-111F775D6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F90D0-61B9-C648-BA9E-A4122AE92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9EA0-A2C6-6C4E-B090-1691C392F44A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BF9D7-FA33-4646-8088-E1224A459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4AD4B-4A41-7243-96DB-3BC0219B0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53B5-F65F-1445-B987-174F47DE2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19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1FAE-7F99-4618-8A20-90DD08CF7A9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7EE0-0E4F-42AA-8220-FB3C786FF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9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1FAE-7F99-4618-8A20-90DD08CF7A9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7EE0-0E4F-42AA-8220-FB3C786FF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35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1FAE-7F99-4618-8A20-90DD08CF7A9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7EE0-0E4F-42AA-8220-FB3C786FF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63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1FAE-7F99-4618-8A20-90DD08CF7A9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7EE0-0E4F-42AA-8220-FB3C786FF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1FAE-7F99-4618-8A20-90DD08CF7A9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7EE0-0E4F-42AA-8220-FB3C786FF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96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1FAE-7F99-4618-8A20-90DD08CF7A9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7EE0-0E4F-42AA-8220-FB3C786FF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51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5574" y="6024282"/>
            <a:ext cx="11878056" cy="67821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9120FDA-B318-47FB-9D0E-FA5E8D4F5B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AutoShape 2" descr="Image result for CRREL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CRREL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5573" y="183152"/>
            <a:ext cx="11878056" cy="5841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5574" y="160336"/>
            <a:ext cx="11878056" cy="6536092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1" name="Picture 9" descr="C:\Users\cvuyovic\Documents\nasa_logo\nas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65" y="6126164"/>
            <a:ext cx="627398" cy="52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26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91FAE-7F99-4618-8A20-90DD08CF7A9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C7EE0-0E4F-42AA-8220-FB3C786FF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1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und.jewell@gmail.com" TargetMode="External"/><Relationship Id="rId5" Type="http://schemas.openxmlformats.org/officeDocument/2006/relationships/hyperlink" Target="mailto:Elias.J.Deeb@erdc.dren.mil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nancyglenn@boisestate.edu" TargetMode="External"/><Relationship Id="rId2" Type="http://schemas.openxmlformats.org/officeDocument/2006/relationships/hyperlink" Target="mailto:dshean@uw.ed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harles.k.gatebe@nasa.gov" TargetMode="External"/><Relationship Id="rId2" Type="http://schemas.openxmlformats.org/officeDocument/2006/relationships/hyperlink" Target="mailto:anolin@unr.ed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Katherine.E.Hale@colorado.edu" TargetMode="External"/><Relationship Id="rId2" Type="http://schemas.openxmlformats.org/officeDocument/2006/relationships/hyperlink" Target="mailto:rwebb@unm.ed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Elias.J.Deeb@erdc.dren.mil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lund.jewell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27636"/>
          <a:stretch/>
        </p:blipFill>
        <p:spPr>
          <a:xfrm>
            <a:off x="139959" y="167951"/>
            <a:ext cx="11891478" cy="585729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41253" y="3762526"/>
            <a:ext cx="10515600" cy="1325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kern="0" dirty="0" smtClean="0">
                <a:solidFill>
                  <a:schemeClr val="bg2">
                    <a:lumMod val="50000"/>
                  </a:schemeClr>
                </a:solidFill>
                <a:latin typeface="Calibri Light" panose="020F0302020204030204"/>
              </a:rPr>
              <a:t>THP Snow Roadmap</a:t>
            </a:r>
            <a:r>
              <a:rPr lang="en-US" sz="4000" kern="0" dirty="0" smtClean="0">
                <a:solidFill>
                  <a:schemeClr val="bg2">
                    <a:lumMod val="50000"/>
                  </a:schemeClr>
                </a:solidFill>
                <a:latin typeface="Calibri Light" panose="020F0302020204030204"/>
              </a:rPr>
              <a:t/>
            </a:r>
            <a:br>
              <a:rPr lang="en-US" sz="4000" kern="0" dirty="0" smtClean="0">
                <a:solidFill>
                  <a:schemeClr val="bg2">
                    <a:lumMod val="50000"/>
                  </a:schemeClr>
                </a:solidFill>
                <a:latin typeface="Calibri Light" panose="020F0302020204030204"/>
              </a:rPr>
            </a:br>
            <a:endParaRPr lang="en-US" sz="1800" kern="0" dirty="0" smtClean="0">
              <a:solidFill>
                <a:schemeClr val="bg2">
                  <a:lumMod val="50000"/>
                </a:schemeClr>
              </a:solidFill>
              <a:latin typeface="Calibri Light" panose="020F0302020204030204"/>
            </a:endParaRPr>
          </a:p>
          <a:p>
            <a:pPr algn="l"/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alibri Light" panose="020F0302020204030204"/>
              </a:rPr>
              <a:t>Carrie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Calibri Light" panose="020F0302020204030204"/>
              </a:rPr>
              <a:t>Vuyovich</a:t>
            </a:r>
          </a:p>
          <a:p>
            <a:pPr algn="l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alibri Light" panose="020F0302020204030204"/>
              </a:rPr>
              <a:t>THP Snow Science Lead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Calibri Light" panose="020F0302020204030204"/>
            </a:endParaRPr>
          </a:p>
          <a:p>
            <a:pPr algn="l"/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 Light" panose="020F0302020204030204"/>
              </a:rPr>
              <a:t>NASA / Goddard Space Flight Center</a:t>
            </a:r>
            <a:endParaRPr lang="en-US" sz="1600" kern="0" dirty="0">
              <a:solidFill>
                <a:schemeClr val="bg2">
                  <a:lumMod val="50000"/>
                </a:scheme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1523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Breakout Group – 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L-Band </a:t>
            </a:r>
            <a:r>
              <a:rPr 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InSAR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38150" y="1667774"/>
            <a:ext cx="10515600" cy="43513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Physical properties that impact coherence</a:t>
            </a:r>
          </a:p>
          <a:p>
            <a:pPr lvl="1"/>
            <a:r>
              <a:rPr lang="en-US" sz="20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Changes between acquisitions: </a:t>
            </a:r>
            <a:r>
              <a:rPr 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soil conditions, snow wetness, accumulation greater than phase ambiguity, extreme snow microstructure contrast</a:t>
            </a:r>
          </a:p>
          <a:p>
            <a:r>
              <a:rPr 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Performance in steep terrain</a:t>
            </a:r>
          </a:p>
          <a:p>
            <a:r>
              <a:rPr 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Frequency dependent phase ambiguity</a:t>
            </a:r>
          </a:p>
          <a:p>
            <a:r>
              <a:rPr 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Vegetation interaction</a:t>
            </a:r>
          </a:p>
          <a:p>
            <a:r>
              <a:rPr 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Snow wetness</a:t>
            </a:r>
          </a:p>
          <a:p>
            <a:r>
              <a:rPr 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Results:</a:t>
            </a:r>
          </a:p>
          <a:p>
            <a:pPr lvl="1"/>
            <a:r>
              <a:rPr 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SnowEx 2017</a:t>
            </a:r>
          </a:p>
          <a:p>
            <a:pPr lvl="1"/>
            <a:r>
              <a:rPr 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SnowEx 2020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050" y="274638"/>
            <a:ext cx="4793761" cy="16623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" t="2585" r="8199" b="5854"/>
          <a:stretch/>
        </p:blipFill>
        <p:spPr>
          <a:xfrm>
            <a:off x="7277099" y="2757367"/>
            <a:ext cx="4501661" cy="25614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270" y="4038113"/>
            <a:ext cx="3001108" cy="17770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4007B0-05C2-5C40-9EE0-779D1B0334FC}"/>
              </a:ext>
            </a:extLst>
          </p:cNvPr>
          <p:cNvSpPr/>
          <p:nvPr/>
        </p:nvSpPr>
        <p:spPr>
          <a:xfrm>
            <a:off x="1074564" y="5993069"/>
            <a:ext cx="42707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Eli Deeb, </a:t>
            </a:r>
            <a:r>
              <a:rPr lang="en-US" u="sng" dirty="0">
                <a:hlinkClick r:id="rId5"/>
              </a:rPr>
              <a:t>Elias.J.Deeb@erdc.dren.mil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Jewell Lund, </a:t>
            </a:r>
            <a:r>
              <a:rPr lang="en-US" u="sng" dirty="0">
                <a:hlinkClick r:id="rId6"/>
              </a:rPr>
              <a:t>lund.jewell@gmail.com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7780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Breakout Group - </a:t>
            </a:r>
            <a:r>
              <a:rPr lang="en-US" b="1" dirty="0"/>
              <a:t>Lidar/stereo </a:t>
            </a:r>
            <a:r>
              <a:rPr lang="en-US" b="1" dirty="0" smtClean="0"/>
              <a:t>WG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084A8B-65C8-49B7-B2E3-5B8E4F5C748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1597084"/>
            <a:ext cx="11444030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Purpose: </a:t>
            </a: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Assess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lidar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stereo and combined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lidar+stereo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technology for snow (airborne campaigns and future satellite missions)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Recent focus:</a:t>
            </a: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Continued assessment of currently available on-orbit satellite resources for snow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Lidar: ICESat-2, GEDI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VHR Stereo: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WorldView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SkySat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Pleiades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Considering airborne options for 2021 and 2022 campaigns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Discussion topics:</a:t>
            </a: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Value of combined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lidar+stereo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59595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Topography and Vegetation (STV) Mission </a:t>
            </a:r>
            <a:r>
              <a:rPr lang="en-US" altLang="en-US" sz="16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59595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Airborne campaigns - experiment campaigns, balancing operational snow science vs. tests for future missions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Uncertainty for different environments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Gaps in understanding:</a:t>
            </a: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Stereo geometry, number of looks, 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Resolving power for individual trees, gaps between trees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4007B0-05C2-5C40-9EE0-779D1B0334FC}"/>
              </a:ext>
            </a:extLst>
          </p:cNvPr>
          <p:cNvSpPr/>
          <p:nvPr/>
        </p:nvSpPr>
        <p:spPr>
          <a:xfrm>
            <a:off x="1074564" y="5993069"/>
            <a:ext cx="48510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David </a:t>
            </a:r>
            <a:r>
              <a:rPr lang="en-US" sz="2000" b="1" dirty="0" err="1" smtClean="0"/>
              <a:t>Shean</a:t>
            </a:r>
            <a:r>
              <a:rPr lang="en-US" sz="2000" b="1" dirty="0" smtClean="0"/>
              <a:t>, </a:t>
            </a:r>
            <a:r>
              <a:rPr lang="en-US" u="sng" dirty="0">
                <a:hlinkClick r:id="rId2"/>
              </a:rPr>
              <a:t>dshean@uw.edu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Nancy Glenn, </a:t>
            </a:r>
            <a:r>
              <a:rPr lang="en-US" u="sng" dirty="0">
                <a:hlinkClick r:id="rId3"/>
              </a:rPr>
              <a:t>nancyglenn@boisestate.edu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93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5BE218-5F62-E046-9901-1AFC997D4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Breakout </a:t>
            </a:r>
            <a:r>
              <a:rPr lang="en-US" sz="4000" dirty="0" smtClean="0"/>
              <a:t>Group - </a:t>
            </a:r>
            <a:r>
              <a:rPr lang="en-US" sz="4000" b="1" dirty="0" smtClean="0"/>
              <a:t>Taiga/Tundra </a:t>
            </a:r>
            <a:r>
              <a:rPr lang="en-US" sz="4000" b="1" dirty="0"/>
              <a:t>Snow </a:t>
            </a:r>
            <a:r>
              <a:rPr lang="en-US" sz="4000" b="1" dirty="0" smtClean="0"/>
              <a:t>Albedo</a:t>
            </a:r>
            <a:endParaRPr lang="en-US" sz="40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FE76FA-DE1D-104B-B865-459312F569B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1417638"/>
            <a:ext cx="10515600" cy="4622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What do we need to know in order to enhance snow evolution models and representation of Taiga/Tundra snow albedo in land surface models?</a:t>
            </a:r>
          </a:p>
          <a:p>
            <a:pPr lvl="1"/>
            <a:r>
              <a:rPr lang="en-US" sz="2200" dirty="0"/>
              <a:t>Change in albedo over time, space, scales – and uncertainties</a:t>
            </a:r>
          </a:p>
          <a:p>
            <a:pPr lvl="1"/>
            <a:r>
              <a:rPr lang="en-US" sz="2200" dirty="0"/>
              <a:t>Albedo decay functions or other parameterizations</a:t>
            </a:r>
          </a:p>
          <a:p>
            <a:r>
              <a:rPr lang="en-US" dirty="0"/>
              <a:t>What do we need to measure?</a:t>
            </a:r>
          </a:p>
          <a:p>
            <a:pPr lvl="1"/>
            <a:r>
              <a:rPr lang="en-US" sz="2200" dirty="0"/>
              <a:t>Spectral albedo – spectral range? precision? accuracy?</a:t>
            </a:r>
          </a:p>
          <a:p>
            <a:pPr lvl="1"/>
            <a:r>
              <a:rPr lang="en-US" sz="2200" dirty="0"/>
              <a:t>Snow albedo across forest density and woody shrub-tundra gradients</a:t>
            </a:r>
          </a:p>
          <a:p>
            <a:pPr lvl="1"/>
            <a:r>
              <a:rPr lang="en-US" sz="2200" dirty="0"/>
              <a:t>Light absorbing impurities – forest litter, charred woody debris, BC, dust</a:t>
            </a:r>
          </a:p>
          <a:p>
            <a:pPr lvl="1"/>
            <a:r>
              <a:rPr lang="en-US" sz="2200" dirty="0"/>
              <a:t>Solar irradiance at snowpack surface – accumulation and ablation periods</a:t>
            </a:r>
          </a:p>
          <a:p>
            <a:pPr lvl="1"/>
            <a:r>
              <a:rPr lang="en-US" sz="2200" dirty="0"/>
              <a:t>Forest and topographic characteristics from tree to forest scales (incl. shading), mtn. to flats</a:t>
            </a:r>
          </a:p>
          <a:p>
            <a:pPr lvl="1"/>
            <a:r>
              <a:rPr lang="en-US" sz="2200" dirty="0"/>
              <a:t>Angular characteristics (BRDF) -- flat, mountainous, open, forested terrain</a:t>
            </a:r>
          </a:p>
          <a:p>
            <a:r>
              <a:rPr lang="en-US" dirty="0"/>
              <a:t>Where do we deploy to accomplish these objectives?</a:t>
            </a:r>
          </a:p>
          <a:p>
            <a:pPr lvl="1"/>
            <a:r>
              <a:rPr lang="en-US" sz="2200" dirty="0"/>
              <a:t>Fairbanks region (Bonanza Creek, Caribou/Poker Flats, Shovel Creek fire)</a:t>
            </a:r>
          </a:p>
          <a:p>
            <a:pPr lvl="1"/>
            <a:r>
              <a:rPr lang="en-US" sz="2200" dirty="0" err="1"/>
              <a:t>Toolik</a:t>
            </a:r>
            <a:r>
              <a:rPr lang="en-US" sz="2200" dirty="0"/>
              <a:t>? </a:t>
            </a:r>
          </a:p>
          <a:p>
            <a:pPr lvl="1"/>
            <a:r>
              <a:rPr lang="en-US" sz="2200" dirty="0"/>
              <a:t>Other?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4007B0-05C2-5C40-9EE0-779D1B0334FC}"/>
              </a:ext>
            </a:extLst>
          </p:cNvPr>
          <p:cNvSpPr/>
          <p:nvPr/>
        </p:nvSpPr>
        <p:spPr>
          <a:xfrm>
            <a:off x="1074564" y="5993069"/>
            <a:ext cx="50690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Anne Nolin, </a:t>
            </a:r>
            <a:r>
              <a:rPr lang="en-US" u="sng" dirty="0">
                <a:hlinkClick r:id="rId2"/>
              </a:rPr>
              <a:t>anolin@unr.edu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Charles Gatebe, </a:t>
            </a:r>
            <a:r>
              <a:rPr lang="en-US" u="sng" dirty="0">
                <a:hlinkClick r:id="rId3"/>
              </a:rPr>
              <a:t>charles.k.gatebe@nasa.gov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1719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37FED-B552-4B6C-A901-B971EC425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Breakout Group - </a:t>
            </a:r>
            <a:r>
              <a:rPr lang="en-US" b="1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Science </a:t>
            </a:r>
            <a:r>
              <a:rPr lang="en-US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&amp;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C56C6-48F6-4BA1-A5C0-E04C2DC12DE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1557670"/>
            <a:ext cx="109728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Possible Topics for Discussion: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is currently using remote sensing of snow data?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would we like to target in the future?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are the current methods they use?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the spatial/temporal resolution “sweet spot”?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are the major hurdles in this area?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can other communities tell us? 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can field campaigns help improve our understanding of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snow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processes? 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the impact of improved understanding and representation on our ability to inform applications (e.g. streamflow, flood/drought, etc.)?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4007B0-05C2-5C40-9EE0-779D1B0334FC}"/>
              </a:ext>
            </a:extLst>
          </p:cNvPr>
          <p:cNvSpPr/>
          <p:nvPr/>
        </p:nvSpPr>
        <p:spPr>
          <a:xfrm>
            <a:off x="1074564" y="5993069"/>
            <a:ext cx="48061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Ryan Webb, </a:t>
            </a:r>
            <a:r>
              <a:rPr lang="en-US" u="sng" dirty="0">
                <a:hlinkClick r:id="rId2"/>
              </a:rPr>
              <a:t>rwebb@unm.edu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Kate Hale, </a:t>
            </a:r>
            <a:r>
              <a:rPr lang="en-US" u="sng" dirty="0">
                <a:hlinkClick r:id="rId3"/>
              </a:rPr>
              <a:t>Katherine.E.Hale@colorado.edu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9073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084A8B-65C8-49B7-B2E3-5B8E4F5C7485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92694" y="2351314"/>
            <a:ext cx="76697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BACKUP: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THP Roadmap </a:t>
            </a:r>
          </a:p>
          <a:p>
            <a:pPr algn="ctr"/>
            <a:r>
              <a:rPr lang="en-US" sz="3200" dirty="0" smtClean="0"/>
              <a:t>Specific Activities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876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084A8B-65C8-49B7-B2E3-5B8E4F5C748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94360" y="1475828"/>
            <a:ext cx="10953750" cy="4545347"/>
          </a:xfrm>
          <a:prstGeom prst="rect">
            <a:avLst/>
          </a:prstGeom>
        </p:spPr>
        <p:txBody>
          <a:bodyPr wrap="square" tIns="1828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685783">
              <a:buFontTx/>
              <a:buNone/>
              <a:defRPr/>
            </a:pPr>
            <a:r>
              <a:rPr lang="en-US" sz="2000" b="1" kern="0" dirty="0" smtClean="0"/>
              <a:t>Objective:  Demonstrated global snow capability with combined multi-sensor, model approach; pathway from research to operations</a:t>
            </a:r>
          </a:p>
          <a:p>
            <a:pPr marL="0" indent="0" defTabSz="685783">
              <a:spcBef>
                <a:spcPts val="1000"/>
              </a:spcBef>
              <a:buFontTx/>
              <a:buNone/>
              <a:defRPr/>
            </a:pPr>
            <a:r>
              <a:rPr lang="en-US" sz="2000" b="1" kern="0" dirty="0" smtClean="0"/>
              <a:t>Specific research areas &amp; needs:</a:t>
            </a:r>
          </a:p>
          <a:p>
            <a:pPr marL="173038" indent="-173038" defTabSz="685783">
              <a:spcBef>
                <a:spcPts val="500"/>
              </a:spcBef>
              <a:spcAft>
                <a:spcPts val="200"/>
              </a:spcAft>
              <a:defRPr/>
            </a:pPr>
            <a:r>
              <a:rPr lang="en-US" sz="2000" kern="0" dirty="0" smtClean="0"/>
              <a:t>Snow model parameterizations and uncertainty </a:t>
            </a:r>
          </a:p>
          <a:p>
            <a:pPr marL="573088" lvl="1" indent="-173038" defTabSz="685783">
              <a:spcBef>
                <a:spcPts val="500"/>
              </a:spcBef>
              <a:spcAft>
                <a:spcPts val="200"/>
              </a:spcAft>
              <a:defRPr/>
            </a:pPr>
            <a:r>
              <a:rPr lang="en-US" sz="1600" kern="0" dirty="0" smtClean="0"/>
              <a:t>Advanced snow physics (e.g. microstructure, transport) in </a:t>
            </a:r>
            <a:r>
              <a:rPr lang="en-US" sz="1600" kern="0" dirty="0"/>
              <a:t>Land Surface Models (LSMs</a:t>
            </a:r>
            <a:r>
              <a:rPr lang="en-US" sz="1600" kern="0" dirty="0" smtClean="0"/>
              <a:t>)</a:t>
            </a:r>
          </a:p>
          <a:p>
            <a:pPr marL="573088" lvl="1" indent="-173038" defTabSz="685783">
              <a:spcBef>
                <a:spcPts val="500"/>
              </a:spcBef>
              <a:spcAft>
                <a:spcPts val="200"/>
              </a:spcAft>
              <a:defRPr/>
            </a:pPr>
            <a:r>
              <a:rPr lang="en-US" sz="1600" kern="0" dirty="0" smtClean="0"/>
              <a:t>Uncertainty in forcing data</a:t>
            </a:r>
          </a:p>
          <a:p>
            <a:pPr marL="573088" lvl="1" indent="-173038" defTabSz="685783">
              <a:spcBef>
                <a:spcPts val="500"/>
              </a:spcBef>
              <a:spcAft>
                <a:spcPts val="200"/>
              </a:spcAft>
              <a:defRPr/>
            </a:pPr>
            <a:r>
              <a:rPr lang="en-US" sz="1600" kern="0" dirty="0" err="1" smtClean="0"/>
              <a:t>Subgrid</a:t>
            </a:r>
            <a:r>
              <a:rPr lang="en-US" sz="1600" kern="0" dirty="0" smtClean="0"/>
              <a:t> spatial variability</a:t>
            </a:r>
          </a:p>
          <a:p>
            <a:pPr marL="173038" indent="-173038" defTabSz="685783">
              <a:spcBef>
                <a:spcPts val="500"/>
              </a:spcBef>
              <a:spcAft>
                <a:spcPts val="200"/>
              </a:spcAft>
              <a:defRPr/>
            </a:pPr>
            <a:r>
              <a:rPr lang="en-US" sz="2000" kern="0" dirty="0" smtClean="0"/>
              <a:t>Data Integration</a:t>
            </a:r>
          </a:p>
          <a:p>
            <a:pPr marL="573088" lvl="1" indent="-173038" defTabSz="685783">
              <a:spcBef>
                <a:spcPts val="500"/>
              </a:spcBef>
              <a:spcAft>
                <a:spcPts val="200"/>
              </a:spcAft>
              <a:defRPr/>
            </a:pPr>
            <a:r>
              <a:rPr lang="en-US" sz="1600" kern="0" dirty="0" smtClean="0"/>
              <a:t>Snow Observation System Simulation Experiments (OSSEs) and Trade Studies to systematically evaluate the impact of different mission designs and choices</a:t>
            </a:r>
          </a:p>
          <a:p>
            <a:pPr marL="573088" lvl="1" indent="-173038" defTabSz="685783">
              <a:spcBef>
                <a:spcPts val="500"/>
              </a:spcBef>
              <a:spcAft>
                <a:spcPts val="200"/>
              </a:spcAft>
            </a:pPr>
            <a:r>
              <a:rPr lang="en-US" sz="1600" kern="0" dirty="0" smtClean="0"/>
              <a:t>Model-based remote sensing downscaling and gap-filling techniques</a:t>
            </a:r>
          </a:p>
          <a:p>
            <a:pPr marL="573088" lvl="1" indent="-173038" defTabSz="685783">
              <a:spcBef>
                <a:spcPts val="500"/>
              </a:spcBef>
              <a:spcAft>
                <a:spcPts val="200"/>
              </a:spcAft>
            </a:pPr>
            <a:r>
              <a:rPr lang="en-US" sz="1600" kern="0" dirty="0"/>
              <a:t>Data assimilation/merging </a:t>
            </a:r>
            <a:r>
              <a:rPr lang="en-US" sz="1600" kern="0" dirty="0" smtClean="0"/>
              <a:t>techniques</a:t>
            </a:r>
          </a:p>
          <a:p>
            <a:pPr marL="173038" indent="-173038" defTabSz="685783">
              <a:spcBef>
                <a:spcPts val="500"/>
              </a:spcBef>
              <a:spcAft>
                <a:spcPts val="200"/>
              </a:spcAft>
            </a:pPr>
            <a:r>
              <a:rPr lang="en-US" sz="2000" kern="0" dirty="0" smtClean="0"/>
              <a:t>Global snow system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0322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Development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084A8B-65C8-49B7-B2E3-5B8E4F5C748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609600" y="1552680"/>
            <a:ext cx="10953750" cy="3565591"/>
          </a:xfrm>
          <a:prstGeom prst="rect">
            <a:avLst/>
          </a:prstGeom>
        </p:spPr>
        <p:txBody>
          <a:bodyPr wrap="square" tIns="1828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685783">
              <a:buNone/>
              <a:defRPr/>
            </a:pPr>
            <a:r>
              <a:rPr lang="en-US" sz="1800" b="1" kern="0" dirty="0" smtClean="0"/>
              <a:t>Objective:  </a:t>
            </a:r>
            <a:r>
              <a:rPr lang="en-US" sz="1800" b="1" dirty="0"/>
              <a:t>Quantify uncertainty in SWE, snow depth and albedo retrievals in </a:t>
            </a:r>
            <a:r>
              <a:rPr lang="en-US" sz="1800" b="1" dirty="0" smtClean="0"/>
              <a:t>different </a:t>
            </a:r>
            <a:r>
              <a:rPr lang="en-US" sz="1800" b="1" dirty="0"/>
              <a:t>snow </a:t>
            </a:r>
            <a:r>
              <a:rPr lang="en-US" sz="1800" b="1" dirty="0" smtClean="0"/>
              <a:t>classes and for different snow properties</a:t>
            </a:r>
            <a:endParaRPr lang="en-US" sz="1800" b="1" dirty="0"/>
          </a:p>
          <a:p>
            <a:pPr marL="0" indent="0" defTabSz="685783">
              <a:spcBef>
                <a:spcPts val="1000"/>
              </a:spcBef>
              <a:buFontTx/>
              <a:buNone/>
              <a:defRPr/>
            </a:pPr>
            <a:r>
              <a:rPr lang="en-US" sz="1800" b="1" kern="0" dirty="0" smtClean="0"/>
              <a:t>Specific research areas:</a:t>
            </a:r>
          </a:p>
          <a:p>
            <a:pPr marL="173038" indent="-173038" defTabSz="685783">
              <a:spcBef>
                <a:spcPts val="500"/>
              </a:spcBef>
              <a:spcAft>
                <a:spcPts val="200"/>
              </a:spcAft>
              <a:defRPr/>
            </a:pPr>
            <a:r>
              <a:rPr lang="en-US" sz="1800" kern="0" dirty="0" smtClean="0"/>
              <a:t>L-band </a:t>
            </a:r>
            <a:r>
              <a:rPr lang="en-US" sz="1800" kern="0" dirty="0" err="1" smtClean="0"/>
              <a:t>InSAR</a:t>
            </a:r>
            <a:endParaRPr lang="en-US" sz="1800" kern="0" dirty="0"/>
          </a:p>
          <a:p>
            <a:pPr marL="173038" indent="-173038" defTabSz="685783">
              <a:spcBef>
                <a:spcPts val="500"/>
              </a:spcBef>
              <a:spcAft>
                <a:spcPts val="200"/>
              </a:spcAft>
              <a:defRPr/>
            </a:pPr>
            <a:r>
              <a:rPr lang="en-US" sz="1800" kern="0" dirty="0"/>
              <a:t>M</a:t>
            </a:r>
            <a:r>
              <a:rPr lang="en-US" sz="1800" kern="0" dirty="0" smtClean="0"/>
              <a:t>icrowave </a:t>
            </a:r>
          </a:p>
          <a:p>
            <a:pPr marL="173038" indent="-173038" defTabSz="685783">
              <a:spcBef>
                <a:spcPts val="500"/>
              </a:spcBef>
              <a:spcAft>
                <a:spcPts val="200"/>
              </a:spcAft>
              <a:defRPr/>
            </a:pPr>
            <a:r>
              <a:rPr lang="en-US" sz="1800" kern="0" dirty="0" err="1"/>
              <a:t>S</a:t>
            </a:r>
            <a:r>
              <a:rPr lang="en-US" sz="1800" kern="0" dirty="0" err="1" smtClean="0"/>
              <a:t>paceborne</a:t>
            </a:r>
            <a:r>
              <a:rPr lang="en-US" sz="1800" kern="0" dirty="0" smtClean="0"/>
              <a:t> </a:t>
            </a:r>
            <a:r>
              <a:rPr lang="en-US" sz="1800" kern="0" dirty="0" err="1"/>
              <a:t>lidar</a:t>
            </a:r>
            <a:r>
              <a:rPr lang="en-US" sz="1800" kern="0" dirty="0"/>
              <a:t>/stereo </a:t>
            </a:r>
            <a:endParaRPr lang="en-US" sz="1800" kern="0" dirty="0" smtClean="0"/>
          </a:p>
          <a:p>
            <a:pPr marL="173038" indent="-173038" defTabSz="685783">
              <a:spcBef>
                <a:spcPts val="500"/>
              </a:spcBef>
              <a:spcAft>
                <a:spcPts val="200"/>
              </a:spcAft>
              <a:defRPr/>
            </a:pPr>
            <a:r>
              <a:rPr lang="en-US" sz="1800" kern="0" dirty="0" smtClean="0"/>
              <a:t>Hyperspectral </a:t>
            </a:r>
            <a:r>
              <a:rPr lang="en-US" sz="1800" kern="0" dirty="0"/>
              <a:t>snow albedo </a:t>
            </a:r>
            <a:endParaRPr lang="en-US" sz="1800" kern="0" dirty="0" smtClean="0"/>
          </a:p>
          <a:p>
            <a:pPr marL="173038" indent="-173038" defTabSz="685783">
              <a:spcBef>
                <a:spcPts val="500"/>
              </a:spcBef>
              <a:spcAft>
                <a:spcPts val="200"/>
              </a:spcAft>
              <a:defRPr/>
            </a:pPr>
            <a:r>
              <a:rPr lang="en-US" sz="1800" kern="0" dirty="0" smtClean="0"/>
              <a:t>C-band </a:t>
            </a:r>
            <a:r>
              <a:rPr lang="en-US" sz="1800" kern="0" dirty="0"/>
              <a:t>SAR SWE </a:t>
            </a:r>
            <a:r>
              <a:rPr lang="en-US" sz="1800" kern="0" dirty="0" smtClean="0"/>
              <a:t>retrievals</a:t>
            </a:r>
          </a:p>
          <a:p>
            <a:pPr marL="173038" indent="-173038" defTabSz="685783">
              <a:spcBef>
                <a:spcPts val="500"/>
              </a:spcBef>
              <a:spcAft>
                <a:spcPts val="200"/>
              </a:spcAft>
              <a:defRPr/>
            </a:pPr>
            <a:r>
              <a:rPr lang="en-US" sz="1800" kern="0" dirty="0" smtClean="0"/>
              <a:t>Signal of Opportunities (</a:t>
            </a:r>
            <a:r>
              <a:rPr lang="en-US" sz="1800" kern="0" dirty="0" err="1" smtClean="0"/>
              <a:t>SoOP</a:t>
            </a:r>
            <a:r>
              <a:rPr lang="en-US" sz="1800" kern="0" dirty="0" smtClean="0"/>
              <a:t>)</a:t>
            </a:r>
            <a:endParaRPr lang="en-US" sz="1800" kern="0" dirty="0"/>
          </a:p>
          <a:p>
            <a:pPr marL="173038" indent="-173038" defTabSz="685783">
              <a:spcBef>
                <a:spcPts val="500"/>
              </a:spcBef>
              <a:spcAft>
                <a:spcPts val="200"/>
              </a:spcAft>
              <a:defRPr/>
            </a:pPr>
            <a:r>
              <a:rPr lang="en-US" sz="1800" kern="0" dirty="0"/>
              <a:t>Multi-frequency retrieval algorithms</a:t>
            </a:r>
          </a:p>
        </p:txBody>
      </p:sp>
    </p:spTree>
    <p:extLst>
      <p:ext uri="{BB962C8B-B14F-4D97-AF65-F5344CB8AC3E}">
        <p14:creationId xmlns:p14="http://schemas.microsoft.com/office/powerpoint/2010/main" val="139315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Development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084A8B-65C8-49B7-B2E3-5B8E4F5C748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609600" y="1598400"/>
            <a:ext cx="10953750" cy="4160626"/>
          </a:xfrm>
          <a:prstGeom prst="rect">
            <a:avLst/>
          </a:prstGeom>
        </p:spPr>
        <p:txBody>
          <a:bodyPr wrap="square" tIns="1828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b="1" kern="0" dirty="0" smtClean="0"/>
              <a:t>Objective</a:t>
            </a:r>
            <a:r>
              <a:rPr lang="en-US" sz="1800" b="1" kern="0" dirty="0"/>
              <a:t>:  Increased TRL for snow remote sensing sensors and  technologies</a:t>
            </a:r>
          </a:p>
          <a:p>
            <a:pPr marL="0" indent="0" defTabSz="685783">
              <a:spcBef>
                <a:spcPts val="1000"/>
              </a:spcBef>
              <a:buFontTx/>
              <a:buNone/>
              <a:defRPr/>
            </a:pPr>
            <a:r>
              <a:rPr lang="en-US" sz="1800" b="1" kern="0" dirty="0" smtClean="0"/>
              <a:t>Specific research areas:</a:t>
            </a:r>
          </a:p>
          <a:p>
            <a:pPr marL="173038" indent="-173038" defTabSz="685783">
              <a:spcBef>
                <a:spcPts val="500"/>
              </a:spcBef>
              <a:spcAft>
                <a:spcPts val="200"/>
              </a:spcAft>
              <a:defRPr/>
            </a:pPr>
            <a:r>
              <a:rPr lang="en-US" sz="2000" kern="0" dirty="0" smtClean="0"/>
              <a:t>Data Access/Computing</a:t>
            </a:r>
          </a:p>
          <a:p>
            <a:pPr marL="625475" lvl="1" indent="-225425" defTabSz="685783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Virtual data access</a:t>
            </a:r>
          </a:p>
          <a:p>
            <a:pPr marL="625475" lvl="1" indent="-225425" defTabSz="685783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Cloud and server side </a:t>
            </a:r>
            <a:r>
              <a:rPr lang="en-US" sz="1600" dirty="0" smtClean="0"/>
              <a:t>computing</a:t>
            </a:r>
            <a:endParaRPr lang="en-US" sz="1600" kern="0" dirty="0" smtClean="0"/>
          </a:p>
          <a:p>
            <a:pPr marL="173038" indent="-173038" defTabSz="685783">
              <a:spcBef>
                <a:spcPts val="500"/>
              </a:spcBef>
              <a:spcAft>
                <a:spcPts val="200"/>
              </a:spcAft>
              <a:defRPr/>
            </a:pPr>
            <a:r>
              <a:rPr lang="en-US" sz="2000" kern="0" dirty="0" smtClean="0"/>
              <a:t>Sensor Development &amp; Innovations</a:t>
            </a:r>
          </a:p>
          <a:p>
            <a:pPr marL="625475" lvl="1" indent="-225425" defTabSz="685783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SWESARR maintenance and upgrades</a:t>
            </a:r>
          </a:p>
          <a:p>
            <a:pPr marL="625475" lvl="1" indent="-225425" defTabSz="685783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err="1"/>
              <a:t>SoOP</a:t>
            </a:r>
            <a:r>
              <a:rPr lang="en-US" sz="1600" dirty="0"/>
              <a:t> ground-based and airborne validation in different environments</a:t>
            </a:r>
          </a:p>
          <a:p>
            <a:pPr marL="625475" lvl="1" indent="-225425" defTabSz="685783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Small-sat/Cube-sat </a:t>
            </a:r>
            <a:r>
              <a:rPr lang="en-US" sz="1600" dirty="0" smtClean="0"/>
              <a:t>concepts</a:t>
            </a:r>
            <a:endParaRPr lang="en-US" sz="1600" dirty="0"/>
          </a:p>
          <a:p>
            <a:pPr marL="573088" lvl="1" indent="-173038" defTabSz="685783"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/>
              <a:t>Multi-instrument airborne platform</a:t>
            </a:r>
          </a:p>
          <a:p>
            <a:pPr marL="573088" lvl="1" indent="-173038" defTabSz="685783"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/>
              <a:t>Companion/leveraging mission concepts</a:t>
            </a:r>
          </a:p>
          <a:p>
            <a:pPr marL="173038" indent="-173038" defTabSz="685783">
              <a:spcBef>
                <a:spcPts val="500"/>
              </a:spcBef>
              <a:spcAft>
                <a:spcPts val="200"/>
              </a:spcAft>
              <a:defRPr/>
            </a:pP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337685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&amp; Applications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084A8B-65C8-49B7-B2E3-5B8E4F5C748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609600" y="1552680"/>
            <a:ext cx="10953750" cy="3932359"/>
          </a:xfrm>
          <a:prstGeom prst="rect">
            <a:avLst/>
          </a:prstGeom>
        </p:spPr>
        <p:txBody>
          <a:bodyPr wrap="square" tIns="1828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685783">
              <a:spcBef>
                <a:spcPts val="1000"/>
              </a:spcBef>
              <a:buNone/>
              <a:defRPr/>
            </a:pPr>
            <a:r>
              <a:rPr lang="en-US" sz="1800" b="1" kern="0" dirty="0"/>
              <a:t>Objective:  Improved understanding &amp; representation of snow processes in models, impact on </a:t>
            </a:r>
            <a:r>
              <a:rPr lang="en-US" sz="1800" b="1" kern="0" dirty="0" smtClean="0"/>
              <a:t>remote sensing </a:t>
            </a:r>
            <a:r>
              <a:rPr lang="en-US" sz="1800" b="1" kern="0" dirty="0"/>
              <a:t>signals</a:t>
            </a:r>
          </a:p>
          <a:p>
            <a:pPr marL="0" indent="0" defTabSz="685783">
              <a:spcBef>
                <a:spcPts val="1000"/>
              </a:spcBef>
              <a:buFontTx/>
              <a:buNone/>
              <a:defRPr/>
            </a:pPr>
            <a:r>
              <a:rPr lang="en-US" sz="1800" b="1" kern="0" dirty="0" smtClean="0"/>
              <a:t>Specific research areas:</a:t>
            </a:r>
          </a:p>
          <a:p>
            <a:pPr marL="173038" indent="-173038" defTabSz="685783"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kern="0" dirty="0"/>
              <a:t>Snow-vegetation interactions</a:t>
            </a:r>
          </a:p>
          <a:p>
            <a:pPr marL="173038" indent="-173038" defTabSz="685783"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kern="0" dirty="0"/>
              <a:t>Snow canopy interception</a:t>
            </a:r>
          </a:p>
          <a:p>
            <a:pPr marL="173038" indent="-173038" defTabSz="685783"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kern="0" dirty="0" smtClean="0"/>
              <a:t>Snow </a:t>
            </a:r>
            <a:r>
              <a:rPr lang="en-US" sz="1800" kern="0" dirty="0"/>
              <a:t>sublimation and role in water balance</a:t>
            </a:r>
          </a:p>
          <a:p>
            <a:pPr marL="173038" indent="-173038" defTabSz="685783"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kern="0" dirty="0"/>
              <a:t>Spatial patterns of snow distribution in different environments</a:t>
            </a:r>
          </a:p>
          <a:p>
            <a:pPr marL="173038" indent="-173038" defTabSz="685783"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kern="0" dirty="0"/>
              <a:t>Snowmelt infiltration and runoff</a:t>
            </a:r>
          </a:p>
          <a:p>
            <a:pPr marL="173038" indent="-173038" defTabSz="685783"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kern="0" dirty="0"/>
              <a:t>Surface roughness impact on snow distribution</a:t>
            </a:r>
          </a:p>
          <a:p>
            <a:pPr marL="173038" indent="-173038" defTabSz="685783"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kern="0" dirty="0"/>
              <a:t>Snow-substrate interactions </a:t>
            </a:r>
          </a:p>
          <a:p>
            <a:pPr marL="173038" indent="-173038" defTabSz="685783">
              <a:spcBef>
                <a:spcPts val="500"/>
              </a:spcBef>
              <a:spcAft>
                <a:spcPts val="200"/>
              </a:spcAft>
              <a:defRPr/>
            </a:pP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29337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Campaigns &amp; ground validation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084A8B-65C8-49B7-B2E3-5B8E4F5C748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609600" y="1552680"/>
            <a:ext cx="10953750" cy="3919535"/>
          </a:xfrm>
          <a:prstGeom prst="rect">
            <a:avLst/>
          </a:prstGeom>
        </p:spPr>
        <p:txBody>
          <a:bodyPr wrap="square" tIns="1828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b="1" kern="0" dirty="0"/>
              <a:t>Objective:  </a:t>
            </a:r>
            <a:r>
              <a:rPr lang="en-US" sz="2000" b="1" dirty="0"/>
              <a:t>Global maps of uncertainty and thresholds for snow </a:t>
            </a:r>
            <a:r>
              <a:rPr lang="en-US" sz="2000" b="1" dirty="0" smtClean="0"/>
              <a:t>estimation techniques </a:t>
            </a:r>
            <a:endParaRPr lang="en-US" sz="2000" b="1" dirty="0"/>
          </a:p>
          <a:p>
            <a:pPr marL="0" indent="0" defTabSz="685783">
              <a:spcBef>
                <a:spcPts val="1000"/>
              </a:spcBef>
              <a:buFontTx/>
              <a:buNone/>
              <a:defRPr/>
            </a:pPr>
            <a:r>
              <a:rPr lang="en-US" sz="2000" b="1" kern="0" dirty="0" smtClean="0"/>
              <a:t>Activities:</a:t>
            </a:r>
          </a:p>
          <a:p>
            <a:pPr lvl="0">
              <a:spcBef>
                <a:spcPts val="600"/>
              </a:spcBef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SnowEx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Campaigns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– multi-aircraft, forest gradient focus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– multi-aircraft, various snow climates, time series approach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– small scale: time series, albedo and prairie focus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– tundra/taiga focus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– small scale; TBD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Multi-sensor demonstration campaign</a:t>
            </a:r>
          </a:p>
          <a:p>
            <a:pPr lvl="0">
              <a:spcBef>
                <a:spcPts val="600"/>
              </a:spcBef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Calibration/Validation long-term sites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 defTabSz="685783">
              <a:spcBef>
                <a:spcPts val="500"/>
              </a:spcBef>
              <a:spcAft>
                <a:spcPts val="200"/>
              </a:spcAft>
              <a:defRPr/>
            </a:pP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272085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A5E2F9-5C92-4657-8615-4174BE39661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80543" y="2285571"/>
            <a:ext cx="2768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b="1" dirty="0"/>
              <a:t>THP Snow Roadmap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14" y="0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3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Engagement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084A8B-65C8-49B7-B2E3-5B8E4F5C748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609600" y="1552680"/>
            <a:ext cx="10953750" cy="3965701"/>
          </a:xfrm>
          <a:prstGeom prst="rect">
            <a:avLst/>
          </a:prstGeom>
        </p:spPr>
        <p:txBody>
          <a:bodyPr wrap="square" tIns="1828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b="1" kern="0" dirty="0"/>
              <a:t>Objective:  </a:t>
            </a:r>
            <a:r>
              <a:rPr lang="en-US" sz="2000" b="1" dirty="0" smtClean="0"/>
              <a:t>Train and engage snow community, in particular early-career snow scientists to participate in field, modeling, technology development and data analysis activities</a:t>
            </a:r>
            <a:endParaRPr lang="en-US" sz="2000" b="1" dirty="0"/>
          </a:p>
          <a:p>
            <a:pPr marL="0" indent="0" defTabSz="685783">
              <a:spcBef>
                <a:spcPts val="1000"/>
              </a:spcBef>
              <a:buFontTx/>
              <a:buNone/>
              <a:defRPr/>
            </a:pPr>
            <a:r>
              <a:rPr lang="en-US" sz="2000" b="1" kern="0" dirty="0" smtClean="0"/>
              <a:t>Activities:</a:t>
            </a:r>
          </a:p>
          <a:p>
            <a:pPr lvl="0">
              <a:spcBef>
                <a:spcPts val="600"/>
              </a:spcBef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Meetings</a:t>
            </a:r>
          </a:p>
          <a:p>
            <a:pPr lvl="0">
              <a:spcBef>
                <a:spcPts val="600"/>
              </a:spcBef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schools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 schools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sensing schools</a:t>
            </a:r>
          </a:p>
          <a:p>
            <a:pPr>
              <a:spcBef>
                <a:spcPts val="600"/>
              </a:spcBef>
            </a:pP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Hackweeks</a:t>
            </a: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 opportunities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 defTabSz="685783">
              <a:spcBef>
                <a:spcPts val="500"/>
              </a:spcBef>
              <a:spcAft>
                <a:spcPts val="200"/>
              </a:spcAft>
              <a:defRPr/>
            </a:pP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171672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THP </a:t>
            </a:r>
            <a:r>
              <a:rPr lang="en-US" dirty="0" smtClean="0"/>
              <a:t>Snow Program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A5E2F9-5C92-4657-8615-4174BE39661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609600" y="1417638"/>
            <a:ext cx="11223625" cy="4602163"/>
          </a:xfrm>
        </p:spPr>
        <p:txBody>
          <a:bodyPr>
            <a:noAutofit/>
          </a:bodyPr>
          <a:lstStyle/>
          <a:p>
            <a:pPr marL="0" indent="0" defTabSz="685783">
              <a:spcAft>
                <a:spcPts val="300"/>
              </a:spcAft>
              <a:buNone/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Science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Goal: 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characterize the temporal and spatial variation in Earth’s terrestrial snow; to quantify the snow energy and mass balances; to understand the role of snow in the Earth’s climate, water, and carbon cycles. 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783">
              <a:spcAft>
                <a:spcPts val="300"/>
              </a:spcAft>
              <a:buNone/>
              <a:defRPr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783">
              <a:spcAft>
                <a:spcPts val="300"/>
              </a:spcAft>
              <a:buNone/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Application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Goal: 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Improve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snow and snowmelt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estimation capabilities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water supply, agriculture, energy and hazard (flood, drought, avalanche)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forecasting.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THP Snow Roadmap: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 near-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medium-term plan for future activities designed to prepare the snow community to be ready for upcoming opportunities, improve global snow characterization capabilities and meet identified snow data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needs in order to achieve the overall Science and Application Goals.</a:t>
            </a:r>
          </a:p>
        </p:txBody>
      </p:sp>
    </p:spTree>
    <p:extLst>
      <p:ext uri="{BB962C8B-B14F-4D97-AF65-F5344CB8AC3E}">
        <p14:creationId xmlns:p14="http://schemas.microsoft.com/office/powerpoint/2010/main" val="79760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A5E2F9-5C92-4657-8615-4174BE39661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09600" y="177179"/>
            <a:ext cx="103632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Timeline driven by upcoming satellite missions and opportunities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609600" y="3492306"/>
            <a:ext cx="6678613" cy="3206750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Potential opportunities for </a:t>
            </a:r>
            <a:r>
              <a:rPr lang="en-US" sz="2000" b="1" dirty="0" err="1"/>
              <a:t>spaceborne</a:t>
            </a:r>
            <a:r>
              <a:rPr lang="en-US" sz="2000" b="1" dirty="0"/>
              <a:t> snow observations: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Earth Venture Mission 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NISAR – L-band </a:t>
            </a:r>
            <a:r>
              <a:rPr lang="en-US" sz="1600" dirty="0" err="1"/>
              <a:t>InSAR</a:t>
            </a: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TSMM – Ku-band SAR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SBG – Hyperspectral 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Earth System Explorer (ESE) 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Identify possible satellite technologies that meet </a:t>
            </a:r>
            <a:r>
              <a:rPr lang="en-US" sz="1600" dirty="0" smtClean="0"/>
              <a:t>mission criteria</a:t>
            </a:r>
            <a:endParaRPr lang="en-US" sz="1600" dirty="0"/>
          </a:p>
          <a:p>
            <a:pPr lvl="1">
              <a:spcBef>
                <a:spcPts val="0"/>
              </a:spcBef>
            </a:pPr>
            <a:r>
              <a:rPr lang="en-US" altLang="en-US" sz="1600" dirty="0"/>
              <a:t>Define activities required to evaluate potential </a:t>
            </a:r>
            <a:r>
              <a:rPr lang="en-US" altLang="en-US" sz="1600" dirty="0" smtClean="0"/>
              <a:t>concepts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106252"/>
            <a:ext cx="10972800" cy="23925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12180" y="3498753"/>
            <a:ext cx="44750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New techniques and advances are being demonstrated with existing satellites: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C-band SAR - Sentinel-1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Stereo-photogrammetry – Worldview, Planet, Pleiades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err="1"/>
              <a:t>Spaceborne</a:t>
            </a:r>
            <a:r>
              <a:rPr lang="en-US" sz="1600" dirty="0"/>
              <a:t> </a:t>
            </a:r>
            <a:r>
              <a:rPr lang="en-US" sz="1600" dirty="0" err="1"/>
              <a:t>lidar</a:t>
            </a:r>
            <a:r>
              <a:rPr lang="en-US" sz="1600" dirty="0"/>
              <a:t> – ICESat-2, GEDI</a:t>
            </a:r>
          </a:p>
        </p:txBody>
      </p:sp>
    </p:spTree>
    <p:extLst>
      <p:ext uri="{BB962C8B-B14F-4D97-AF65-F5344CB8AC3E}">
        <p14:creationId xmlns:p14="http://schemas.microsoft.com/office/powerpoint/2010/main" val="170832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672" y="274638"/>
            <a:ext cx="10598727" cy="1143000"/>
          </a:xfrm>
        </p:spPr>
        <p:txBody>
          <a:bodyPr/>
          <a:lstStyle/>
          <a:p>
            <a:r>
              <a:rPr lang="en-US" dirty="0"/>
              <a:t>Roadmap Goals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084A8B-65C8-49B7-B2E3-5B8E4F5C748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92" y="846138"/>
            <a:ext cx="9010669" cy="5243014"/>
          </a:xfrm>
          <a:prstGeom prst="rect">
            <a:avLst/>
          </a:prstGeom>
        </p:spPr>
      </p:pic>
      <p:pic>
        <p:nvPicPr>
          <p:cNvPr id="5" name="Picture 4" descr="Science - Universe - In Space - Satellite - Hindi - YouTub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2593" r="22500"/>
          <a:stretch/>
        </p:blipFill>
        <p:spPr>
          <a:xfrm>
            <a:off x="10634973" y="224696"/>
            <a:ext cx="1365670" cy="1381428"/>
          </a:xfrm>
          <a:prstGeom prst="rect">
            <a:avLst/>
          </a:prstGeom>
        </p:spPr>
      </p:pic>
      <p:sp>
        <p:nvSpPr>
          <p:cNvPr id="6" name="AutoShape 48"/>
          <p:cNvSpPr>
            <a:spLocks noChangeArrowheads="1"/>
          </p:cNvSpPr>
          <p:nvPr/>
        </p:nvSpPr>
        <p:spPr bwMode="auto">
          <a:xfrm>
            <a:off x="6005067" y="1249046"/>
            <a:ext cx="4154933" cy="1047737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lIns="45720" rIns="0" anchor="ctr"/>
          <a:lstStyle/>
          <a:p>
            <a:r>
              <a:rPr lang="en-US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Longer-term Goals: </a:t>
            </a:r>
            <a:endParaRPr lang="en-US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Global 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Snow System: Framework capable of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aggregating datasets; assessing the accuracy; and informing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analyses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Global snow climatology &amp; uncertainty </a:t>
            </a: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characterization</a:t>
            </a:r>
            <a:endParaRPr lang="en-US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3632023" y="2370295"/>
            <a:ext cx="4732835" cy="1624348"/>
          </a:xfrm>
          <a:prstGeom prst="flowChartAlternateProcess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 w="63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45720" rIns="0" anchor="ctr"/>
          <a:lstStyle/>
          <a:p>
            <a:r>
              <a:rPr lang="en-US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Mid-term Goals: 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Trade study analysis of mission designs and configurations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OSSE over large domain to evaluate</a:t>
            </a:r>
          </a:p>
          <a:p>
            <a:pPr marL="630238" lvl="2" indent="-173038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Value of individual and multiple observations</a:t>
            </a:r>
          </a:p>
          <a:p>
            <a:pPr marL="630238" lvl="2" indent="-173038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Value to applications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Cal/Val sites established </a:t>
            </a:r>
            <a:endParaRPr lang="en-US" alt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Multi-sensor demonstration campaign</a:t>
            </a:r>
            <a:endParaRPr lang="en-US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AutoShape 46"/>
          <p:cNvSpPr>
            <a:spLocks noChangeArrowheads="1"/>
          </p:cNvSpPr>
          <p:nvPr/>
        </p:nvSpPr>
        <p:spPr bwMode="auto">
          <a:xfrm>
            <a:off x="1659538" y="4065823"/>
            <a:ext cx="5243158" cy="1391299"/>
          </a:xfrm>
          <a:prstGeom prst="flowChartAlternateProcess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 w="63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lIns="45720" rIns="0" anchor="ctr"/>
          <a:lstStyle/>
          <a:p>
            <a:r>
              <a:rPr lang="en-US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Near-term Goals: 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Baseline 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assessment of current RS and modeling capabilities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Field 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validation &amp; algorithm development of RS techniques for potential missions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OSSE 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over regional domain to test value of snow </a:t>
            </a: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retrievals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Define snow data requirements</a:t>
            </a:r>
          </a:p>
        </p:txBody>
      </p:sp>
    </p:spTree>
    <p:extLst>
      <p:ext uri="{BB962C8B-B14F-4D97-AF65-F5344CB8AC3E}">
        <p14:creationId xmlns:p14="http://schemas.microsoft.com/office/powerpoint/2010/main" val="4947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740" y="385192"/>
            <a:ext cx="10937195" cy="1143000"/>
          </a:xfrm>
        </p:spPr>
        <p:txBody>
          <a:bodyPr/>
          <a:lstStyle/>
          <a:p>
            <a:r>
              <a:rPr lang="en-US" dirty="0"/>
              <a:t>Roadmap </a:t>
            </a: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084A8B-65C8-49B7-B2E3-5B8E4F5C748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49740" y="1862866"/>
            <a:ext cx="6513587" cy="548640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1600" b="1" dirty="0" smtClean="0">
                <a:solidFill>
                  <a:srgbClr val="4472C4"/>
                </a:solidFill>
                <a:latin typeface="Calibri" panose="020F0502020204030204"/>
              </a:rPr>
              <a:t>Modeling: </a:t>
            </a:r>
            <a:r>
              <a:rPr lang="en-US" sz="1600" dirty="0">
                <a:solidFill>
                  <a:srgbClr val="4472C4"/>
                </a:solidFill>
                <a:latin typeface="Calibri" panose="020F0502020204030204"/>
              </a:rPr>
              <a:t>Demonstrated global snow capability with combined multi-sensor, model approach; pathway from research to operations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9740" y="2552836"/>
            <a:ext cx="6513587" cy="548640"/>
          </a:xfrm>
          <a:prstGeom prst="rect">
            <a:avLst/>
          </a:prstGeom>
          <a:solidFill>
            <a:srgbClr val="B4C7E7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defTabSz="685783">
              <a:defRPr/>
            </a:pPr>
            <a:r>
              <a:rPr lang="en-US" sz="1600" b="1" dirty="0" smtClean="0">
                <a:solidFill>
                  <a:srgbClr val="2F5597"/>
                </a:solidFill>
                <a:latin typeface="Calibri" panose="020F0502020204030204"/>
              </a:rPr>
              <a:t>Algorithm Development: </a:t>
            </a:r>
            <a:r>
              <a:rPr lang="en-US" sz="1600" dirty="0">
                <a:solidFill>
                  <a:srgbClr val="2F5597"/>
                </a:solidFill>
                <a:latin typeface="Calibri" panose="020F0502020204030204"/>
              </a:rPr>
              <a:t>Quantify uncertainty in SWE, snow depth and albedo retrievals in different snow classes and for different snow properties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9740" y="3240577"/>
            <a:ext cx="6513587" cy="548640"/>
          </a:xfrm>
          <a:prstGeom prst="rect">
            <a:avLst/>
          </a:prstGeom>
          <a:solidFill>
            <a:srgbClr val="8FAADC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defTabSz="685783">
              <a:defRPr/>
            </a:pPr>
            <a:r>
              <a:rPr lang="en-US" sz="1600" b="1" dirty="0" smtClean="0">
                <a:solidFill>
                  <a:srgbClr val="203864"/>
                </a:solidFill>
                <a:latin typeface="Calibri" panose="020F0502020204030204"/>
              </a:rPr>
              <a:t>Technology Development: </a:t>
            </a:r>
            <a:r>
              <a:rPr lang="en-US" sz="1600" dirty="0">
                <a:solidFill>
                  <a:srgbClr val="203864"/>
                </a:solidFill>
                <a:latin typeface="Calibri" panose="020F0502020204030204"/>
              </a:rPr>
              <a:t>Increased TRL for snow remote sensing sensors and  technologies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9740" y="3928318"/>
            <a:ext cx="6513587" cy="548640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defTabSz="685783">
              <a:defRPr/>
            </a:pPr>
            <a:r>
              <a:rPr lang="en-US" sz="1600" b="1" dirty="0" smtClean="0">
                <a:solidFill>
                  <a:srgbClr val="B4C7E7"/>
                </a:solidFill>
                <a:latin typeface="Calibri" panose="020F0502020204030204"/>
              </a:rPr>
              <a:t>Science &amp; Applications: </a:t>
            </a:r>
            <a:r>
              <a:rPr lang="en-US" sz="1600" dirty="0">
                <a:solidFill>
                  <a:srgbClr val="B4C7E7"/>
                </a:solidFill>
                <a:latin typeface="Calibri" panose="020F0502020204030204"/>
              </a:rPr>
              <a:t>Improved understanding &amp; representation of snow processes in models, impact on remote sensing signals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9740" y="4615585"/>
            <a:ext cx="6513587" cy="548640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defTabSz="685783">
              <a:defRPr/>
            </a:pPr>
            <a:r>
              <a:rPr lang="en-US" sz="1600" b="1" dirty="0" smtClean="0">
                <a:solidFill>
                  <a:srgbClr val="DAE3F3"/>
                </a:solidFill>
                <a:latin typeface="Calibri" panose="020F0502020204030204"/>
              </a:rPr>
              <a:t>Field Campaigns &amp; ground validation: </a:t>
            </a:r>
            <a:r>
              <a:rPr lang="en-US" sz="1600" dirty="0">
                <a:solidFill>
                  <a:srgbClr val="DAE3F3"/>
                </a:solidFill>
                <a:latin typeface="Calibri" panose="020F0502020204030204"/>
              </a:rPr>
              <a:t>Global maps of uncertainty and thresholds for snow estimation techniques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9740" y="5302852"/>
            <a:ext cx="6513587" cy="54864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1600" b="1" dirty="0" smtClean="0">
                <a:solidFill>
                  <a:srgbClr val="1F4E79"/>
                </a:solidFill>
                <a:latin typeface="Calibri" panose="020F0502020204030204"/>
              </a:rPr>
              <a:t>Community Engagement: </a:t>
            </a:r>
            <a:r>
              <a:rPr lang="en-US" sz="1600" dirty="0">
                <a:solidFill>
                  <a:srgbClr val="1F4E79"/>
                </a:solidFill>
                <a:latin typeface="Calibri" panose="020F0502020204030204"/>
              </a:rPr>
              <a:t>Train and engage snow </a:t>
            </a:r>
            <a:r>
              <a:rPr lang="en-US" sz="1600" dirty="0" smtClean="0">
                <a:solidFill>
                  <a:srgbClr val="1F4E79"/>
                </a:solidFill>
                <a:latin typeface="Calibri" panose="020F0502020204030204"/>
              </a:rPr>
              <a:t>community to </a:t>
            </a:r>
            <a:r>
              <a:rPr lang="en-US" sz="1600" dirty="0">
                <a:solidFill>
                  <a:srgbClr val="1F4E79"/>
                </a:solidFill>
                <a:latin typeface="Calibri" panose="020F0502020204030204"/>
              </a:rPr>
              <a:t>participate in field, modeling, technology development and data analysis activities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10075" y="1862866"/>
            <a:ext cx="3172325" cy="548640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4472C4"/>
                </a:solidFill>
                <a:latin typeface="Calibri" panose="020F0502020204030204"/>
              </a:rPr>
              <a:t>Model parameterizations and uncertainty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4472C4"/>
                </a:solidFill>
                <a:latin typeface="Calibri" panose="020F0502020204030204"/>
              </a:rPr>
              <a:t>Data Integration: OSSEs/Trade Studies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4472C4"/>
                </a:solidFill>
                <a:latin typeface="Calibri" panose="020F0502020204030204"/>
              </a:rPr>
              <a:t>Global snow system</a:t>
            </a:r>
            <a:endParaRPr lang="en-US" sz="1200" dirty="0">
              <a:solidFill>
                <a:srgbClr val="4472C4"/>
              </a:solidFill>
              <a:latin typeface="Calibri" panose="020F0502020204030204"/>
            </a:endParaRPr>
          </a:p>
        </p:txBody>
      </p:sp>
      <p:cxnSp>
        <p:nvCxnSpPr>
          <p:cNvPr id="28" name="Straight Arrow Connector 27"/>
          <p:cNvCxnSpPr>
            <a:stCxn id="18" idx="3"/>
            <a:endCxn id="25" idx="1"/>
          </p:cNvCxnSpPr>
          <p:nvPr/>
        </p:nvCxnSpPr>
        <p:spPr>
          <a:xfrm>
            <a:off x="7363327" y="2137186"/>
            <a:ext cx="1046748" cy="0"/>
          </a:xfrm>
          <a:prstGeom prst="straightConnector1">
            <a:avLst/>
          </a:prstGeom>
          <a:ln w="15875">
            <a:solidFill>
              <a:srgbClr val="4472C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410075" y="2548744"/>
            <a:ext cx="1564105" cy="548640"/>
          </a:xfrm>
          <a:prstGeom prst="rect">
            <a:avLst/>
          </a:prstGeom>
          <a:solidFill>
            <a:srgbClr val="B4C7E7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171450" indent="-171450" defTabSz="685783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rgbClr val="2F5597"/>
                </a:solidFill>
                <a:latin typeface="Calibri" panose="020F0502020204030204"/>
              </a:rPr>
              <a:t>L-Band </a:t>
            </a:r>
            <a:r>
              <a:rPr lang="en-US" sz="1200" dirty="0" err="1" smtClean="0">
                <a:solidFill>
                  <a:srgbClr val="2F5597"/>
                </a:solidFill>
                <a:latin typeface="Calibri" panose="020F0502020204030204"/>
              </a:rPr>
              <a:t>InSAR</a:t>
            </a:r>
            <a:endParaRPr lang="en-US" sz="1200" dirty="0" smtClean="0">
              <a:solidFill>
                <a:srgbClr val="2F5597"/>
              </a:solidFill>
              <a:latin typeface="Calibri" panose="020F0502020204030204"/>
            </a:endParaRPr>
          </a:p>
          <a:p>
            <a:pPr marL="171450" indent="-171450" defTabSz="685783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rgbClr val="2F5597"/>
                </a:solidFill>
                <a:latin typeface="Calibri" panose="020F0502020204030204"/>
              </a:rPr>
              <a:t>Microwave</a:t>
            </a:r>
          </a:p>
          <a:p>
            <a:pPr marL="171450" indent="-171450" defTabSz="685783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rgbClr val="2F5597"/>
                </a:solidFill>
                <a:latin typeface="Calibri" panose="020F0502020204030204"/>
              </a:rPr>
              <a:t>Lidar/Stereo</a:t>
            </a:r>
            <a:endParaRPr lang="en-US" sz="1200" dirty="0">
              <a:solidFill>
                <a:srgbClr val="2F5597"/>
              </a:solidFill>
              <a:latin typeface="Calibri" panose="020F050202020403020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974180" y="2548744"/>
            <a:ext cx="1608220" cy="548640"/>
          </a:xfrm>
          <a:prstGeom prst="rect">
            <a:avLst/>
          </a:prstGeom>
          <a:solidFill>
            <a:srgbClr val="B4C7E7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171450" indent="-171450" defTabSz="685783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rgbClr val="2F5597"/>
                </a:solidFill>
                <a:latin typeface="Calibri" panose="020F0502020204030204"/>
              </a:rPr>
              <a:t>Hyperspectral</a:t>
            </a:r>
          </a:p>
          <a:p>
            <a:pPr marL="171450" indent="-171450" defTabSz="685783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rgbClr val="2F5597"/>
                </a:solidFill>
                <a:latin typeface="Calibri" panose="020F0502020204030204"/>
              </a:rPr>
              <a:t>C-Band SAR</a:t>
            </a:r>
          </a:p>
          <a:p>
            <a:pPr marL="171450" indent="-171450" defTabSz="685783">
              <a:buFont typeface="Arial" panose="020B0604020202020204" pitchFamily="34" charset="0"/>
              <a:buChar char="•"/>
              <a:defRPr/>
            </a:pPr>
            <a:r>
              <a:rPr lang="en-US" sz="1200" dirty="0" err="1" smtClean="0">
                <a:solidFill>
                  <a:srgbClr val="2F5597"/>
                </a:solidFill>
                <a:latin typeface="Calibri" panose="020F0502020204030204"/>
              </a:rPr>
              <a:t>SoOP</a:t>
            </a:r>
            <a:endParaRPr lang="en-US" sz="1200" dirty="0">
              <a:solidFill>
                <a:srgbClr val="2F5597"/>
              </a:solidFill>
              <a:latin typeface="Calibri" panose="020F0502020204030204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363327" y="2806944"/>
            <a:ext cx="1046748" cy="0"/>
          </a:xfrm>
          <a:prstGeom prst="straightConnector1">
            <a:avLst/>
          </a:prstGeom>
          <a:ln w="15875">
            <a:solidFill>
              <a:srgbClr val="2F5597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410075" y="3234621"/>
            <a:ext cx="3172325" cy="554595"/>
          </a:xfrm>
          <a:prstGeom prst="rect">
            <a:avLst/>
          </a:prstGeom>
          <a:solidFill>
            <a:srgbClr val="8FAADC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171450" indent="-171450" defTabSz="685783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rgbClr val="203864"/>
                </a:solidFill>
                <a:latin typeface="Calibri" panose="020F0502020204030204"/>
              </a:rPr>
              <a:t>Data Access/Computing</a:t>
            </a:r>
          </a:p>
          <a:p>
            <a:pPr marL="171450" indent="-171450" defTabSz="685783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rgbClr val="203864"/>
                </a:solidFill>
                <a:latin typeface="Calibri" panose="020F0502020204030204"/>
              </a:rPr>
              <a:t>Sensor Development</a:t>
            </a:r>
          </a:p>
          <a:p>
            <a:pPr marL="171450" indent="-171450" defTabSz="685783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rgbClr val="203864"/>
                </a:solidFill>
                <a:latin typeface="Calibri" panose="020F0502020204030204"/>
              </a:rPr>
              <a:t>Innovations</a:t>
            </a:r>
            <a:endParaRPr lang="en-US" sz="1200" dirty="0">
              <a:solidFill>
                <a:srgbClr val="203864"/>
              </a:solidFill>
              <a:latin typeface="Calibri" panose="020F0502020204030204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363327" y="3488733"/>
            <a:ext cx="1046748" cy="0"/>
          </a:xfrm>
          <a:prstGeom prst="straightConnector1">
            <a:avLst/>
          </a:prstGeom>
          <a:ln w="15875">
            <a:solidFill>
              <a:srgbClr val="20386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410075" y="3922364"/>
            <a:ext cx="3172325" cy="548640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171450" indent="-171450" defTabSz="685783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rgbClr val="B4C7E7"/>
                </a:solidFill>
                <a:latin typeface="Calibri" panose="020F0502020204030204"/>
              </a:rPr>
              <a:t>Snow/vegetation interactions</a:t>
            </a:r>
          </a:p>
          <a:p>
            <a:pPr marL="171450" indent="-171450" defTabSz="685783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rgbClr val="B4C7E7"/>
                </a:solidFill>
                <a:latin typeface="Calibri" panose="020F0502020204030204"/>
              </a:rPr>
              <a:t>Snow/substrate interactions</a:t>
            </a:r>
          </a:p>
          <a:p>
            <a:pPr marL="171450" indent="-171450" defTabSz="685783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rgbClr val="B4C7E7"/>
                </a:solidFill>
                <a:latin typeface="Calibri" panose="020F0502020204030204"/>
              </a:rPr>
              <a:t>Infiltration and runoff processes</a:t>
            </a:r>
            <a:endParaRPr lang="en-US" sz="1200" dirty="0">
              <a:solidFill>
                <a:srgbClr val="B4C7E7"/>
              </a:solidFill>
              <a:latin typeface="Calibri" panose="020F0502020204030204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7363327" y="4172517"/>
            <a:ext cx="1046748" cy="0"/>
          </a:xfrm>
          <a:prstGeom prst="straightConnector1">
            <a:avLst/>
          </a:prstGeom>
          <a:ln w="15875">
            <a:solidFill>
              <a:srgbClr val="2F5597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410075" y="4604152"/>
            <a:ext cx="3172325" cy="548640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171450" indent="-171450" defTabSz="685783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rgbClr val="DAE3F3"/>
                </a:solidFill>
                <a:latin typeface="Calibri" panose="020F0502020204030204"/>
              </a:rPr>
              <a:t>SnowEx Campaigns</a:t>
            </a:r>
          </a:p>
          <a:p>
            <a:pPr marL="171450" indent="-171450" defTabSz="685783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rgbClr val="DAE3F3"/>
                </a:solidFill>
                <a:latin typeface="Calibri" panose="020F0502020204030204"/>
              </a:rPr>
              <a:t>Calibration/Validation sites</a:t>
            </a:r>
          </a:p>
          <a:p>
            <a:pPr marL="171450" indent="-171450" defTabSz="685783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rgbClr val="DAE3F3"/>
                </a:solidFill>
                <a:latin typeface="Calibri" panose="020F0502020204030204"/>
              </a:rPr>
              <a:t>Multi-sensor demonstration campaign</a:t>
            </a:r>
            <a:endParaRPr lang="en-US" sz="1200" dirty="0">
              <a:solidFill>
                <a:srgbClr val="DAE3F3"/>
              </a:solidFill>
              <a:latin typeface="Calibri" panose="020F0502020204030204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7363327" y="4878368"/>
            <a:ext cx="1046748" cy="0"/>
          </a:xfrm>
          <a:prstGeom prst="straightConnector1">
            <a:avLst/>
          </a:prstGeom>
          <a:ln w="15875">
            <a:solidFill>
              <a:srgbClr val="20386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410075" y="5279779"/>
            <a:ext cx="3172325" cy="54864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1F4E79"/>
                </a:solidFill>
                <a:latin typeface="Calibri" panose="020F0502020204030204"/>
              </a:rPr>
              <a:t>Snow Schools &amp; </a:t>
            </a:r>
            <a:r>
              <a:rPr lang="en-US" sz="1200" dirty="0" err="1" smtClean="0">
                <a:solidFill>
                  <a:srgbClr val="1F4E79"/>
                </a:solidFill>
                <a:latin typeface="Calibri" panose="020F0502020204030204"/>
              </a:rPr>
              <a:t>Hackweeks</a:t>
            </a:r>
            <a:endParaRPr lang="en-US" sz="1200" dirty="0" smtClean="0">
              <a:solidFill>
                <a:srgbClr val="1F4E79"/>
              </a:solidFill>
              <a:latin typeface="Calibri" panose="020F050202020403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1F4E79"/>
                </a:solidFill>
                <a:latin typeface="Calibri" panose="020F0502020204030204"/>
              </a:rPr>
              <a:t>Community Meetings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1F4E79"/>
                </a:solidFill>
                <a:latin typeface="Calibri" panose="020F0502020204030204"/>
              </a:rPr>
              <a:t>Proposal Opportunities</a:t>
            </a:r>
            <a:endParaRPr lang="en-US" sz="1200" dirty="0">
              <a:solidFill>
                <a:srgbClr val="1F4E79"/>
              </a:solidFill>
              <a:latin typeface="Calibri" panose="020F0502020204030204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7363327" y="5554099"/>
            <a:ext cx="1046748" cy="0"/>
          </a:xfrm>
          <a:prstGeom prst="straightConnector1">
            <a:avLst/>
          </a:prstGeom>
          <a:ln w="15875">
            <a:solidFill>
              <a:srgbClr val="1F4E7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316768" y="1454088"/>
            <a:ext cx="3172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Specific Activities and Needs: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22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864F24-EA28-B74C-8E36-F622C6518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Breakout Group: </a:t>
            </a:r>
            <a:r>
              <a:rPr lang="en-US" b="1" dirty="0" smtClean="0"/>
              <a:t>Modeling/SEUP</a:t>
            </a:r>
            <a:endParaRPr lang="en-US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5420FC-F7B9-B347-A760-2A8E0B56A21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1417638"/>
            <a:ext cx="10515600" cy="4946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Recent work</a:t>
            </a:r>
            <a:r>
              <a:rPr lang="en-US" sz="2200" dirty="0"/>
              <a:t>: characterization of uncertainty of SWE from LSMs over North America; implementation of new snow models into LIS (Crocus and SnowModel); calibration for OSSE Nature Run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Discussion points</a:t>
            </a:r>
            <a:r>
              <a:rPr lang="en-US" sz="2200" dirty="0"/>
              <a:t>:</a:t>
            </a:r>
          </a:p>
          <a:p>
            <a:r>
              <a:rPr lang="en-US" sz="2200" dirty="0"/>
              <a:t>How can model estimates inform field campaigns (observation type, timing, location, </a:t>
            </a:r>
            <a:r>
              <a:rPr lang="en-US" sz="2200" dirty="0" err="1"/>
              <a:t>etc</a:t>
            </a:r>
            <a:r>
              <a:rPr lang="en-US" sz="2200" dirty="0"/>
              <a:t>)?</a:t>
            </a:r>
          </a:p>
          <a:p>
            <a:r>
              <a:rPr lang="en-US" sz="2200" dirty="0"/>
              <a:t>What type of field observations are needed for improving model representation/characterizing model uncertainty?</a:t>
            </a:r>
          </a:p>
          <a:p>
            <a:r>
              <a:rPr lang="en-US" sz="2200" dirty="0"/>
              <a:t>What type of real time modeling would be useful for upcoming campaigns?</a:t>
            </a:r>
          </a:p>
          <a:p>
            <a:r>
              <a:rPr lang="en-US" sz="2200" dirty="0"/>
              <a:t>Potential review papers on state of the science for snow modeling – redistribution, snow grain size, </a:t>
            </a:r>
            <a:r>
              <a:rPr lang="en-US" sz="2200" dirty="0" err="1"/>
              <a:t>etc</a:t>
            </a:r>
            <a:endParaRPr lang="en-US" sz="2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4007B0-05C2-5C40-9EE0-779D1B0334FC}"/>
              </a:ext>
            </a:extLst>
          </p:cNvPr>
          <p:cNvSpPr/>
          <p:nvPr/>
        </p:nvSpPr>
        <p:spPr>
          <a:xfrm>
            <a:off x="925274" y="6010345"/>
            <a:ext cx="55116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Rhae Sung Kim,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rhaesung.kim@nasa.gov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Melissa Wrzesien,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melissa.l.wrzesien@nasa.gov</a:t>
            </a:r>
          </a:p>
        </p:txBody>
      </p:sp>
    </p:spTree>
    <p:extLst>
      <p:ext uri="{BB962C8B-B14F-4D97-AF65-F5344CB8AC3E}">
        <p14:creationId xmlns:p14="http://schemas.microsoft.com/office/powerpoint/2010/main" val="117131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Breakout Group - </a:t>
            </a:r>
            <a:r>
              <a:rPr lang="en-US" b="1" dirty="0"/>
              <a:t>Microwave </a:t>
            </a:r>
            <a:r>
              <a:rPr lang="en-US" b="1" dirty="0" smtClean="0"/>
              <a:t>Snow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BF410-433A-CC4D-848A-E548B9747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EE7-FADF-4045-B9F9-B872BCCD50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C161F0-96A7-2549-9FFD-EB7A574E72AA}"/>
              </a:ext>
            </a:extLst>
          </p:cNvPr>
          <p:cNvSpPr txBox="1"/>
          <p:nvPr/>
        </p:nvSpPr>
        <p:spPr>
          <a:xfrm>
            <a:off x="609600" y="1797139"/>
            <a:ext cx="1114789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A.  X- and Ku- band volume scattering based approach for SWE retrieval – </a:t>
            </a:r>
            <a:r>
              <a:rPr lang="en-US" sz="2000" b="1" dirty="0" err="1"/>
              <a:t>SnowSAR</a:t>
            </a:r>
            <a:r>
              <a:rPr lang="en-US" sz="2000" dirty="0"/>
              <a:t> (9.6GHz, 17.2 GHz ), </a:t>
            </a:r>
            <a:r>
              <a:rPr lang="en-US" sz="2000" b="1" dirty="0"/>
              <a:t>SWESARR</a:t>
            </a:r>
            <a:r>
              <a:rPr lang="en-US" sz="2000" dirty="0"/>
              <a:t> (9.6GHz, 13.4GHz, 17.2GHz), UMass Ku Band (13.4GHz ),  Airborne and Satellite  SAR Processing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B.  Canada </a:t>
            </a:r>
            <a:r>
              <a:rPr lang="en-US" sz="2000" b="1" dirty="0"/>
              <a:t>TSMM</a:t>
            </a:r>
            <a:r>
              <a:rPr lang="en-US" sz="2000" dirty="0"/>
              <a:t> ( Ku-, 13.4, 17.2 GHz) mission;   Companion satellite of TSMM: Ku Band Interferometry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C.  SnowEx Ground Measurements and Snow Physical Models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D.  Using Sentinel </a:t>
            </a:r>
            <a:r>
              <a:rPr lang="en-US" sz="2000" dirty="0" smtClean="0"/>
              <a:t>1 </a:t>
            </a:r>
            <a:r>
              <a:rPr lang="en-US" sz="2000" dirty="0"/>
              <a:t>C-band (5.404 GHz) Radar Dataset for 1) snow/soil boundary </a:t>
            </a:r>
            <a:r>
              <a:rPr lang="en-US" sz="2000" dirty="0" smtClean="0"/>
              <a:t>roughness</a:t>
            </a:r>
            <a:r>
              <a:rPr lang="en-US" sz="2000" dirty="0"/>
              <a:t> extraction and 2) </a:t>
            </a:r>
            <a:r>
              <a:rPr lang="en-US" sz="2000" dirty="0" smtClean="0"/>
              <a:t>Cross-polarization for</a:t>
            </a:r>
            <a:r>
              <a:rPr lang="en-US" sz="2000" dirty="0"/>
              <a:t> deep snow retrieval</a:t>
            </a:r>
          </a:p>
          <a:p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717387-59B2-3446-8E68-2E0E67952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0400" y="12293600"/>
            <a:ext cx="11785600" cy="8331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04007B0-05C2-5C40-9EE0-779D1B0334FC}"/>
              </a:ext>
            </a:extLst>
          </p:cNvPr>
          <p:cNvSpPr/>
          <p:nvPr/>
        </p:nvSpPr>
        <p:spPr>
          <a:xfrm>
            <a:off x="1074564" y="5993069"/>
            <a:ext cx="41458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Leung Tsang,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leutsang@umich.edu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DK Kang,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dk.kang@nasa.gov</a:t>
            </a:r>
          </a:p>
        </p:txBody>
      </p:sp>
    </p:spTree>
    <p:extLst>
      <p:ext uri="{BB962C8B-B14F-4D97-AF65-F5344CB8AC3E}">
        <p14:creationId xmlns:p14="http://schemas.microsoft.com/office/powerpoint/2010/main" val="67312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31"/>
    </mc:Choice>
    <mc:Fallback xmlns="">
      <p:transition spd="slow" advTm="1443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53B5-F65F-1445-B987-174F47DE23C3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577" b="10340"/>
          <a:stretch/>
        </p:blipFill>
        <p:spPr>
          <a:xfrm>
            <a:off x="163754" y="143997"/>
            <a:ext cx="11869749" cy="58727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04007B0-05C2-5C40-9EE0-779D1B0334FC}"/>
              </a:ext>
            </a:extLst>
          </p:cNvPr>
          <p:cNvSpPr/>
          <p:nvPr/>
        </p:nvSpPr>
        <p:spPr>
          <a:xfrm>
            <a:off x="1074564" y="5993069"/>
            <a:ext cx="42707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Eli Deeb, </a:t>
            </a:r>
            <a:r>
              <a:rPr lang="en-US" u="sng" dirty="0">
                <a:hlinkClick r:id="rId3"/>
              </a:rPr>
              <a:t>Elias.J.Deeb@erdc.dren.mil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Jewell Lund, </a:t>
            </a:r>
            <a:r>
              <a:rPr lang="en-US" u="sng" dirty="0">
                <a:hlinkClick r:id="rId4"/>
              </a:rPr>
              <a:t>lund.jewell@gmail.com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3547" y="512915"/>
            <a:ext cx="6323820" cy="677108"/>
          </a:xfrm>
          <a:prstGeom prst="rect">
            <a:avLst/>
          </a:prstGeom>
          <a:solidFill>
            <a:schemeClr val="bg1"/>
          </a:solidFill>
        </p:spPr>
        <p:txBody>
          <a:bodyPr wrap="square" tIns="91440" bIns="91440" rtlCol="0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3200" dirty="0" smtClean="0"/>
              <a:t>Breakout Group – </a:t>
            </a:r>
            <a:r>
              <a:rPr lang="en-US" sz="3200" b="1" dirty="0" smtClean="0"/>
              <a:t>L-Band </a:t>
            </a:r>
            <a:r>
              <a:rPr lang="en-US" sz="3200" b="1" dirty="0" err="1" smtClean="0"/>
              <a:t>InSAR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591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2260</TotalTime>
  <Words>1565</Words>
  <Application>Microsoft Office PowerPoint</Application>
  <PresentationFormat>Widescreen</PresentationFormat>
  <Paragraphs>237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Tahoma</vt:lpstr>
      <vt:lpstr>Times New Roman</vt:lpstr>
      <vt:lpstr>14_Default Design</vt:lpstr>
      <vt:lpstr>Custom Design</vt:lpstr>
      <vt:lpstr>PowerPoint Presentation</vt:lpstr>
      <vt:lpstr>THP Snow Roadmap</vt:lpstr>
      <vt:lpstr>THP Snow Program</vt:lpstr>
      <vt:lpstr>Timeline driven by upcoming satellite missions and opportunities</vt:lpstr>
      <vt:lpstr>Roadmap Goals</vt:lpstr>
      <vt:lpstr>Roadmap Objectives</vt:lpstr>
      <vt:lpstr>Breakout Group: Modeling/SEUP</vt:lpstr>
      <vt:lpstr>Breakout Group - Microwave Snow</vt:lpstr>
      <vt:lpstr>PowerPoint Presentation</vt:lpstr>
      <vt:lpstr>Breakout Group – L-Band InSAR</vt:lpstr>
      <vt:lpstr>Breakout Group - Lidar/stereo WG</vt:lpstr>
      <vt:lpstr>Breakout Group - Taiga/Tundra Snow Albedo</vt:lpstr>
      <vt:lpstr>Breakout Group - Science &amp; Applications</vt:lpstr>
      <vt:lpstr>PowerPoint Presentation</vt:lpstr>
      <vt:lpstr>Modeling</vt:lpstr>
      <vt:lpstr>Algorithm Development</vt:lpstr>
      <vt:lpstr>Technology Development</vt:lpstr>
      <vt:lpstr>Science &amp; Applications</vt:lpstr>
      <vt:lpstr>Field Campaigns &amp; ground validation</vt:lpstr>
      <vt:lpstr>Community Engagement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Vuyovich, Carrie M. (GSFC-6170)</dc:creator>
  <cp:lastModifiedBy>Vuyovich, Carrie M. (GSFC-6170)</cp:lastModifiedBy>
  <cp:revision>68</cp:revision>
  <dcterms:created xsi:type="dcterms:W3CDTF">2020-09-07T12:00:30Z</dcterms:created>
  <dcterms:modified xsi:type="dcterms:W3CDTF">2020-09-09T15:51:55Z</dcterms:modified>
</cp:coreProperties>
</file>