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5"/>
  </p:notesMasterIdLst>
  <p:sldIdLst>
    <p:sldId id="258" r:id="rId3"/>
    <p:sldId id="263" r:id="rId4"/>
    <p:sldId id="259" r:id="rId5"/>
    <p:sldId id="261" r:id="rId6"/>
    <p:sldId id="260" r:id="rId7"/>
    <p:sldId id="262" r:id="rId8"/>
    <p:sldId id="264" r:id="rId9"/>
    <p:sldId id="268" r:id="rId10"/>
    <p:sldId id="265" r:id="rId11"/>
    <p:sldId id="269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58B"/>
    <a:srgbClr val="000000"/>
    <a:srgbClr val="800000"/>
    <a:srgbClr val="582808"/>
    <a:srgbClr val="E37D29"/>
    <a:srgbClr val="C48A3C"/>
    <a:srgbClr val="F1F18B"/>
    <a:srgbClr val="DBF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92138" autoAdjust="0"/>
  </p:normalViewPr>
  <p:slideViewPr>
    <p:cSldViewPr snapToGrid="0">
      <p:cViewPr varScale="1">
        <p:scale>
          <a:sx n="77" d="100"/>
          <a:sy n="77" d="100"/>
        </p:scale>
        <p:origin x="60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C025-3239-4673-926F-37C1B92366C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32AC-F1FD-4543-98C3-A83DCBA81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4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532AC-F1FD-4543-98C3-A83DCBA81C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4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5D3AE-24EF-42AA-8182-BFC82A554E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D3AE-24EF-42AA-8182-BFC82A554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6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D3AE-24EF-42AA-8182-BFC82A554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8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Strategic Planning group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Help develop the roadmap, which includes helping to: refine the overall THP-Snow Goals and Objectives; develop a list of data, publications, algorithms,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that need to be developed to reach our goals; identify the timing of key milestones and activities and planning snow efforts to meet those milestones; reach out to community members for input in various areas; develop and assist in the process for evaluating activities against the roadmap and science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Snow Community roles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Provide input to the roadmap in specific areas on what is the current science; what specific activities (i.e. observations, validation,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are needed or ongoing to push the community forward; help evaluate proposed activities in specific areas.  POC for each area will help organize members and serve as contact for those looking to get involved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Groups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Investigate specific areas of interest to the snow community where additional effort is needed, e.g. to determine what observations are critical or evaluate value, conduct targeted analysis.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Planning and Exploratory Groups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Determine primary THP Snow and SnowEx objectives to be accomplished through specific activities, based on input from SnowEx Science Plan, Roadmap and 1-pagers.  Define instruments, observations, site characteristics and strategy needed to meet the objectives.  Develop rough cost estimate and schedule.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532AC-F1FD-4543-98C3-A83DCBA81C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1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D3AE-24EF-42AA-8182-BFC82A554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1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D3AE-24EF-42AA-8182-BFC82A554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51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D3AE-24EF-42AA-8182-BFC82A554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6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D3AE-24EF-42AA-8182-BFC82A554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0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737600" y="5930153"/>
            <a:ext cx="2844800" cy="315072"/>
          </a:xfrm>
        </p:spPr>
        <p:txBody>
          <a:bodyPr/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0084A8B-65C8-49B7-B2E3-5B8E4F5C74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0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0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9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47012"/>
            <a:ext cx="2844800" cy="339912"/>
          </a:xfrm>
        </p:spPr>
        <p:txBody>
          <a:bodyPr/>
          <a:lstStyle>
            <a:lvl1pPr algn="r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0084A8B-65C8-49B7-B2E3-5B8E4F5C74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1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9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0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9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574" y="6024282"/>
            <a:ext cx="11878056" cy="6782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9120FDA-B318-47FB-9D0E-FA5E8D4F5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AutoShape 2" descr="Image result for CRRE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CRRE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573" y="183152"/>
            <a:ext cx="11878056" cy="5841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5574" y="160336"/>
            <a:ext cx="11878056" cy="6536092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1" name="Picture 9" descr="C:\Users\cvuyovic\Documents\nasa_logo\nas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5" y="6126164"/>
            <a:ext cx="627398" cy="5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6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5EB-DCF6-4906-BECB-A1962B90281E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4D92E-172C-4BB6-A9E8-CD2165D3D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4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128C87-F699-45A6-9DC8-3287902FD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61" t="-477" r="17609" b="477"/>
          <a:stretch/>
        </p:blipFill>
        <p:spPr>
          <a:xfrm>
            <a:off x="154280" y="137590"/>
            <a:ext cx="11870012" cy="588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1253" y="3317358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 smtClean="0">
                <a:solidFill>
                  <a:srgbClr val="44546A"/>
                </a:solidFill>
                <a:latin typeface="Calibri Light" panose="020F0302020204030204"/>
              </a:rPr>
              <a:t>THP Snow Program</a:t>
            </a:r>
            <a:r>
              <a:rPr lang="en-US" sz="4000" kern="0" dirty="0" smtClean="0">
                <a:solidFill>
                  <a:srgbClr val="44546A"/>
                </a:solidFill>
                <a:latin typeface="Calibri Light" panose="020F0302020204030204"/>
              </a:rPr>
              <a:t/>
            </a:r>
            <a:br>
              <a:rPr lang="en-US" sz="4000" kern="0" dirty="0" smtClean="0">
                <a:solidFill>
                  <a:srgbClr val="44546A"/>
                </a:solidFill>
                <a:latin typeface="Calibri Light" panose="020F0302020204030204"/>
              </a:rPr>
            </a:br>
            <a:r>
              <a:rPr lang="en-US" sz="3200" kern="0" dirty="0" smtClean="0">
                <a:solidFill>
                  <a:srgbClr val="44546A"/>
                </a:solidFill>
                <a:latin typeface="Calibri Light" panose="020F0302020204030204"/>
              </a:rPr>
              <a:t>Future Planning and Activities</a:t>
            </a:r>
          </a:p>
          <a:p>
            <a:pPr algn="l"/>
            <a:endParaRPr lang="en-US" sz="1800" kern="0" dirty="0" smtClean="0">
              <a:solidFill>
                <a:srgbClr val="44546A"/>
              </a:solidFill>
              <a:latin typeface="Calibri Light" panose="020F0302020204030204"/>
            </a:endParaRPr>
          </a:p>
          <a:p>
            <a:pPr algn="l"/>
            <a:r>
              <a:rPr lang="en-US" sz="2400" b="1" dirty="0">
                <a:solidFill>
                  <a:srgbClr val="44546A"/>
                </a:solidFill>
                <a:latin typeface="Calibri Light" panose="020F0302020204030204"/>
              </a:rPr>
              <a:t>Carrie </a:t>
            </a:r>
            <a:r>
              <a:rPr lang="en-US" sz="2400" b="1" dirty="0" smtClean="0">
                <a:solidFill>
                  <a:srgbClr val="44546A"/>
                </a:solidFill>
                <a:latin typeface="Calibri Light" panose="020F0302020204030204"/>
              </a:rPr>
              <a:t>Vuyovich</a:t>
            </a:r>
          </a:p>
          <a:p>
            <a:pPr algn="l"/>
            <a:r>
              <a:rPr lang="en-US" sz="2000" dirty="0" smtClean="0">
                <a:solidFill>
                  <a:srgbClr val="44546A"/>
                </a:solidFill>
                <a:latin typeface="Calibri Light" panose="020F0302020204030204"/>
              </a:rPr>
              <a:t>THP Snow Science Lead</a:t>
            </a:r>
            <a:endParaRPr lang="en-US" sz="2000" dirty="0">
              <a:solidFill>
                <a:srgbClr val="44546A"/>
              </a:solidFill>
              <a:latin typeface="Calibri Light" panose="020F0302020204030204"/>
            </a:endParaRPr>
          </a:p>
          <a:p>
            <a:pPr algn="l"/>
            <a:r>
              <a:rPr lang="en-US" sz="2000" dirty="0">
                <a:solidFill>
                  <a:srgbClr val="44546A"/>
                </a:solidFill>
                <a:latin typeface="Calibri Light" panose="020F0302020204030204"/>
              </a:rPr>
              <a:t>NASA / Goddard Space Flight Center</a:t>
            </a:r>
            <a:endParaRPr lang="en-US" sz="1600" kern="0" dirty="0">
              <a:solidFill>
                <a:srgbClr val="44546A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52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Community Engagement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E2F9-5C92-4657-8615-4174BE3966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418" y="1673777"/>
            <a:ext cx="109728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Promote a diverse, </a:t>
            </a:r>
            <a:r>
              <a:rPr lang="en-US" sz="2400" dirty="0"/>
              <a:t>inclusive, </a:t>
            </a:r>
            <a:r>
              <a:rPr lang="en-US" sz="2400" dirty="0" smtClean="0"/>
              <a:t>and welcoming </a:t>
            </a:r>
            <a:r>
              <a:rPr lang="en-US" sz="2400" dirty="0"/>
              <a:t>community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Increase opportunities </a:t>
            </a:r>
            <a:r>
              <a:rPr lang="en-US" sz="2400" dirty="0"/>
              <a:t>for participation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Improve </a:t>
            </a:r>
            <a:r>
              <a:rPr lang="en-US" sz="2400" dirty="0"/>
              <a:t>communication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Update </a:t>
            </a:r>
            <a:r>
              <a:rPr lang="en-US" sz="2400" dirty="0"/>
              <a:t>w</a:t>
            </a:r>
            <a:r>
              <a:rPr lang="en-US" sz="2400" dirty="0" smtClean="0"/>
              <a:t>ebsite</a:t>
            </a:r>
            <a:endParaRPr lang="en-US" sz="2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Training: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Schools (field, modeling, RS)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Meetings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Hackweeks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87" y="2337336"/>
            <a:ext cx="5290184" cy="35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57753" y="5617905"/>
            <a:ext cx="1386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 credit: C Vargel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65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Objectives of 2020 SnowEx Virtual Meeting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E2F9-5C92-4657-8615-4174BE3966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05675"/>
            <a:ext cx="10972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Share snow campaign and research </a:t>
            </a:r>
            <a:r>
              <a:rPr lang="en-US" sz="2400" dirty="0" smtClean="0"/>
              <a:t>results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Discuss </a:t>
            </a:r>
            <a:r>
              <a:rPr lang="en-US" sz="2400" dirty="0"/>
              <a:t>ongoing efforts towards advanced snow estimation and a future snow satellite </a:t>
            </a:r>
            <a:r>
              <a:rPr lang="en-US" sz="2400" dirty="0" smtClean="0"/>
              <a:t>mission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Solicit feedback on Roadmap and Implementation plans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Identify and prioritize remaining gaps 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Engage </a:t>
            </a:r>
            <a:r>
              <a:rPr lang="en-US" sz="2400" dirty="0"/>
              <a:t>early-career </a:t>
            </a:r>
            <a:r>
              <a:rPr lang="en-US" sz="2400" dirty="0" smtClean="0"/>
              <a:t>scientists and wider community in efforts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13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84A8B-65C8-49B7-B2E3-5B8E4F5C7485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315FE-6DD7-9A4C-9EA9-1B0C19C5B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8" b="14051"/>
          <a:stretch/>
        </p:blipFill>
        <p:spPr>
          <a:xfrm>
            <a:off x="173663" y="180752"/>
            <a:ext cx="11860844" cy="5869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53835" y="5778244"/>
            <a:ext cx="1351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 credit: J. Lund</a:t>
            </a:r>
            <a:endParaRPr lang="en-US" sz="1000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484955" y="422459"/>
            <a:ext cx="434517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kern="0" smtClean="0"/>
              <a:t>Questions?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313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526126"/>
            <a:ext cx="109728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THP Snow Program goals 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Upcoming satellite opportunities 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Development of the Roadmap 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THP Snow Community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Ongoing and upcoming activities:</a:t>
            </a:r>
          </a:p>
          <a:p>
            <a:pPr marL="800100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Progress since Baltimore Meeting</a:t>
            </a:r>
          </a:p>
          <a:p>
            <a:pPr marL="800100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Field campaign planning</a:t>
            </a:r>
          </a:p>
          <a:p>
            <a:pPr marL="800100" lvl="1" indent="-342900" eaLnBrk="0" fontAlgn="base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Community engagement</a:t>
            </a:r>
          </a:p>
          <a:p>
            <a:pPr lvl="1" indent="-457200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US" sz="2000" b="1" dirty="0" smtClean="0"/>
              <a:t>Objectives </a:t>
            </a:r>
            <a:r>
              <a:rPr lang="en-US" sz="2000" b="1" dirty="0"/>
              <a:t>of </a:t>
            </a:r>
            <a:r>
              <a:rPr lang="en-US" sz="2000" b="1" dirty="0" smtClean="0"/>
              <a:t>this meeting</a:t>
            </a:r>
            <a:endParaRPr lang="en-US" sz="2000" b="1" dirty="0"/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 descr="A couple of people that are sitting in the snow&#10;&#10;Description automatically generated">
            <a:extLst>
              <a:ext uri="{FF2B5EF4-FFF2-40B4-BE49-F238E27FC236}">
                <a16:creationId xmlns:a16="http://schemas.microsoft.com/office/drawing/2014/main" id="{83D2DB57-DDA9-084C-A22B-A39FA6306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2410" y="1660130"/>
            <a:ext cx="5490411" cy="41178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7442" y="5777938"/>
            <a:ext cx="443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Kehan Yang at Grand Mesa, CO. Photo Credit: Chris Hiemstra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46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THP Snow Program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706880"/>
            <a:ext cx="10972800" cy="460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Science Goal:</a:t>
            </a:r>
            <a:r>
              <a:rPr lang="en-US" sz="2000" dirty="0"/>
              <a:t> To understand the time and space variation in the snow’s energy and mass balances along with the extensive feedbacks with the Earth’s climate, water cycle, and carbon cycle. </a:t>
            </a:r>
            <a:endParaRPr lang="en-US" sz="2000" dirty="0" smtClean="0"/>
          </a:p>
          <a:p>
            <a:pPr eaLnBrk="0" fontAlgn="base" hangingPunct="0">
              <a:spcBef>
                <a:spcPts val="600"/>
              </a:spcBef>
            </a:pPr>
            <a:r>
              <a:rPr lang="en-US" sz="2000" b="1" dirty="0" smtClean="0"/>
              <a:t>Vision:</a:t>
            </a:r>
            <a:r>
              <a:rPr lang="en-US" sz="2000" dirty="0" smtClean="0"/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global snow remote sensing to achieve Science Goal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</a:pPr>
            <a:endParaRPr lang="en-US" alt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Snow Covered Area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SWE/Snow Depth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</a:pPr>
            <a:r>
              <a:rPr lang="en-US" sz="2000" dirty="0" smtClean="0"/>
              <a:t>Upcoming opportunities will benefit snow community, but need to prepare!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3928305" y="3334639"/>
            <a:ext cx="314086" cy="923330"/>
          </a:xfrm>
          <a:prstGeom prst="rightBrace">
            <a:avLst>
              <a:gd name="adj1" fmla="val 8333"/>
              <a:gd name="adj2" fmla="val 5097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674" y="3440394"/>
            <a:ext cx="63724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Progress made in recent decades.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Mature algorithms and satellite observations available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9998" y="4409739"/>
            <a:ext cx="8077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←"/>
            </a:pPr>
            <a:r>
              <a:rPr lang="en-US" sz="1600" dirty="0" smtClean="0"/>
              <a:t>Biggest gap in snow remote sensing:  Need combined, multi-observational, modeling approach to develop global estimates</a:t>
            </a:r>
          </a:p>
        </p:txBody>
      </p:sp>
    </p:spTree>
    <p:extLst>
      <p:ext uri="{BB962C8B-B14F-4D97-AF65-F5344CB8AC3E}">
        <p14:creationId xmlns:p14="http://schemas.microsoft.com/office/powerpoint/2010/main" val="13929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 dirty="0"/>
              <a:t>Upcoming opportunities and new developments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E2F9-5C92-4657-8615-4174BE39661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09601" y="1417638"/>
            <a:ext cx="10972799" cy="460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In this decade several potential opportunities for </a:t>
            </a:r>
            <a:r>
              <a:rPr lang="en-US" sz="2000" b="1" dirty="0" err="1"/>
              <a:t>spaceborne</a:t>
            </a:r>
            <a:r>
              <a:rPr lang="en-US" sz="2000" b="1" dirty="0"/>
              <a:t> snow observations are </a:t>
            </a:r>
            <a:r>
              <a:rPr lang="en-US" sz="2000" b="1" dirty="0" smtClean="0"/>
              <a:t>possible:</a:t>
            </a:r>
          </a:p>
          <a:p>
            <a:r>
              <a:rPr lang="en-US" sz="1600" dirty="0" smtClean="0"/>
              <a:t>Earth Venture Mission </a:t>
            </a:r>
          </a:p>
          <a:p>
            <a:r>
              <a:rPr lang="en-US" sz="1600" dirty="0" smtClean="0"/>
              <a:t>NISAR </a:t>
            </a:r>
            <a:r>
              <a:rPr lang="en-US" sz="1600" dirty="0"/>
              <a:t>– L-band </a:t>
            </a:r>
            <a:r>
              <a:rPr lang="en-US" sz="1600" dirty="0" err="1"/>
              <a:t>InSAR</a:t>
            </a:r>
            <a:endParaRPr lang="en-US" sz="1600" dirty="0"/>
          </a:p>
          <a:p>
            <a:r>
              <a:rPr lang="en-US" sz="1600" dirty="0"/>
              <a:t>TSMM – Ku-band SAR</a:t>
            </a:r>
          </a:p>
          <a:p>
            <a:r>
              <a:rPr lang="en-US" sz="1600" dirty="0"/>
              <a:t>SBG </a:t>
            </a:r>
            <a:r>
              <a:rPr lang="en-US" sz="1600" dirty="0" smtClean="0"/>
              <a:t>– Hyperspectral </a:t>
            </a:r>
            <a:endParaRPr lang="en-US" sz="1600" dirty="0"/>
          </a:p>
          <a:p>
            <a:r>
              <a:rPr lang="en-US" sz="1600" dirty="0"/>
              <a:t>Earth System Explorer (ESE) </a:t>
            </a:r>
            <a:endParaRPr lang="en-US" sz="1600" dirty="0" smtClean="0"/>
          </a:p>
          <a:p>
            <a:pPr lvl="1"/>
            <a:r>
              <a:rPr lang="en-US" sz="1600" dirty="0"/>
              <a:t>Identify possible satellite technologies that meet criteria of mission</a:t>
            </a:r>
          </a:p>
          <a:p>
            <a:pPr lvl="1"/>
            <a:r>
              <a:rPr lang="en-US" altLang="en-US" sz="1600" dirty="0" smtClean="0"/>
              <a:t>Define </a:t>
            </a:r>
            <a:r>
              <a:rPr lang="en-US" altLang="en-US" sz="1600" dirty="0"/>
              <a:t>activities required to evaluate </a:t>
            </a:r>
            <a:r>
              <a:rPr lang="en-US" altLang="en-US" sz="1600" dirty="0" smtClean="0"/>
              <a:t>potential </a:t>
            </a:r>
            <a:r>
              <a:rPr lang="en-US" altLang="en-US" sz="1600" dirty="0"/>
              <a:t>concepts</a:t>
            </a:r>
          </a:p>
          <a:p>
            <a:pPr lvl="0"/>
            <a:endParaRPr lang="en-US" sz="1200" dirty="0"/>
          </a:p>
          <a:p>
            <a:pPr marL="0" indent="0">
              <a:buNone/>
            </a:pPr>
            <a:r>
              <a:rPr lang="en-US" sz="2000" b="1" dirty="0"/>
              <a:t>In addition, new techniques and advances are being </a:t>
            </a:r>
            <a:r>
              <a:rPr lang="en-US" sz="2000" b="1" dirty="0" smtClean="0"/>
              <a:t>demonstrated </a:t>
            </a:r>
            <a:r>
              <a:rPr lang="en-US" sz="2000" b="1" dirty="0"/>
              <a:t>with existing satellites:</a:t>
            </a:r>
          </a:p>
          <a:p>
            <a:r>
              <a:rPr lang="en-US" sz="1600" dirty="0"/>
              <a:t>C-band SAR - Sentinel-1 </a:t>
            </a:r>
            <a:endParaRPr lang="en-US" sz="1600" dirty="0" smtClean="0"/>
          </a:p>
          <a:p>
            <a:r>
              <a:rPr lang="en-US" sz="1600" dirty="0" smtClean="0"/>
              <a:t>Stereo-photogrammetry – Worldview, Planet, </a:t>
            </a:r>
            <a:r>
              <a:rPr lang="en-US" sz="1600" dirty="0"/>
              <a:t>Pleiades</a:t>
            </a:r>
          </a:p>
          <a:p>
            <a:r>
              <a:rPr lang="en-US" sz="1600" dirty="0" err="1" smtClean="0"/>
              <a:t>Spaceborne</a:t>
            </a:r>
            <a:r>
              <a:rPr lang="en-US" sz="1600" dirty="0" smtClean="0"/>
              <a:t> </a:t>
            </a:r>
            <a:r>
              <a:rPr lang="en-US" sz="1600" dirty="0" err="1" smtClean="0"/>
              <a:t>lidar</a:t>
            </a:r>
            <a:r>
              <a:rPr lang="en-US" sz="1600" dirty="0" smtClean="0"/>
              <a:t> – ICESat-2, GEDI</a:t>
            </a:r>
          </a:p>
          <a:p>
            <a:pPr marL="0" indent="0">
              <a:buNone/>
            </a:pPr>
            <a:endParaRPr lang="en-US" sz="1800" dirty="0"/>
          </a:p>
          <a:p>
            <a:pPr marL="0" lvl="0" indent="0">
              <a:buNone/>
            </a:pPr>
            <a:endParaRPr lang="en-US" sz="180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 smtClean="0"/>
          </a:p>
          <a:p>
            <a:pPr lvl="1"/>
            <a:endParaRPr lang="en-US" sz="1050" dirty="0"/>
          </a:p>
          <a:p>
            <a:pPr lvl="1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924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THP Snow Roadmap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E2F9-5C92-4657-8615-4174BE3966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09600" y="1492103"/>
            <a:ext cx="11223625" cy="460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Goal: </a:t>
            </a:r>
            <a:r>
              <a:rPr lang="en-US" sz="1800" dirty="0" smtClean="0"/>
              <a:t>A near- </a:t>
            </a:r>
            <a:r>
              <a:rPr lang="en-US" sz="1800" dirty="0"/>
              <a:t>to medium-term plan for future activities designed to prepare the snow community to be ready for upcoming opportunities, improve global snow characterization capabilities and meet identified snow data </a:t>
            </a:r>
            <a:r>
              <a:rPr lang="en-US" sz="1800" dirty="0" smtClean="0"/>
              <a:t>needs.</a:t>
            </a:r>
          </a:p>
          <a:p>
            <a:pPr marL="0" indent="0">
              <a:buNone/>
            </a:pPr>
            <a:endParaRPr lang="en-US" sz="11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snow assessment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modeling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satellite missions (operating and in development) that could help improve snow estimates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the community prepare for upcoming mission proposal calls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algorithm development needs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modeling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experiments/OSSE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field experiments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calibration/validation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the community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US" sz="180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pPr lvl="1"/>
            <a:endParaRPr lang="en-US" sz="1050" dirty="0" smtClean="0"/>
          </a:p>
          <a:p>
            <a:pPr lvl="1"/>
            <a:endParaRPr lang="en-US" sz="1050" dirty="0"/>
          </a:p>
          <a:p>
            <a:pPr lvl="1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976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E2F9-5C92-4657-8615-4174BE3966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80543" y="2015020"/>
            <a:ext cx="2768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b="1" dirty="0"/>
              <a:t>THP Snow Roadmap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43" y="0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42" y="182829"/>
            <a:ext cx="2459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THP-Snow </a:t>
            </a:r>
          </a:p>
          <a:p>
            <a:r>
              <a:rPr lang="en-US" sz="2000" b="1" dirty="0" smtClean="0"/>
              <a:t>Organization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71602" y="640721"/>
            <a:ext cx="7440270" cy="4998079"/>
          </a:xfrm>
          <a:prstGeom prst="rect">
            <a:avLst/>
          </a:prstGeom>
          <a:noFill/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70861" y="408229"/>
            <a:ext cx="5029200" cy="724446"/>
          </a:xfrm>
          <a:prstGeom prst="rect">
            <a:avLst/>
          </a:prstGeom>
          <a:solidFill>
            <a:srgbClr val="5B9BD5"/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THP Snow Program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 smtClean="0">
                <a:solidFill>
                  <a:prstClr val="white"/>
                </a:solidFill>
                <a:latin typeface="Calibri" panose="020F0502020204030204"/>
              </a:rPr>
              <a:t>Jared Entin – THP Program Manager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Carrie Vuyovich – THP Snow Science Lead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90800" y="5872146"/>
            <a:ext cx="6477000" cy="74295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Elements: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Airborne	Outreach/PR	Data Archival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667420" y="1466811"/>
            <a:ext cx="2628980" cy="3322352"/>
            <a:chOff x="7191374" y="2436182"/>
            <a:chExt cx="1857375" cy="3375868"/>
          </a:xfrm>
        </p:grpSpPr>
        <p:sp>
          <p:nvSpPr>
            <p:cNvPr id="37" name="Rectangle 36"/>
            <p:cNvSpPr/>
            <p:nvPr/>
          </p:nvSpPr>
          <p:spPr>
            <a:xfrm>
              <a:off x="7191375" y="2436182"/>
              <a:ext cx="1857374" cy="514350"/>
            </a:xfrm>
            <a:prstGeom prst="rect">
              <a:avLst/>
            </a:prstGeom>
            <a:solidFill>
              <a:srgbClr val="F3C689"/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Remote Sensing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(HP Marshall)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91374" y="2950532"/>
              <a:ext cx="1857375" cy="2861518"/>
            </a:xfrm>
            <a:prstGeom prst="rect">
              <a:avLst/>
            </a:prstGeom>
            <a:noFill/>
            <a:ln>
              <a:solidFill>
                <a:srgbClr val="FFC000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L-band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InSAR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(Eli Deeb, Jewell</a:t>
              </a:r>
              <a:r>
                <a:rPr kumimoji="0" lang="en-US" sz="9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 Lund)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K/Ku-Band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(Leung Tsang)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Lidar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(Nancy Glenn)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Passive Microwave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(Leung Tsang)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Ka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-band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InSAR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lang="en-US" sz="900" kern="0" dirty="0">
                  <a:solidFill>
                    <a:srgbClr val="00B0F0"/>
                  </a:solidFill>
                  <a:latin typeface="Calibri" panose="020F0502020204030204"/>
                </a:rPr>
                <a:t>(</a:t>
              </a:r>
              <a:r>
                <a:rPr lang="en-US" sz="900" kern="0" dirty="0" err="1">
                  <a:solidFill>
                    <a:srgbClr val="00B0F0"/>
                  </a:solidFill>
                  <a:latin typeface="Calibri" panose="020F0502020204030204"/>
                </a:rPr>
                <a:t>Delwynn</a:t>
              </a:r>
              <a:r>
                <a:rPr lang="en-US" sz="900" kern="0" dirty="0">
                  <a:solidFill>
                    <a:srgbClr val="00B0F0"/>
                  </a:solidFill>
                  <a:latin typeface="Calibri" panose="020F0502020204030204"/>
                </a:rPr>
                <a:t> Moller)</a:t>
              </a: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SoOP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(Xiaolan Xu, Rashmi Shah)</a:t>
              </a:r>
            </a:p>
            <a:p>
              <a:pPr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FMCW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(Tate Meehan)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err="1" smtClean="0">
                  <a:solidFill>
                    <a:prstClr val="black"/>
                  </a:solidFill>
                  <a:latin typeface="Calibri" panose="020F0502020204030204"/>
                </a:rPr>
                <a:t>Stereophotogrammetry</a:t>
              </a: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(David </a:t>
              </a:r>
              <a:r>
                <a:rPr lang="en-US" sz="900" kern="0" dirty="0" err="1">
                  <a:solidFill>
                    <a:srgbClr val="0000FF"/>
                  </a:solidFill>
                  <a:latin typeface="Calibri" panose="020F0502020204030204"/>
                </a:rPr>
                <a:t>Shean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Gamma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(Eunsang Cho)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Hyper/Multi-spectral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(McKenzie</a:t>
              </a:r>
              <a:r>
                <a:rPr kumimoji="0" lang="en-US" sz="9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9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Skiles</a:t>
              </a:r>
              <a:r>
                <a:rPr kumimoji="0" lang="en-US" sz="9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lvl="0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BDRF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(Charles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Gatebe)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Thermal IR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(Steven Pestana, Jessica Lundquist)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84598" y="3863242"/>
            <a:ext cx="4191730" cy="1422342"/>
            <a:chOff x="3000375" y="3459338"/>
            <a:chExt cx="3810000" cy="1525541"/>
          </a:xfrm>
        </p:grpSpPr>
        <p:sp>
          <p:nvSpPr>
            <p:cNvPr id="40" name="Rectangle 39"/>
            <p:cNvSpPr/>
            <p:nvPr/>
          </p:nvSpPr>
          <p:spPr>
            <a:xfrm>
              <a:off x="3000375" y="3459338"/>
              <a:ext cx="3810000" cy="271134"/>
            </a:xfrm>
            <a:prstGeom prst="rect">
              <a:avLst/>
            </a:prstGeom>
            <a:solidFill>
              <a:srgbClr val="E37D29"/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Working Groups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00375" y="3730470"/>
              <a:ext cx="3810000" cy="1254409"/>
            </a:xfrm>
            <a:prstGeom prst="rect">
              <a:avLst/>
            </a:prstGeom>
            <a:noFill/>
            <a:ln>
              <a:solidFill>
                <a:srgbClr val="FFC000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Albedo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(Charles Gatebe, Anne Nolin)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SEUP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(Melissa Wrzesien)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Snow Microwave Remote Sensing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(Leung Tsang, Mike Durand)</a:t>
              </a:r>
            </a:p>
            <a:p>
              <a:pPr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Stereo/Lidar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(David </a:t>
              </a:r>
              <a:r>
                <a:rPr lang="en-US" sz="900" kern="0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Shean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Nancy Glenn)</a:t>
              </a:r>
              <a:endParaRPr lang="en-US" sz="9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Applied Sciences</a:t>
              </a:r>
              <a:endParaRPr lang="en-US" sz="900" kern="0" dirty="0">
                <a:solidFill>
                  <a:srgbClr val="0000FF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117052" y="1598882"/>
            <a:ext cx="2093801" cy="1469610"/>
            <a:chOff x="3000375" y="2436183"/>
            <a:chExt cx="1714500" cy="1665158"/>
          </a:xfrm>
        </p:grpSpPr>
        <p:sp>
          <p:nvSpPr>
            <p:cNvPr id="43" name="Rectangle 42"/>
            <p:cNvSpPr/>
            <p:nvPr/>
          </p:nvSpPr>
          <p:spPr>
            <a:xfrm>
              <a:off x="3000375" y="2436183"/>
              <a:ext cx="1714500" cy="514350"/>
            </a:xfrm>
            <a:prstGeom prst="rect">
              <a:avLst/>
            </a:prstGeom>
            <a:solidFill>
              <a:srgbClr val="F3C689"/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Ground Observations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0375" y="2950533"/>
              <a:ext cx="1714500" cy="1150808"/>
            </a:xfrm>
            <a:prstGeom prst="rect">
              <a:avLst/>
            </a:prstGeom>
            <a:noFill/>
            <a:ln>
              <a:solidFill>
                <a:srgbClr val="FFC000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Sampling Strategy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(Chris Hiemstra)</a:t>
              </a:r>
              <a:endParaRPr lang="en-US" sz="9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Protocols</a:t>
              </a:r>
              <a:r>
                <a:rPr lang="en-US" sz="1400" kern="0" dirty="0" smtClean="0">
                  <a:solidFill>
                    <a:srgbClr val="0000FF"/>
                  </a:solidFill>
                  <a:latin typeface="Calibri" panose="020F0502020204030204"/>
                </a:rPr>
                <a:t>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(Kelly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Elder)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Cal/Val Sites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(Kelly Elder, Paul Houser)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53259" y="2266863"/>
            <a:ext cx="2124472" cy="1468457"/>
            <a:chOff x="5095874" y="2436182"/>
            <a:chExt cx="1895475" cy="1468457"/>
          </a:xfrm>
        </p:grpSpPr>
        <p:sp>
          <p:nvSpPr>
            <p:cNvPr id="46" name="Rectangle 45"/>
            <p:cNvSpPr/>
            <p:nvPr/>
          </p:nvSpPr>
          <p:spPr>
            <a:xfrm>
              <a:off x="5095875" y="2436182"/>
              <a:ext cx="1895474" cy="514350"/>
            </a:xfrm>
            <a:prstGeom prst="rect">
              <a:avLst/>
            </a:prstGeom>
            <a:solidFill>
              <a:srgbClr val="F3C689"/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Modeling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(Jessica Lundquist, Mark Raleigh, Ethan </a:t>
              </a:r>
              <a:r>
                <a:rPr lang="en-US" sz="900" kern="0" dirty="0" err="1" smtClean="0">
                  <a:solidFill>
                    <a:srgbClr val="0000FF"/>
                  </a:solidFill>
                  <a:latin typeface="Calibri" panose="020F0502020204030204"/>
                </a:rPr>
                <a:t>Gutmann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95874" y="2950532"/>
              <a:ext cx="1895475" cy="954107"/>
            </a:xfrm>
            <a:prstGeom prst="rect">
              <a:avLst/>
            </a:prstGeom>
            <a:noFill/>
            <a:ln>
              <a:solidFill>
                <a:srgbClr val="FFC000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OSSE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(Sujay</a:t>
              </a:r>
              <a:r>
                <a:rPr kumimoji="0" lang="en-US" sz="9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 Kumar, Bart Forman)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Data Assimilation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Scaling Studies</a:t>
              </a:r>
            </a:p>
            <a:p>
              <a:pPr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RTM</a:t>
              </a:r>
              <a:endParaRPr lang="en-US" sz="900" kern="0" dirty="0">
                <a:solidFill>
                  <a:srgbClr val="00B0F0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Down Arrow 47"/>
          <p:cNvSpPr/>
          <p:nvPr/>
        </p:nvSpPr>
        <p:spPr>
          <a:xfrm rot="10800000">
            <a:off x="5724525" y="5550909"/>
            <a:ext cx="304800" cy="318235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00038" y="1383159"/>
            <a:ext cx="1300162" cy="3192005"/>
            <a:chOff x="3000375" y="2436183"/>
            <a:chExt cx="1714500" cy="3192005"/>
          </a:xfrm>
        </p:grpSpPr>
        <p:sp>
          <p:nvSpPr>
            <p:cNvPr id="50" name="Rectangle 49"/>
            <p:cNvSpPr/>
            <p:nvPr/>
          </p:nvSpPr>
          <p:spPr>
            <a:xfrm>
              <a:off x="3000375" y="2436183"/>
              <a:ext cx="1714500" cy="514350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905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 Partners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00375" y="2950532"/>
              <a:ext cx="1714500" cy="2677656"/>
            </a:xfrm>
            <a:prstGeom prst="rect">
              <a:avLst/>
            </a:prstGeom>
            <a:noFill/>
            <a:ln>
              <a:solidFill>
                <a:srgbClr val="70AD47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prstClr val="black"/>
                  </a:solidFill>
                </a:rPr>
                <a:t>SINTER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NOAA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CRREL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AF Weather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CSA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ECCC</a:t>
              </a:r>
            </a:p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ESA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JAXA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FMI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Universities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Research Labs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Others</a:t>
              </a:r>
            </a:p>
          </p:txBody>
        </p:sp>
      </p:grpSp>
      <p:cxnSp>
        <p:nvCxnSpPr>
          <p:cNvPr id="52" name="Straight Connector 51"/>
          <p:cNvCxnSpPr>
            <a:stCxn id="50" idx="3"/>
          </p:cNvCxnSpPr>
          <p:nvPr/>
        </p:nvCxnSpPr>
        <p:spPr>
          <a:xfrm>
            <a:off x="1600200" y="1640334"/>
            <a:ext cx="366823" cy="7713"/>
          </a:xfrm>
          <a:prstGeom prst="line">
            <a:avLst/>
          </a:prstGeom>
          <a:noFill/>
          <a:ln w="6350" cap="flat" cmpd="sng" algn="ctr">
            <a:solidFill>
              <a:srgbClr val="70AD47">
                <a:lumMod val="50000"/>
              </a:srgbClr>
            </a:solidFill>
            <a:prstDash val="lgDash"/>
            <a:miter lim="800000"/>
          </a:ln>
          <a:effectLst/>
        </p:spPr>
      </p:cxnSp>
      <p:grpSp>
        <p:nvGrpSpPr>
          <p:cNvPr id="53" name="Group 52"/>
          <p:cNvGrpSpPr/>
          <p:nvPr/>
        </p:nvGrpSpPr>
        <p:grpSpPr>
          <a:xfrm>
            <a:off x="9753600" y="1353396"/>
            <a:ext cx="2001199" cy="3905653"/>
            <a:chOff x="3000375" y="2436183"/>
            <a:chExt cx="1714500" cy="2258575"/>
          </a:xfrm>
        </p:grpSpPr>
        <p:sp>
          <p:nvSpPr>
            <p:cNvPr id="54" name="Rectangle 53"/>
            <p:cNvSpPr/>
            <p:nvPr/>
          </p:nvSpPr>
          <p:spPr>
            <a:xfrm>
              <a:off x="3000375" y="2436183"/>
              <a:ext cx="1714500" cy="5143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Exploratory Groups and Activities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00375" y="2950533"/>
              <a:ext cx="1704437" cy="1744225"/>
            </a:xfrm>
            <a:prstGeom prst="rect">
              <a:avLst/>
            </a:prstGeom>
            <a:noFill/>
            <a:ln>
              <a:solidFill>
                <a:srgbClr val="70AD47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SnowEx 2021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L-band </a:t>
              </a: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InSAR</a:t>
              </a:r>
              <a:r>
                <a:rPr kumimoji="0" lang="en-US" sz="12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(HP Marshall) 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Albedo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McKenzie </a:t>
              </a:r>
              <a:r>
                <a:rPr lang="en-US" sz="900" kern="0" dirty="0" err="1" smtClean="0">
                  <a:solidFill>
                    <a:srgbClr val="0000FF"/>
                  </a:solidFill>
                  <a:latin typeface="Calibri" panose="020F0502020204030204"/>
                </a:rPr>
                <a:t>Skiles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, Kelly Gleason</a:t>
              </a:r>
              <a:r>
                <a:rPr kumimoji="0" lang="en-US" sz="9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kern="0" dirty="0" smtClean="0">
                  <a:solidFill>
                    <a:prstClr val="black"/>
                  </a:solidFill>
                  <a:latin typeface="Calibri" panose="020F0502020204030204"/>
                </a:rPr>
                <a:t>Prairie</a:t>
              </a: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Sam Tuttle, Eric Sproles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)</a:t>
              </a:r>
              <a:endParaRPr lang="en-US" sz="900" kern="0" dirty="0">
                <a:solidFill>
                  <a:srgbClr val="0000FF"/>
                </a:solidFill>
                <a:latin typeface="Calibri" panose="020F0502020204030204"/>
              </a:endParaRPr>
            </a:p>
            <a:p>
              <a:pPr lvl="0"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SnowEx </a:t>
              </a: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2022</a:t>
              </a:r>
              <a:endParaRPr lang="en-US" sz="14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kern="0" dirty="0" smtClean="0">
                  <a:solidFill>
                    <a:prstClr val="black"/>
                  </a:solidFill>
                  <a:latin typeface="Calibri" panose="020F0502020204030204"/>
                </a:rPr>
                <a:t>SWE/SD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(Chris Hiemstra, Mike Durand) </a:t>
              </a:r>
              <a:endParaRPr lang="en-US" sz="9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Albedo</a:t>
              </a:r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(Anne Nolin, Charles Gatebe)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200" kern="0" dirty="0" smtClean="0">
                  <a:solidFill>
                    <a:prstClr val="black"/>
                  </a:solidFill>
                  <a:latin typeface="Calibri" panose="020F0502020204030204"/>
                </a:rPr>
                <a:t>Modeling</a:t>
              </a: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(Mark Raleigh, Melissa Wrzesien)</a:t>
              </a:r>
              <a:endParaRPr lang="en-US" sz="900" kern="0" dirty="0">
                <a:solidFill>
                  <a:srgbClr val="0000FF"/>
                </a:solidFill>
                <a:latin typeface="Calibri" panose="020F0502020204030204"/>
              </a:endParaRPr>
            </a:p>
            <a:p>
              <a:pPr lvl="0"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Prairie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(Sam Tuttle)</a:t>
              </a:r>
            </a:p>
            <a:p>
              <a:pPr lvl="0"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 panose="020F0502020204030204"/>
                </a:rPr>
                <a:t>OSSE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(Sujay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Kumar, Bart 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Forman, </a:t>
              </a:r>
              <a:r>
                <a:rPr lang="en-US" sz="900" kern="0" dirty="0">
                  <a:solidFill>
                    <a:srgbClr val="0000FF"/>
                  </a:solidFill>
                  <a:latin typeface="Calibri" panose="020F0502020204030204"/>
                </a:rPr>
                <a:t>Rhae Sung Kim</a:t>
              </a:r>
              <a:r>
                <a:rPr lang="en-US" sz="900" kern="0" dirty="0" smtClean="0">
                  <a:solidFill>
                    <a:srgbClr val="0000FF"/>
                  </a:solidFill>
                  <a:latin typeface="Calibri" panose="020F0502020204030204"/>
                </a:rPr>
                <a:t>)</a:t>
              </a:r>
              <a:endParaRPr lang="en-US" sz="900" kern="0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Down Arrow 57"/>
          <p:cNvSpPr/>
          <p:nvPr/>
        </p:nvSpPr>
        <p:spPr>
          <a:xfrm rot="16200000">
            <a:off x="9430336" y="1668944"/>
            <a:ext cx="304800" cy="318235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14007" y="3166210"/>
            <a:ext cx="2096846" cy="566212"/>
          </a:xfrm>
          <a:prstGeom prst="rect">
            <a:avLst/>
          </a:prstGeom>
          <a:solidFill>
            <a:srgbClr val="F3C689"/>
          </a:solidFill>
          <a:ln w="1905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 smtClean="0">
                <a:solidFill>
                  <a:srgbClr val="0000FF"/>
                </a:solidFill>
                <a:latin typeface="Calibri" panose="020F0502020204030204"/>
              </a:rPr>
              <a:t>(Kelly Elder, Jessica Lundquist, HP Marshall)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53259" y="1230393"/>
            <a:ext cx="2136157" cy="957625"/>
            <a:chOff x="4582256" y="984907"/>
            <a:chExt cx="1907160" cy="957625"/>
          </a:xfrm>
        </p:grpSpPr>
        <p:sp>
          <p:nvSpPr>
            <p:cNvPr id="35" name="Rectangle 34"/>
            <p:cNvSpPr/>
            <p:nvPr/>
          </p:nvSpPr>
          <p:spPr>
            <a:xfrm>
              <a:off x="4590583" y="984907"/>
              <a:ext cx="1898833" cy="514350"/>
            </a:xfrm>
            <a:prstGeom prst="rect">
              <a:avLst/>
            </a:prstGeom>
            <a:solidFill>
              <a:srgbClr val="F1E58B"/>
            </a:solidFill>
            <a:ln w="19050" cap="flat" cmpd="sng" algn="ctr">
              <a:solidFill>
                <a:schemeClr val="accent1">
                  <a:lumMod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 Planning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(Paul Houser)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582256" y="1496256"/>
              <a:ext cx="1895475" cy="446276"/>
            </a:xfrm>
            <a:prstGeom prst="rect">
              <a:avLst/>
            </a:prstGeom>
            <a:noFill/>
            <a:ln>
              <a:solidFill>
                <a:srgbClr val="FFC000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Evaluation Process </a:t>
              </a: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(Ed Kim, Dorothy Hall</a:t>
              </a:r>
              <a:r>
                <a:rPr kumimoji="0" lang="en-US" sz="9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lang="en-US" sz="900" kern="0" dirty="0">
                <a:solidFill>
                  <a:srgbClr val="00B0F0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Ongoing Activities – </a:t>
            </a:r>
            <a:r>
              <a:rPr lang="en-US" sz="2800" dirty="0" smtClean="0"/>
              <a:t>Progress since Baltimore meeting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E2F9-5C92-4657-8615-4174BE3966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417638"/>
            <a:ext cx="6152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SnowEx 2019 Workshop, Baltimore,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“1-pagers”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submitted</a:t>
            </a:r>
          </a:p>
          <a:p>
            <a:pPr>
              <a:defRPr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Break-out groups on 2</a:t>
            </a:r>
            <a:r>
              <a:rPr lang="en-US" sz="2000" baseline="30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nd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day to discuss 3 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potential         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activities based on submissions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409445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Other outcomes and recommendations:</a:t>
            </a:r>
          </a:p>
          <a:p>
            <a:pPr marL="919163" lvl="0" indent="-457200">
              <a:buFont typeface="+mj-lt"/>
              <a:buAutoNum type="arabicPeriod"/>
              <a:defRPr/>
            </a:pP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Albedo working group</a:t>
            </a:r>
          </a:p>
          <a:p>
            <a:pPr marL="919163" lvl="0" indent="-457200">
              <a:buFont typeface="+mj-lt"/>
              <a:buAutoNum type="arabicPeriod"/>
              <a:defRPr/>
            </a:pP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Data availability after campaigns</a:t>
            </a:r>
          </a:p>
          <a:p>
            <a:pPr marL="919163" lvl="0" indent="-457200">
              <a:buFont typeface="+mj-lt"/>
              <a:buAutoNum type="arabicPeriod"/>
              <a:defRPr/>
            </a:pP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Modeling/Observing System Simulation Experiment (OSSE) to support snow mission</a:t>
            </a:r>
          </a:p>
          <a:p>
            <a:pPr marL="919163" lvl="0" indent="-457200">
              <a:buFont typeface="+mj-lt"/>
              <a:buAutoNum type="arabicPeriod"/>
              <a:defRPr/>
            </a:pP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Test bed sites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43" y="2982932"/>
            <a:ext cx="3287521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53947"/>
            <a:ext cx="2895600" cy="20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672" y="1548285"/>
            <a:ext cx="2805407" cy="24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E2F9-5C92-4657-8615-4174BE3966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546186"/>
            <a:ext cx="10972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SnowEx 2017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SnowEx 2020 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SnowEx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Time Series, L-band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Albedo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SnowEx 2022 – Tundra/Taiga focus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developed which address objectives: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Albedo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SWE/Snow depth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evaluating &amp; prioritizing needs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SnowEx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scale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input on remaining needs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7" y="1734158"/>
            <a:ext cx="6242716" cy="3967012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5459930" y="1755765"/>
            <a:ext cx="279133" cy="95246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5459930" y="2729832"/>
            <a:ext cx="279133" cy="95246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5442987" y="3716640"/>
            <a:ext cx="279133" cy="95246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22120" y="1464680"/>
            <a:ext cx="6124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(to 5) Pagers – covered (at least partially) or </a:t>
            </a:r>
            <a:r>
              <a:rPr lang="en-US" sz="1400" b="1" dirty="0" smtClean="0"/>
              <a:t>potentially covered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4813886" y="1983328"/>
            <a:ext cx="806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2020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813886" y="2917992"/>
            <a:ext cx="806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2021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4812570" y="3931461"/>
            <a:ext cx="806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2022</a:t>
            </a:r>
            <a:endParaRPr lang="en-US" sz="1400" dirty="0"/>
          </a:p>
        </p:txBody>
      </p:sp>
      <p:sp>
        <p:nvSpPr>
          <p:cNvPr id="24" name="Title 4"/>
          <p:cNvSpPr txBox="1">
            <a:spLocks/>
          </p:cNvSpPr>
          <p:nvPr/>
        </p:nvSpPr>
        <p:spPr bwMode="auto">
          <a:xfrm>
            <a:off x="609600" y="28984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Ongoing Activities – </a:t>
            </a:r>
            <a:r>
              <a:rPr lang="en-US" sz="2800" kern="0" dirty="0" smtClean="0"/>
              <a:t>SnowEx Campaigns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6693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1114</Words>
  <Application>Microsoft Office PowerPoint</Application>
  <PresentationFormat>Widescreen</PresentationFormat>
  <Paragraphs>206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14_Default Design</vt:lpstr>
      <vt:lpstr>Custom Design</vt:lpstr>
      <vt:lpstr>PowerPoint Presentation</vt:lpstr>
      <vt:lpstr>Outline </vt:lpstr>
      <vt:lpstr>THP Snow Program</vt:lpstr>
      <vt:lpstr>Upcoming opportunities and new developments</vt:lpstr>
      <vt:lpstr>THP Snow Roadmap</vt:lpstr>
      <vt:lpstr>THP Snow Roadmap</vt:lpstr>
      <vt:lpstr>PowerPoint Presentation</vt:lpstr>
      <vt:lpstr>Ongoing Activities – Progress since Baltimore meeting</vt:lpstr>
      <vt:lpstr>PowerPoint Presentation</vt:lpstr>
      <vt:lpstr>Community Engagement</vt:lpstr>
      <vt:lpstr>Objectives of 2020 SnowEx Virtual Meeting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Vuyovich, Carrie M. (GSFC-6170)</dc:creator>
  <cp:lastModifiedBy>Vuyovich, Carrie M. (GSFC-6170)</cp:lastModifiedBy>
  <cp:revision>34</cp:revision>
  <dcterms:created xsi:type="dcterms:W3CDTF">2020-09-07T12:00:30Z</dcterms:created>
  <dcterms:modified xsi:type="dcterms:W3CDTF">2020-09-09T15:30:54Z</dcterms:modified>
</cp:coreProperties>
</file>