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30267275" cy="42976800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04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3" autoAdjust="0"/>
    <p:restoredTop sz="95248" autoAdjust="0"/>
  </p:normalViewPr>
  <p:slideViewPr>
    <p:cSldViewPr snapToGrid="0">
      <p:cViewPr varScale="1">
        <p:scale>
          <a:sx n="16" d="100"/>
          <a:sy n="16" d="100"/>
        </p:scale>
        <p:origin x="2265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2933"/>
    </p:cViewPr>
  </p:sorterViewPr>
  <p:notesViewPr>
    <p:cSldViewPr snapToGrid="0">
      <p:cViewPr varScale="1">
        <p:scale>
          <a:sx n="116" d="100"/>
          <a:sy n="116" d="100"/>
        </p:scale>
        <p:origin x="234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3" y="0"/>
            <a:ext cx="400229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4ABFEDA-6FC2-42CF-88F2-46AF4CAE5E3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84600" y="876300"/>
            <a:ext cx="16668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6"/>
            <a:ext cx="7388860" cy="276034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0229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73" y="6658258"/>
            <a:ext cx="400229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6F9BF5F-A749-4454-9E0D-D90C187E2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84600" y="876300"/>
            <a:ext cx="16668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BF5F-A749-4454-9E0D-D90C187E2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3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33475"/>
            <a:ext cx="25727184" cy="14962293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572771"/>
            <a:ext cx="22700456" cy="10376109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88117"/>
            <a:ext cx="6526381" cy="36420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88117"/>
            <a:ext cx="19200803" cy="364208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714367"/>
            <a:ext cx="26105525" cy="17877152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760644"/>
            <a:ext cx="26105525" cy="9401172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440583"/>
            <a:ext cx="12863592" cy="272683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440583"/>
            <a:ext cx="12863592" cy="272683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88126"/>
            <a:ext cx="26105525" cy="83068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535288"/>
            <a:ext cx="12804474" cy="5163182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98470"/>
            <a:ext cx="12804474" cy="23090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535288"/>
            <a:ext cx="12867534" cy="5163182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98470"/>
            <a:ext cx="12867534" cy="23090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0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65120"/>
            <a:ext cx="9761984" cy="10027920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87873"/>
            <a:ext cx="15322808" cy="30541383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93040"/>
            <a:ext cx="9761984" cy="23885951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65120"/>
            <a:ext cx="9761984" cy="10027920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87873"/>
            <a:ext cx="15322808" cy="30541383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93040"/>
            <a:ext cx="9761984" cy="23885951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88126"/>
            <a:ext cx="26105525" cy="830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440583"/>
            <a:ext cx="26105525" cy="2726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833136"/>
            <a:ext cx="6810137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ECA6-A71D-4F13-B916-A5CC3CD99091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833136"/>
            <a:ext cx="10215205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833136"/>
            <a:ext cx="6810137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C0B1-4F5D-45DE-ADF3-70B396C4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34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2.wmf"/><Relationship Id="rId33" Type="http://schemas.openxmlformats.org/officeDocument/2006/relationships/image" Target="../media/image18.emf"/><Relationship Id="rId38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1.emf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oleObject" Target="../embeddings/oleObject2.bin"/><Relationship Id="rId32" Type="http://schemas.openxmlformats.org/officeDocument/2006/relationships/image" Target="../media/image17.emf"/><Relationship Id="rId37" Type="http://schemas.openxmlformats.org/officeDocument/2006/relationships/image" Target="../media/image24.png"/><Relationship Id="rId5" Type="http://schemas.openxmlformats.org/officeDocument/2006/relationships/image" Target="../media/image4.gif"/><Relationship Id="rId15" Type="http://schemas.openxmlformats.org/officeDocument/2006/relationships/image" Target="../media/image9.emf"/><Relationship Id="rId28" Type="http://schemas.openxmlformats.org/officeDocument/2006/relationships/image" Target="../media/image13.emf"/><Relationship Id="rId36" Type="http://schemas.openxmlformats.org/officeDocument/2006/relationships/image" Target="../media/image23.png"/><Relationship Id="rId10" Type="http://schemas.openxmlformats.org/officeDocument/2006/relationships/image" Target="../media/image1.wmf"/><Relationship Id="rId19" Type="http://schemas.openxmlformats.org/officeDocument/2006/relationships/image" Target="../media/image11.png"/><Relationship Id="rId31" Type="http://schemas.openxmlformats.org/officeDocument/2006/relationships/image" Target="../media/image16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emf"/><Relationship Id="rId22" Type="http://schemas.openxmlformats.org/officeDocument/2006/relationships/image" Target="../media/image17.png"/><Relationship Id="rId27" Type="http://schemas.openxmlformats.org/officeDocument/2006/relationships/image" Target="../media/image12.emf"/><Relationship Id="rId30" Type="http://schemas.openxmlformats.org/officeDocument/2006/relationships/image" Target="../media/image15.emf"/><Relationship Id="rId35" Type="http://schemas.openxmlformats.org/officeDocument/2006/relationships/image" Target="../media/image2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646" y="5073655"/>
            <a:ext cx="14109155" cy="861774"/>
          </a:xfrm>
          <a:prstGeom prst="rect">
            <a:avLst/>
          </a:prstGeom>
          <a:solidFill>
            <a:srgbClr val="03204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 b="1" dirty="0">
                <a:solidFill>
                  <a:srgbClr val="F8C728"/>
                </a:solidFill>
                <a:latin typeface="Arial"/>
                <a:cs typeface="Arial"/>
              </a:rPr>
              <a:t>Introduction	</a:t>
            </a:r>
          </a:p>
        </p:txBody>
      </p:sp>
      <p:pic>
        <p:nvPicPr>
          <p:cNvPr id="21" name="Picture 2" descr="C:\Docs\12_PHD\UWB\radlab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887" y="2378301"/>
            <a:ext cx="2743200" cy="24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7" y="2338482"/>
            <a:ext cx="2743200" cy="2640238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5385188" y="3358440"/>
            <a:ext cx="19265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0011" indent="-970011">
              <a:buAutoNum type="arabicPeriod"/>
            </a:pPr>
            <a:r>
              <a:rPr lang="en-US" sz="3200" b="1" dirty="0"/>
              <a:t>Radiation Laboratory, Department of Electrical Engineering and Computer Science, The University of Michigan, Ann Arbor, 48109-2122 MI USA</a:t>
            </a:r>
          </a:p>
          <a:p>
            <a:pPr marL="970011" indent="-970011">
              <a:buFontTx/>
              <a:buAutoNum type="arabicPeriod"/>
            </a:pPr>
            <a:r>
              <a:rPr lang="en-US" altLang="zh-CN" sz="3200" b="1" dirty="0"/>
              <a:t>Jet Propulsion Laboratory, California Institute of Technology, Pasadena, CA 91109 USA</a:t>
            </a:r>
            <a:endParaRPr lang="en-US" sz="3200" b="1" dirty="0"/>
          </a:p>
        </p:txBody>
      </p:sp>
      <p:sp>
        <p:nvSpPr>
          <p:cNvPr id="133" name="AutoShape 27"/>
          <p:cNvSpPr>
            <a:spLocks noChangeArrowheads="1"/>
          </p:cNvSpPr>
          <p:nvPr/>
        </p:nvSpPr>
        <p:spPr bwMode="auto">
          <a:xfrm>
            <a:off x="203200" y="210884"/>
            <a:ext cx="29807523" cy="2031208"/>
          </a:xfrm>
          <a:prstGeom prst="roundRect">
            <a:avLst>
              <a:gd name="adj" fmla="val 50000"/>
            </a:avLst>
          </a:prstGeom>
          <a:solidFill>
            <a:srgbClr val="03204F"/>
          </a:solidFill>
          <a:ln w="38100">
            <a:noFill/>
            <a:round/>
            <a:headEnd/>
            <a:tailEnd/>
          </a:ln>
          <a:effectLst>
            <a:outerShdw sx="1000" sy="1000" algn="ctr" rotWithShape="0">
              <a:srgbClr val="787878"/>
            </a:outerShdw>
          </a:effectLst>
        </p:spPr>
        <p:txBody>
          <a:bodyPr lIns="256108" tIns="238758" rIns="256108" bIns="131980" anchor="ctr" anchorCtr="1"/>
          <a:lstStyle/>
          <a:p>
            <a:pPr algn="ctr"/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Modelling of snow volume scattering at cross-polarization of C and X band for mountain snow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4" name="Text Box 79"/>
          <p:cNvSpPr txBox="1">
            <a:spLocks noChangeArrowheads="1"/>
          </p:cNvSpPr>
          <p:nvPr/>
        </p:nvSpPr>
        <p:spPr bwMode="auto">
          <a:xfrm>
            <a:off x="6003294" y="2500381"/>
            <a:ext cx="17181153" cy="100840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108" tIns="131980" rIns="256108" bIns="1319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2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Leung Tsang</a:t>
            </a:r>
            <a:r>
              <a:rPr lang="en-US" sz="4821" b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482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Jiyue Zhu</a:t>
            </a:r>
            <a:r>
              <a:rPr lang="en-US" sz="4821" b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482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n-US" sz="4821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Xiaolan</a:t>
            </a:r>
            <a:r>
              <a:rPr lang="en-US" sz="482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Xu</a:t>
            </a:r>
            <a:r>
              <a:rPr lang="en-US" sz="4821" b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82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4821" b="1" baseline="30000" dirty="0">
              <a:solidFill>
                <a:srgbClr val="03204F"/>
              </a:solidFill>
              <a:latin typeface="Verdana" pitchFamily="34" charset="0"/>
            </a:endParaRPr>
          </a:p>
        </p:txBody>
      </p:sp>
      <p:sp>
        <p:nvSpPr>
          <p:cNvPr id="121" name="TextBox 14"/>
          <p:cNvSpPr txBox="1"/>
          <p:nvPr/>
        </p:nvSpPr>
        <p:spPr>
          <a:xfrm>
            <a:off x="377646" y="13462596"/>
            <a:ext cx="14173200" cy="861774"/>
          </a:xfrm>
          <a:prstGeom prst="rect">
            <a:avLst/>
          </a:prstGeom>
          <a:solidFill>
            <a:srgbClr val="03204F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 defTabSz="3950208">
              <a:defRPr sz="4800" b="1">
                <a:solidFill>
                  <a:srgbClr val="F8C728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en-US" sz="5000" dirty="0"/>
              <a:t>Aggregates in Snow and </a:t>
            </a:r>
            <a:r>
              <a:rPr lang="en-US" sz="5000" dirty="0" err="1"/>
              <a:t>Bicontinuous</a:t>
            </a:r>
            <a:r>
              <a:rPr lang="en-US" sz="5000" dirty="0"/>
              <a:t> Model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5837523" y="15944937"/>
            <a:ext cx="14173200" cy="815608"/>
          </a:xfrm>
          <a:prstGeom prst="rect">
            <a:avLst/>
          </a:prstGeom>
          <a:solidFill>
            <a:srgbClr val="03204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700" b="1" dirty="0">
                <a:solidFill>
                  <a:srgbClr val="F8C728"/>
                </a:solidFill>
                <a:latin typeface="Arial"/>
                <a:cs typeface="Arial"/>
              </a:rPr>
              <a:t>V</a:t>
            </a:r>
            <a:r>
              <a:rPr lang="en-US" altLang="zh-CN" sz="4700" b="1" dirty="0">
                <a:solidFill>
                  <a:srgbClr val="F8C728"/>
                </a:solidFill>
                <a:latin typeface="Arial"/>
                <a:cs typeface="Arial"/>
              </a:rPr>
              <a:t>alidation with Data</a:t>
            </a:r>
            <a:endParaRPr lang="en-US" sz="4700" b="1" dirty="0">
              <a:solidFill>
                <a:srgbClr val="F8C728"/>
              </a:solidFill>
              <a:latin typeface="Arial"/>
              <a:cs typeface="Arial"/>
            </a:endParaRPr>
          </a:p>
        </p:txBody>
      </p:sp>
      <p:pic>
        <p:nvPicPr>
          <p:cNvPr id="3879" name="Picture 2855" descr="NASA Jet Propulsion Laboratory - YouTu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0" b="21106"/>
          <a:stretch/>
        </p:blipFill>
        <p:spPr bwMode="auto">
          <a:xfrm>
            <a:off x="26535386" y="2533203"/>
            <a:ext cx="3731889" cy="22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094" y="6095068"/>
            <a:ext cx="14253751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a typeface="宋体" panose="02010600030101010101" pitchFamily="2" charset="-122"/>
              </a:rPr>
              <a:t>In the past decades, techniques have been developed and shown acceptable accuracy for snow mass detection with satellite platforms such as the COSMO-</a:t>
            </a:r>
            <a:r>
              <a:rPr lang="en-US" sz="2800" dirty="0" err="1">
                <a:ea typeface="宋体" panose="02010600030101010101" pitchFamily="2" charset="-122"/>
              </a:rPr>
              <a:t>SkyMed</a:t>
            </a:r>
            <a:r>
              <a:rPr lang="en-US" sz="2800" dirty="0">
                <a:ea typeface="宋体" panose="02010600030101010101" pitchFamily="2" charset="-122"/>
              </a:rPr>
              <a:t> (X band) [1] and the Sentinel 1 (C band) [2]. Recently there was a published product based on the Sentinel-1 dual-polarization data (C band), mapping snow depth with 1 km</a:t>
            </a:r>
            <a:r>
              <a:rPr lang="en-US" sz="2800" baseline="30000" dirty="0">
                <a:ea typeface="宋体" panose="02010600030101010101" pitchFamily="2" charset="-122"/>
              </a:rPr>
              <a:t>2</a:t>
            </a:r>
            <a:r>
              <a:rPr lang="en-US" sz="2800" dirty="0">
                <a:ea typeface="宋体" panose="02010600030101010101" pitchFamily="2" charset="-122"/>
              </a:rPr>
              <a:t> spatial resolution for the Northern Hemisphere mountain areas [2]. </a:t>
            </a:r>
          </a:p>
          <a:p>
            <a:pPr algn="just"/>
            <a:r>
              <a:rPr lang="en-US" altLang="zh-CN" sz="2800" dirty="0">
                <a:ea typeface="宋体" panose="02010600030101010101" pitchFamily="2" charset="-122"/>
              </a:rPr>
              <a:t>The previous belief in the community was that the volume scattering of snow is negligible at C band. The reason is that the snow grain size ranging from 0.1-3mm is much smaller than the wavelength, if the Rayleigh scattering is assumed. However, a</a:t>
            </a:r>
            <a:r>
              <a:rPr lang="en-US" sz="2800" dirty="0">
                <a:ea typeface="宋体" panose="02010600030101010101" pitchFamily="2" charset="-122"/>
              </a:rPr>
              <a:t>s indicated by the satellite data [2] and ground measurements [3], the cross-polarization of C band backscattering can gradually increase with snow accumulation. </a:t>
            </a:r>
          </a:p>
          <a:p>
            <a:pPr algn="just"/>
            <a:r>
              <a:rPr lang="en-US" sz="2800" dirty="0"/>
              <a:t>As ice grains are densely packed in snow, ice grains can adhere to form irregular shape aggregates with larger diameter, accounting for stronger than expected co- and cross- polarization volume scattering at C and X band. In this paper, we study the effects of densely packed ice aggregates on snow volume scattering using </a:t>
            </a:r>
            <a:r>
              <a:rPr lang="en-US" sz="2800" dirty="0" err="1"/>
              <a:t>bicontinuous</a:t>
            </a:r>
            <a:r>
              <a:rPr lang="en-US" sz="2800" dirty="0"/>
              <a:t> dense media radiative transfer equation (DMRT-Bic). Results of DMRT-Bic gives stronger vo</a:t>
            </a:r>
            <a:r>
              <a:rPr lang="en-US" altLang="zh-CN" sz="2800" dirty="0"/>
              <a:t>lume scattering than Rayleigh scattering and </a:t>
            </a:r>
            <a:r>
              <a:rPr lang="en-US" sz="2800" dirty="0"/>
              <a:t>the frequency dependence of ~2.6 power. The backscattering calculated are consistent with radar measurements for both the co- and cross-polarization at C and X band [3]. 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" y="14367864"/>
            <a:ext cx="6700782" cy="5866602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490452" y="20046364"/>
            <a:ext cx="152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Rounded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699049" y="20104575"/>
            <a:ext cx="141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faceted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980774" y="20140415"/>
            <a:ext cx="209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aggregates</a:t>
            </a:r>
          </a:p>
        </p:txBody>
      </p:sp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61790" y="21220598"/>
            <a:ext cx="46425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TextBox 145"/>
          <p:cNvSpPr txBox="1"/>
          <p:nvPr/>
        </p:nvSpPr>
        <p:spPr>
          <a:xfrm>
            <a:off x="7190578" y="15053841"/>
            <a:ext cx="75316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Ice aggregates formed by pressure and melt-refreeze events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Aggregates densely packed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Aggregates irregular shape and larger size, leading to stronger co- and cross-pol</a:t>
            </a:r>
          </a:p>
        </p:txBody>
      </p:sp>
      <p:graphicFrame>
        <p:nvGraphicFramePr>
          <p:cNvPr id="164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8406"/>
              </p:ext>
            </p:extLst>
          </p:nvPr>
        </p:nvGraphicFramePr>
        <p:xfrm>
          <a:off x="966082" y="25996091"/>
          <a:ext cx="6240412" cy="142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" name="Equation" r:id="rId9" imgW="2450880" imgH="558720" progId="Equation.DSMT4">
                  <p:embed/>
                </p:oleObj>
              </mc:Choice>
              <mc:Fallback>
                <p:oleObj name="Equation" r:id="rId9" imgW="24508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082" y="25996091"/>
                        <a:ext cx="6240412" cy="142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199692"/>
              </p:ext>
            </p:extLst>
          </p:nvPr>
        </p:nvGraphicFramePr>
        <p:xfrm>
          <a:off x="7836195" y="25816083"/>
          <a:ext cx="6058664" cy="185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" name="Equation" r:id="rId11" imgW="2705040" imgH="838080" progId="Equation.DSMT4">
                  <p:embed/>
                </p:oleObj>
              </mc:Choice>
              <mc:Fallback>
                <p:oleObj name="Equation" r:id="rId11" imgW="27050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195" y="25816083"/>
                        <a:ext cx="6058664" cy="1858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297094" y="27580386"/>
                <a:ext cx="156633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snow wavenumber, controlling size distribution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function of two parameters: mean grain size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en-US" sz="3200" dirty="0"/>
                  <a:t> and aggregation parameter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3200" b="1" dirty="0"/>
                  <a:t>The smaller b, the more aggregates in snow.</a:t>
                </a:r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94" y="27580386"/>
                <a:ext cx="15663389" cy="1569660"/>
              </a:xfrm>
              <a:prstGeom prst="rect">
                <a:avLst/>
              </a:prstGeom>
              <a:blipFill rotWithShape="0">
                <a:blip r:embed="rId13"/>
                <a:stretch>
                  <a:fillRect l="-895" t="-465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Rectangle 199"/>
          <p:cNvSpPr/>
          <p:nvPr/>
        </p:nvSpPr>
        <p:spPr>
          <a:xfrm>
            <a:off x="8737985" y="20542360"/>
            <a:ext cx="4207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Computer generated snow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2445343" y="20580965"/>
            <a:ext cx="213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real snow [4]</a:t>
            </a:r>
          </a:p>
        </p:txBody>
      </p:sp>
      <p:pic>
        <p:nvPicPr>
          <p:cNvPr id="202" name="Picture 20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1601" y="29444453"/>
            <a:ext cx="7315200" cy="5490636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8766682" y="32543199"/>
            <a:ext cx="417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mean grain size is 1 mm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377646" y="35003300"/>
            <a:ext cx="1513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Correlation function decays slower with more aggregation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Spectral density larger, decays faster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Aggregates gives </a:t>
            </a:r>
            <a:r>
              <a:rPr lang="en-US" sz="3200" b="1" dirty="0"/>
              <a:t>stronger scattering and weaker frequency dependence</a:t>
            </a:r>
            <a:endParaRPr lang="en-US" sz="3200" dirty="0"/>
          </a:p>
        </p:txBody>
      </p:sp>
      <p:sp>
        <p:nvSpPr>
          <p:cNvPr id="205" name="TextBox 204"/>
          <p:cNvSpPr txBox="1"/>
          <p:nvPr/>
        </p:nvSpPr>
        <p:spPr>
          <a:xfrm>
            <a:off x="2235624" y="29245209"/>
            <a:ext cx="411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Correlation function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9577608" y="29245209"/>
            <a:ext cx="28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Spectral density</a:t>
            </a:r>
          </a:p>
        </p:txBody>
      </p:sp>
      <p:pic>
        <p:nvPicPr>
          <p:cNvPr id="207" name="Picture 20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646" y="29508794"/>
            <a:ext cx="7315200" cy="5490637"/>
          </a:xfrm>
          <a:prstGeom prst="rect">
            <a:avLst/>
          </a:prstGeom>
        </p:spPr>
      </p:pic>
      <p:pic>
        <p:nvPicPr>
          <p:cNvPr id="208" name="Content Placeholder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" y="37297822"/>
            <a:ext cx="5555152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>
              <a:xfrm>
                <a:off x="1021251" y="36752451"/>
                <a:ext cx="4472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More Aggregation (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51" y="36752451"/>
                <a:ext cx="4472186" cy="523220"/>
              </a:xfrm>
              <a:prstGeom prst="rect">
                <a:avLst/>
              </a:prstGeom>
              <a:blipFill rotWithShape="0">
                <a:blip r:embed="rId18"/>
                <a:stretch>
                  <a:fillRect l="-286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>
              <a:xfrm>
                <a:off x="6576403" y="36774602"/>
                <a:ext cx="41780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less Aggregation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403" y="36774602"/>
                <a:ext cx="4178067" cy="523220"/>
              </a:xfrm>
              <a:prstGeom prst="rect">
                <a:avLst/>
              </a:prstGeom>
              <a:blipFill rotWithShape="0">
                <a:blip r:embed="rId19"/>
                <a:stretch>
                  <a:fillRect l="-3066" t="-11765" r="-189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TextBox 211"/>
          <p:cNvSpPr txBox="1"/>
          <p:nvPr/>
        </p:nvSpPr>
        <p:spPr>
          <a:xfrm>
            <a:off x="11044856" y="40341057"/>
            <a:ext cx="4438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600" dirty="0"/>
              <a:t>The ice particles more aggregated for smaller b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1044856" y="38863519"/>
            <a:ext cx="4915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/>
              <a:t>Snow </a:t>
            </a:r>
            <a:r>
              <a:rPr lang="en-US" altLang="zh-CN" sz="2800" dirty="0"/>
              <a:t>density is 0.275 g/cm</a:t>
            </a:r>
            <a:r>
              <a:rPr lang="en-US" altLang="zh-CN" sz="2800" baseline="30000" dirty="0"/>
              <a:t>3</a:t>
            </a:r>
            <a:r>
              <a:rPr lang="en-US" sz="2800" dirty="0"/>
              <a:t>, mean grain size is 1 mm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CE243FE-2E33-49B5-8D6E-440446D97158}"/>
              </a:ext>
            </a:extLst>
          </p:cNvPr>
          <p:cNvSpPr txBox="1"/>
          <p:nvPr/>
        </p:nvSpPr>
        <p:spPr>
          <a:xfrm>
            <a:off x="11074132" y="37707770"/>
            <a:ext cx="265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White: ice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Black: air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D823991-78AE-4886-81AA-52B8FEA68675}"/>
              </a:ext>
            </a:extLst>
          </p:cNvPr>
          <p:cNvSpPr txBox="1"/>
          <p:nvPr/>
        </p:nvSpPr>
        <p:spPr>
          <a:xfrm>
            <a:off x="15837523" y="37036212"/>
            <a:ext cx="14173200" cy="861774"/>
          </a:xfrm>
          <a:prstGeom prst="rect">
            <a:avLst/>
          </a:prstGeom>
          <a:solidFill>
            <a:srgbClr val="03204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 b="1" dirty="0">
                <a:solidFill>
                  <a:srgbClr val="F8C728"/>
                </a:solidFill>
                <a:latin typeface="Arial"/>
                <a:cs typeface="Arial"/>
              </a:rPr>
              <a:t>References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BAE76BF-8CB2-4F69-956A-55B52E2CCEBE}"/>
              </a:ext>
            </a:extLst>
          </p:cNvPr>
          <p:cNvSpPr/>
          <p:nvPr/>
        </p:nvSpPr>
        <p:spPr>
          <a:xfrm>
            <a:off x="15756119" y="37966615"/>
            <a:ext cx="142546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[1] S. </a:t>
            </a:r>
            <a:r>
              <a:rPr lang="en-US" sz="2800" dirty="0" err="1"/>
              <a:t>Pettinato</a:t>
            </a:r>
            <a:r>
              <a:rPr lang="en-US" sz="2800" dirty="0"/>
              <a:t>, E. Santi, M. </a:t>
            </a:r>
            <a:r>
              <a:rPr lang="en-US" sz="2800" dirty="0" err="1"/>
              <a:t>Brogioni</a:t>
            </a:r>
            <a:r>
              <a:rPr lang="en-US" sz="2800" dirty="0"/>
              <a:t>, S. </a:t>
            </a:r>
            <a:r>
              <a:rPr lang="en-US" sz="2800" dirty="0" err="1"/>
              <a:t>Paloscia</a:t>
            </a:r>
            <a:r>
              <a:rPr lang="en-US" sz="2800" dirty="0"/>
              <a:t>, E. </a:t>
            </a:r>
            <a:r>
              <a:rPr lang="en-US" sz="2800" dirty="0" err="1"/>
              <a:t>Palchetti</a:t>
            </a:r>
            <a:r>
              <a:rPr lang="en-US" sz="2800" dirty="0"/>
              <a:t>, and C. </a:t>
            </a:r>
            <a:r>
              <a:rPr lang="en-US" sz="2800" dirty="0" err="1"/>
              <a:t>Xiong</a:t>
            </a:r>
            <a:r>
              <a:rPr lang="en-US" sz="2800" dirty="0"/>
              <a:t>, “The potential of COSMO-</a:t>
            </a:r>
            <a:r>
              <a:rPr lang="en-US" sz="2800" dirty="0" err="1"/>
              <a:t>SkyMed</a:t>
            </a:r>
            <a:r>
              <a:rPr lang="en-US" sz="2800" dirty="0"/>
              <a:t> SAR images in monitoring snow cover characteristics,” IEEE </a:t>
            </a:r>
            <a:r>
              <a:rPr lang="en-US" sz="2800" dirty="0" err="1"/>
              <a:t>Geosci</a:t>
            </a:r>
            <a:r>
              <a:rPr lang="en-US" sz="2800" dirty="0"/>
              <a:t>. Remote Sens. Lett., vol. 10, no. 1, pp. 9–13, 2013.</a:t>
            </a:r>
          </a:p>
          <a:p>
            <a:pPr algn="just"/>
            <a:r>
              <a:rPr lang="en-US" sz="2800" dirty="0"/>
              <a:t>[2] H. </a:t>
            </a:r>
            <a:r>
              <a:rPr lang="en-US" sz="2800" dirty="0" err="1"/>
              <a:t>Lievens</a:t>
            </a:r>
            <a:r>
              <a:rPr lang="en-US" sz="2800" dirty="0"/>
              <a:t> et al., “Snow depth variability in the Northern Hemisphere mountains observed from space,” Nat. </a:t>
            </a:r>
            <a:r>
              <a:rPr lang="en-US" sz="2800" dirty="0" err="1"/>
              <a:t>Commun</a:t>
            </a:r>
            <a:r>
              <a:rPr lang="en-US" sz="2800" dirty="0"/>
              <a:t>., vol. 10, no. 1, pp. 1–12, 2019.</a:t>
            </a:r>
          </a:p>
          <a:p>
            <a:pPr algn="just"/>
            <a:r>
              <a:rPr lang="en-US" sz="2800" dirty="0"/>
              <a:t>[3] J. R. Kendra, K. </a:t>
            </a:r>
            <a:r>
              <a:rPr lang="en-US" sz="2800" dirty="0" err="1"/>
              <a:t>Sarabandi</a:t>
            </a:r>
            <a:r>
              <a:rPr lang="en-US" sz="2800" dirty="0"/>
              <a:t>, and F. T. </a:t>
            </a:r>
            <a:r>
              <a:rPr lang="en-US" sz="2800" dirty="0" err="1"/>
              <a:t>Ulaby</a:t>
            </a:r>
            <a:r>
              <a:rPr lang="en-US" sz="2800" dirty="0"/>
              <a:t>, “Radar measurements of snow: Experiment and analysis,” IEEE Trans. </a:t>
            </a:r>
            <a:r>
              <a:rPr lang="en-US" sz="2800" dirty="0" err="1"/>
              <a:t>Geosci</a:t>
            </a:r>
            <a:r>
              <a:rPr lang="en-US" sz="2800" dirty="0"/>
              <a:t>. Remote Sens., vol. 36, no. 3, pp. 864–879, 1998.</a:t>
            </a:r>
          </a:p>
          <a:p>
            <a:pPr algn="just"/>
            <a:r>
              <a:rPr lang="en-US" sz="2800" dirty="0"/>
              <a:t>[4] A. </a:t>
            </a:r>
            <a:r>
              <a:rPr lang="en-US" sz="2800" dirty="0" err="1"/>
              <a:t>Wiesmann</a:t>
            </a:r>
            <a:r>
              <a:rPr lang="en-US" sz="2800" dirty="0"/>
              <a:t>, C. </a:t>
            </a:r>
            <a:r>
              <a:rPr lang="en-US" sz="2800" dirty="0" err="1"/>
              <a:t>Mätzler</a:t>
            </a:r>
            <a:r>
              <a:rPr lang="en-US" sz="2800" dirty="0"/>
              <a:t>, and T. Weise, "Radiometric and structural measurements of snow samples," Radio Sci., vol. 33, pp. 273-289, 1998.</a:t>
            </a:r>
          </a:p>
          <a:p>
            <a:pPr algn="just"/>
            <a:r>
              <a:rPr lang="en-US" sz="2800" dirty="0"/>
              <a:t>[5] L. Tsang, J. A. Kong, and R. T. Shin, Theory of Microwave Remote Sensing, NJ, </a:t>
            </a:r>
            <a:r>
              <a:rPr lang="en-US" sz="2800" dirty="0" err="1"/>
              <a:t>USA:Wiley-Interscience</a:t>
            </a:r>
            <a:r>
              <a:rPr lang="en-US" sz="2800" dirty="0"/>
              <a:t>, 1985.</a:t>
            </a:r>
          </a:p>
        </p:txBody>
      </p:sp>
      <p:pic>
        <p:nvPicPr>
          <p:cNvPr id="217" name="Picture 3"/>
          <p:cNvPicPr>
            <a:picLocks noChangeAspect="1" noChangeArrowheads="1"/>
          </p:cNvPicPr>
          <p:nvPr/>
        </p:nvPicPr>
        <p:blipFill>
          <a:blip r:embed="rId20" cstate="screen"/>
          <a:srcRect l="53325" t="31462" r="8441" b="34215"/>
          <a:stretch>
            <a:fillRect/>
          </a:stretch>
        </p:blipFill>
        <p:spPr bwMode="auto">
          <a:xfrm>
            <a:off x="6545330" y="21065580"/>
            <a:ext cx="72390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" name="TextBox 14"/>
          <p:cNvSpPr txBox="1"/>
          <p:nvPr/>
        </p:nvSpPr>
        <p:spPr>
          <a:xfrm>
            <a:off x="15837523" y="5030535"/>
            <a:ext cx="14173200" cy="923330"/>
          </a:xfrm>
          <a:prstGeom prst="rect">
            <a:avLst/>
          </a:prstGeom>
          <a:solidFill>
            <a:srgbClr val="03204F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 defTabSz="3950208">
              <a:defRPr sz="4800" b="1">
                <a:solidFill>
                  <a:srgbClr val="F8C728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en-US" sz="5400" dirty="0"/>
              <a:t>DMRT Model and Validation</a:t>
            </a:r>
            <a:endParaRPr lang="en-US" sz="5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16031051" y="14762596"/>
            <a:ext cx="14306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</a:rPr>
              <a:t>Aggregation gives stronger scattering for both co- and cross-pol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Aggregation gives weaker frequency dependence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5822821" y="8778439"/>
            <a:ext cx="987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Snow density is 0.275 g/cm</a:t>
            </a:r>
            <a:r>
              <a:rPr lang="en-US" altLang="zh-CN" sz="2800" baseline="30000" dirty="0"/>
              <a:t>3</a:t>
            </a:r>
            <a:r>
              <a:rPr lang="en-US" sz="2800" dirty="0"/>
              <a:t>, mean grain size is 1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>
              <a:xfrm>
                <a:off x="15837523" y="7864468"/>
                <a:ext cx="13909578" cy="819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𝑖𝑛𝑐𝑜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𝑖𝑛𝑐𝑜</m:t>
                        </m:r>
                      </m:sub>
                    </m:sSub>
                    <m:d>
                      <m:dPr>
                        <m:ctrlPr>
                          <a:rPr lang="en-US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+∬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𝑖𝑛𝑐𝑜</m:t>
                        </m:r>
                      </m:sub>
                    </m:sSub>
                    <m:d>
                      <m:dPr>
                        <m:ctrlPr>
                          <a:rPr lang="en-US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523" y="7864468"/>
                <a:ext cx="13909578" cy="819520"/>
              </a:xfrm>
              <a:prstGeom prst="rect">
                <a:avLst/>
              </a:prstGeom>
              <a:blipFill rotWithShape="0">
                <a:blip r:embed="rId2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15906220" y="6093166"/>
                <a:ext cx="129164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Step 1: Calculate phase matrix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 with full wave simulation</a:t>
                </a:r>
              </a:p>
              <a:p>
                <a:r>
                  <a:rPr lang="en-US" sz="3200" dirty="0"/>
                  <a:t>Step 2: Apply the Dense Media Radiative Transfer (DMRT) to obtain backscatter with simulated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220" y="6093166"/>
                <a:ext cx="12916430" cy="1569660"/>
              </a:xfrm>
              <a:prstGeom prst="rect">
                <a:avLst/>
              </a:prstGeom>
              <a:blipFill rotWithShape="0">
                <a:blip r:embed="rId26"/>
                <a:stretch>
                  <a:fillRect l="-1180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980455" y="23922557"/>
            <a:ext cx="7315200" cy="549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906220" y="16875337"/>
            <a:ext cx="7315200" cy="5490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883421" y="16782086"/>
            <a:ext cx="7315200" cy="549063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18311" y="37138963"/>
            <a:ext cx="7628589" cy="5725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2565060" y="9292588"/>
            <a:ext cx="7315200" cy="549063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523557" y="9183878"/>
            <a:ext cx="7315200" cy="5490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090378" y="23991186"/>
            <a:ext cx="7315200" cy="549063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5980455" y="22405180"/>
            <a:ext cx="143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/>
              <a:t>Co-pol volume scattering smaller than co-pol surface scattering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/>
              <a:t>Cross-pol volume scattering can be larger than cross-pol surface scattering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Cross-pol volume has larger dynamic range than co-pol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60291" y="18767587"/>
                <a:ext cx="2644022" cy="1235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</a:t>
                </a:r>
                <a:r>
                  <a:rPr lang="en-US" altLang="zh-CN" sz="2400" dirty="0"/>
                  <a:t>he Oh model: </a:t>
                </a:r>
              </a:p>
              <a:p>
                <a:r>
                  <a:rPr lang="en-US" altLang="zh-CN" sz="2400" dirty="0" err="1"/>
                  <a:t>rms</a:t>
                </a:r>
                <a:r>
                  <a:rPr lang="en-US" altLang="zh-CN" sz="2400" dirty="0"/>
                  <a:t> height 1.5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9.0+2.5</a:t>
                </a:r>
                <a:r>
                  <a:rPr lang="en-US" altLang="zh-CN" sz="2400" dirty="0"/>
                  <a:t>i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0291" y="18767587"/>
                <a:ext cx="2644022" cy="1235210"/>
              </a:xfrm>
              <a:prstGeom prst="rect">
                <a:avLst/>
              </a:prstGeom>
              <a:blipFill rotWithShape="0">
                <a:blip r:embed="rId34"/>
                <a:stretch>
                  <a:fillRect l="-3695" t="-3960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227537" y="20688686"/>
                <a:ext cx="42810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Snow density is 0.275 g/cm</a:t>
                </a:r>
                <a:r>
                  <a:rPr lang="en-US" altLang="zh-CN" sz="2400" baseline="30000" dirty="0"/>
                  <a:t>3</a:t>
                </a:r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mean grain size is 1 mm,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537" y="20688686"/>
                <a:ext cx="4281099" cy="830997"/>
              </a:xfrm>
              <a:prstGeom prst="rect">
                <a:avLst/>
              </a:prstGeom>
              <a:blipFill rotWithShape="0">
                <a:blip r:embed="rId35"/>
                <a:stretch>
                  <a:fillRect l="-213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7693820" y="11699721"/>
                <a:ext cx="2671879" cy="1604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</a:t>
                </a:r>
                <a:r>
                  <a:rPr lang="en-US" altLang="zh-CN" sz="2400" dirty="0"/>
                  <a:t>he Oh model: </a:t>
                </a:r>
              </a:p>
              <a:p>
                <a:r>
                  <a:rPr lang="en-US" altLang="zh-CN" sz="2400" dirty="0" err="1"/>
                  <a:t>rms</a:t>
                </a:r>
                <a:r>
                  <a:rPr lang="en-US" altLang="zh-CN" sz="2400" dirty="0"/>
                  <a:t> height 1.5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9.0+2.5</a:t>
                </a:r>
                <a:r>
                  <a:rPr lang="en-US" altLang="zh-CN" sz="2400" dirty="0"/>
                  <a:t>i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820" y="11699721"/>
                <a:ext cx="2671879" cy="1604542"/>
              </a:xfrm>
              <a:prstGeom prst="rect">
                <a:avLst/>
              </a:prstGeom>
              <a:blipFill rotWithShape="0">
                <a:blip r:embed="rId36"/>
                <a:stretch>
                  <a:fillRect l="-3653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6747978" y="27417819"/>
                <a:ext cx="2644022" cy="1235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</a:t>
                </a:r>
                <a:r>
                  <a:rPr lang="en-US" altLang="zh-CN" sz="2400" dirty="0"/>
                  <a:t>he Oh model: </a:t>
                </a:r>
              </a:p>
              <a:p>
                <a:r>
                  <a:rPr lang="en-US" altLang="zh-CN" sz="2400" dirty="0" err="1"/>
                  <a:t>rms</a:t>
                </a:r>
                <a:r>
                  <a:rPr lang="en-US" altLang="zh-CN" sz="2400" dirty="0"/>
                  <a:t> height 1.5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9.0+2.5</a:t>
                </a:r>
                <a:r>
                  <a:rPr lang="en-US" altLang="zh-CN" sz="2400" dirty="0"/>
                  <a:t>i</a:t>
                </a:r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978" y="27417819"/>
                <a:ext cx="2644022" cy="1235210"/>
              </a:xfrm>
              <a:prstGeom prst="rect">
                <a:avLst/>
              </a:prstGeom>
              <a:blipFill rotWithShape="0">
                <a:blip r:embed="rId37"/>
                <a:stretch>
                  <a:fillRect l="-3687" t="-3960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4541551" y="24595286"/>
                <a:ext cx="42810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Snow density is 0.275 g/cm</a:t>
                </a:r>
                <a:r>
                  <a:rPr lang="en-US" altLang="zh-CN" sz="2400" baseline="30000" dirty="0"/>
                  <a:t>3</a:t>
                </a:r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mean grain size is 1 mm,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551" y="24595286"/>
                <a:ext cx="4281099" cy="830997"/>
              </a:xfrm>
              <a:prstGeom prst="rect">
                <a:avLst/>
              </a:prstGeom>
              <a:blipFill rotWithShape="0">
                <a:blip r:embed="rId38"/>
                <a:stretch>
                  <a:fillRect l="-227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6278841" y="29370909"/>
            <a:ext cx="14126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/>
              <a:t>Co-pol backscatter almost no sensitivity to SWE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/>
              <a:t>Cross-pol backscatter has sensitivity to SWE 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9"/>
          <a:srcRect l="35893" t="8455" r="32168" b="16830"/>
          <a:stretch/>
        </p:blipFill>
        <p:spPr>
          <a:xfrm>
            <a:off x="16732270" y="32627295"/>
            <a:ext cx="6105050" cy="209203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9"/>
          <a:srcRect t="7165" r="64702" b="16497"/>
          <a:stretch/>
        </p:blipFill>
        <p:spPr>
          <a:xfrm>
            <a:off x="16222997" y="30519889"/>
            <a:ext cx="6722428" cy="210260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9"/>
          <a:srcRect l="67695" t="9275" b="9632"/>
          <a:stretch/>
        </p:blipFill>
        <p:spPr>
          <a:xfrm>
            <a:off x="16784173" y="34719331"/>
            <a:ext cx="6105050" cy="223355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3226599" y="30861014"/>
            <a:ext cx="69110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/>
              <a:t>Simulations and Hans’ data are </a:t>
            </a:r>
            <a:r>
              <a:rPr lang="en-US" altLang="zh-CN" sz="3200" b="1" dirty="0"/>
              <a:t>in good agreement for co- and cross-pol </a:t>
            </a:r>
            <a:endParaRPr lang="en-US" sz="3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/>
              <a:t>Both simulations and data show that ratio of Cross/co-pol has about 2 dB dynamic range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Cross-pol backscatter of simulations is 2 dB lower than data because of underestimation of surface scattering from the Oh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15117" y="30736716"/>
            <a:ext cx="103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VV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7315117" y="32589280"/>
            <a:ext cx="103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VH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422987" y="34831475"/>
            <a:ext cx="103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VH/VV</a:t>
            </a:r>
          </a:p>
        </p:txBody>
      </p:sp>
    </p:spTree>
    <p:extLst>
      <p:ext uri="{BB962C8B-B14F-4D97-AF65-F5344CB8AC3E}">
        <p14:creationId xmlns:p14="http://schemas.microsoft.com/office/powerpoint/2010/main" val="390604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20536</TotalTime>
  <Words>953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等线</vt:lpstr>
      <vt:lpstr>宋体</vt:lpstr>
      <vt:lpstr>Arial</vt:lpstr>
      <vt:lpstr>Calibri</vt:lpstr>
      <vt:lpstr>Calibri Light</vt:lpstr>
      <vt:lpstr>Cambria Math</vt:lpstr>
      <vt:lpstr>Verdana</vt:lpstr>
      <vt:lpstr>Wingdings</vt:lpstr>
      <vt:lpstr>Office Theme</vt:lpstr>
      <vt:lpstr>Equation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Tianlin</dc:creator>
  <cp:lastModifiedBy>Tsang, Leung</cp:lastModifiedBy>
  <cp:revision>448</cp:revision>
  <cp:lastPrinted>2015-12-11T21:45:03Z</cp:lastPrinted>
  <dcterms:created xsi:type="dcterms:W3CDTF">2015-11-29T21:30:50Z</dcterms:created>
  <dcterms:modified xsi:type="dcterms:W3CDTF">2020-09-13T20:34:25Z</dcterms:modified>
</cp:coreProperties>
</file>