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62" d="100"/>
          <a:sy n="162" d="100"/>
        </p:scale>
        <p:origin x="80"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36909-DE3D-4210-92D7-09E1029F2F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4860B7-1480-4395-96A2-6CD8D5B345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B20CAF-6E40-45F8-880D-D1E566A4B5FA}"/>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5" name="Footer Placeholder 4">
            <a:extLst>
              <a:ext uri="{FF2B5EF4-FFF2-40B4-BE49-F238E27FC236}">
                <a16:creationId xmlns:a16="http://schemas.microsoft.com/office/drawing/2014/main" id="{1BFFD80F-EDEC-470A-8DBB-0A3E3712A0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288E6-2A9B-4DF3-973B-CACC15575996}"/>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536708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4AB0-4C54-4392-9FBF-B17129902C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27E405-6519-4544-AAF7-5A2D1BA727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888CA-A329-4EAC-A16F-D983C250D1C5}"/>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5" name="Footer Placeholder 4">
            <a:extLst>
              <a:ext uri="{FF2B5EF4-FFF2-40B4-BE49-F238E27FC236}">
                <a16:creationId xmlns:a16="http://schemas.microsoft.com/office/drawing/2014/main" id="{0A2584B0-C3B5-45CD-A47F-8768F4FB9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30F538-46EE-40B3-B239-4C7C9C94E04A}"/>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1417604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8C5F48-E628-4DF7-ABF9-6589A208D8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EFF769-8126-4D97-A17C-8E80F104E1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38D3EF-EB59-4E32-BFC2-247233E87C87}"/>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5" name="Footer Placeholder 4">
            <a:extLst>
              <a:ext uri="{FF2B5EF4-FFF2-40B4-BE49-F238E27FC236}">
                <a16:creationId xmlns:a16="http://schemas.microsoft.com/office/drawing/2014/main" id="{62B33595-B2E1-4CB1-BA1C-F84732D014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CF60C3-CDDE-4B8A-BA1C-9D0C2FCFB843}"/>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353515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10173-F562-4BE2-9A83-6BA524AD39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C3E236-90B6-4774-9B3B-712AE69C95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2BF3D-C8DF-45D4-A396-60AAC9A9B3B5}"/>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5" name="Footer Placeholder 4">
            <a:extLst>
              <a:ext uri="{FF2B5EF4-FFF2-40B4-BE49-F238E27FC236}">
                <a16:creationId xmlns:a16="http://schemas.microsoft.com/office/drawing/2014/main" id="{043BB7A0-05E3-46AF-8327-0820EC0ED5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0D76F5-07FD-4BB4-81ED-D589BA266851}"/>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137881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69D1-1244-41CE-8889-60DA4BF474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DAA326-7493-424F-96C0-155873DD06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205D94-B9E5-45B6-A791-62EE9F421B46}"/>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5" name="Footer Placeholder 4">
            <a:extLst>
              <a:ext uri="{FF2B5EF4-FFF2-40B4-BE49-F238E27FC236}">
                <a16:creationId xmlns:a16="http://schemas.microsoft.com/office/drawing/2014/main" id="{4CA6AF13-37F3-4606-A70E-2A0424424A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EEB4DD-740C-41F3-BC49-CDB4441C87EC}"/>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74990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E9440-EBC5-4712-B86D-ED5E6A47E1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89D086-DBC6-42C5-BF04-86CF20EB22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DF763D-4FC8-41C5-98CF-AF99943C87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F7AAC3-2CB6-431F-ADB6-33174E4DA9FA}"/>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6" name="Footer Placeholder 5">
            <a:extLst>
              <a:ext uri="{FF2B5EF4-FFF2-40B4-BE49-F238E27FC236}">
                <a16:creationId xmlns:a16="http://schemas.microsoft.com/office/drawing/2014/main" id="{45BC5461-F155-4411-B5C3-0E59219A2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419E2E-13CF-47A1-8C43-FA6928EE9C41}"/>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83223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6EA90-3AF1-45E4-B120-7E7247D112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057F4A-38BB-4F41-BBFA-47FBDBF122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F2D599-FD37-45AB-A244-78F6E84F68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16F76F-038E-41A2-94D3-AF863B43C7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0D7188-C55D-400F-9FE5-013B1AE7A8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4C21AF-5F87-4677-B18A-AFB271EBF579}"/>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8" name="Footer Placeholder 7">
            <a:extLst>
              <a:ext uri="{FF2B5EF4-FFF2-40B4-BE49-F238E27FC236}">
                <a16:creationId xmlns:a16="http://schemas.microsoft.com/office/drawing/2014/main" id="{9EEE9B61-6AFB-4417-86C3-56EC53195C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80918-27ED-4B10-899B-1C04A7771728}"/>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1335542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93C0E-F18C-4281-BE79-97D0ED7491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D91384-21DE-42AD-B91C-17C77761F0EF}"/>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4" name="Footer Placeholder 3">
            <a:extLst>
              <a:ext uri="{FF2B5EF4-FFF2-40B4-BE49-F238E27FC236}">
                <a16:creationId xmlns:a16="http://schemas.microsoft.com/office/drawing/2014/main" id="{A64093DA-5CCB-470F-AA34-CBA7CF547D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A26B82-C8AF-43FA-9CD8-769C5C3C36AC}"/>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383901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0B1578-D8C9-499A-A08E-796D634D939F}"/>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3" name="Footer Placeholder 2">
            <a:extLst>
              <a:ext uri="{FF2B5EF4-FFF2-40B4-BE49-F238E27FC236}">
                <a16:creationId xmlns:a16="http://schemas.microsoft.com/office/drawing/2014/main" id="{FC2534ED-22FA-4E2A-BA3D-0346D0D7D0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8D4526-CD72-4485-9360-A68A128A613B}"/>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341928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3D54-98E3-4E42-A413-D7A6274B35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A8E47C-2900-43C8-8FB2-41D6B31C67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227EFC-4FC7-4AC4-A4D8-2E294A5A00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2996A-14D8-46AF-854C-A01AB6B05E3B}"/>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6" name="Footer Placeholder 5">
            <a:extLst>
              <a:ext uri="{FF2B5EF4-FFF2-40B4-BE49-F238E27FC236}">
                <a16:creationId xmlns:a16="http://schemas.microsoft.com/office/drawing/2014/main" id="{E68CCE21-31D6-483C-B988-42158FA0E6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1485A-CAE2-4A97-9C41-933A680255C7}"/>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3549637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076E-3A3D-4815-8CBD-D6F4EAEA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2E4585-6CFF-4E31-9FE5-D37A1E647C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98CD7F-813B-4408-AEE0-0845BBB782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420632-750E-4B5E-8259-3C24EBDDBBE8}"/>
              </a:ext>
            </a:extLst>
          </p:cNvPr>
          <p:cNvSpPr>
            <a:spLocks noGrp="1"/>
          </p:cNvSpPr>
          <p:nvPr>
            <p:ph type="dt" sz="half" idx="10"/>
          </p:nvPr>
        </p:nvSpPr>
        <p:spPr/>
        <p:txBody>
          <a:bodyPr/>
          <a:lstStyle/>
          <a:p>
            <a:fld id="{9E7C8966-A63A-422A-8FB4-336FD7E13744}" type="datetimeFigureOut">
              <a:rPr lang="en-US" smtClean="0"/>
              <a:t>9/10/2020</a:t>
            </a:fld>
            <a:endParaRPr lang="en-US"/>
          </a:p>
        </p:txBody>
      </p:sp>
      <p:sp>
        <p:nvSpPr>
          <p:cNvPr id="6" name="Footer Placeholder 5">
            <a:extLst>
              <a:ext uri="{FF2B5EF4-FFF2-40B4-BE49-F238E27FC236}">
                <a16:creationId xmlns:a16="http://schemas.microsoft.com/office/drawing/2014/main" id="{3CA76069-A875-4D33-A447-05022CE8BC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F49225-9675-4359-A025-59C9D13D2AD0}"/>
              </a:ext>
            </a:extLst>
          </p:cNvPr>
          <p:cNvSpPr>
            <a:spLocks noGrp="1"/>
          </p:cNvSpPr>
          <p:nvPr>
            <p:ph type="sldNum" sz="quarter" idx="12"/>
          </p:nvPr>
        </p:nvSpPr>
        <p:spPr/>
        <p:txBody>
          <a:bodyPr/>
          <a:lstStyle/>
          <a:p>
            <a:fld id="{D8986A76-FA59-4021-A581-4BC15D9C10BB}" type="slidenum">
              <a:rPr lang="en-US" smtClean="0"/>
              <a:t>‹#›</a:t>
            </a:fld>
            <a:endParaRPr lang="en-US"/>
          </a:p>
        </p:txBody>
      </p:sp>
    </p:spTree>
    <p:extLst>
      <p:ext uri="{BB962C8B-B14F-4D97-AF65-F5344CB8AC3E}">
        <p14:creationId xmlns:p14="http://schemas.microsoft.com/office/powerpoint/2010/main" val="4283939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361307-378B-4E1D-A798-5CBDF8A80B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2A0334-8D5D-42DF-9A57-0B2699BE10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68320D-AA13-4563-BD58-A62D5EB2B2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C8966-A63A-422A-8FB4-336FD7E13744}" type="datetimeFigureOut">
              <a:rPr lang="en-US" smtClean="0"/>
              <a:t>9/10/2020</a:t>
            </a:fld>
            <a:endParaRPr lang="en-US"/>
          </a:p>
        </p:txBody>
      </p:sp>
      <p:sp>
        <p:nvSpPr>
          <p:cNvPr id="5" name="Footer Placeholder 4">
            <a:extLst>
              <a:ext uri="{FF2B5EF4-FFF2-40B4-BE49-F238E27FC236}">
                <a16:creationId xmlns:a16="http://schemas.microsoft.com/office/drawing/2014/main" id="{42790461-980B-4847-B9F7-1CC179A1F3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AAB0B6-A7A9-4803-9A25-A11E9C2FAD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86A76-FA59-4021-A581-4BC15D9C10BB}" type="slidenum">
              <a:rPr lang="en-US" smtClean="0"/>
              <a:t>‹#›</a:t>
            </a:fld>
            <a:endParaRPr lang="en-US"/>
          </a:p>
        </p:txBody>
      </p:sp>
    </p:spTree>
    <p:extLst>
      <p:ext uri="{BB962C8B-B14F-4D97-AF65-F5344CB8AC3E}">
        <p14:creationId xmlns:p14="http://schemas.microsoft.com/office/powerpoint/2010/main" val="1186643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A44104-9BBC-4044-9D91-CC825CAC8556}"/>
              </a:ext>
            </a:extLst>
          </p:cNvPr>
          <p:cNvSpPr/>
          <p:nvPr/>
        </p:nvSpPr>
        <p:spPr>
          <a:xfrm>
            <a:off x="344235" y="544356"/>
            <a:ext cx="11308977" cy="6401753"/>
          </a:xfrm>
          <a:prstGeom prst="rect">
            <a:avLst/>
          </a:prstGeom>
        </p:spPr>
        <p:txBody>
          <a:bodyPr wrap="square">
            <a:spAutoFit/>
          </a:bodyPr>
          <a:lstStyle/>
          <a:p>
            <a:pPr algn="ctr" fontAlgn="base">
              <a:spcAft>
                <a:spcPts val="1200"/>
              </a:spcAft>
            </a:pPr>
            <a:r>
              <a:rPr lang="en-US" i="1" dirty="0">
                <a:solidFill>
                  <a:srgbClr val="000000"/>
                </a:solidFill>
                <a:latin typeface="Arial" panose="020B0604020202020204" pitchFamily="34" charset="0"/>
                <a:cs typeface="Arial" panose="020B0604020202020204" pitchFamily="34" charset="0"/>
              </a:rPr>
              <a:t>We need to know where we are going, so that we can plot a course to get there</a:t>
            </a:r>
          </a:p>
          <a:p>
            <a:pPr fontAlgn="base">
              <a:spcAft>
                <a:spcPts val="1200"/>
              </a:spcAft>
            </a:pPr>
            <a:endParaRPr lang="en-US" b="1" dirty="0">
              <a:solidFill>
                <a:srgbClr val="000000"/>
              </a:solidFill>
              <a:latin typeface="Arial" panose="020B0604020202020204" pitchFamily="34" charset="0"/>
              <a:cs typeface="Arial" panose="020B0604020202020204" pitchFamily="34" charset="0"/>
            </a:endParaRPr>
          </a:p>
          <a:p>
            <a:pPr fontAlgn="base">
              <a:spcAft>
                <a:spcPts val="1200"/>
              </a:spcAft>
            </a:pPr>
            <a:r>
              <a:rPr lang="en-US" b="1" dirty="0">
                <a:solidFill>
                  <a:schemeClr val="accent1"/>
                </a:solidFill>
                <a:latin typeface="Arial" panose="020B0604020202020204" pitchFamily="34" charset="0"/>
                <a:cs typeface="Arial" panose="020B0604020202020204" pitchFamily="34" charset="0"/>
              </a:rPr>
              <a:t>Science Goal:</a:t>
            </a:r>
            <a:r>
              <a:rPr lang="en-US" dirty="0">
                <a:solidFill>
                  <a:schemeClr val="accent1"/>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To understand the time and space variation in the snow’s energy and mass balances and complex feedbacks with the Earth’s climate, water cycle, and carbon cycle. </a:t>
            </a:r>
          </a:p>
          <a:p>
            <a:pPr>
              <a:spcBef>
                <a:spcPts val="1200"/>
              </a:spcBef>
              <a:spcAft>
                <a:spcPts val="1200"/>
              </a:spcAft>
            </a:pPr>
            <a:r>
              <a:rPr lang="en-US" b="1" dirty="0">
                <a:solidFill>
                  <a:schemeClr val="accent1"/>
                </a:solidFill>
                <a:latin typeface="Arial" panose="020B0604020202020204" pitchFamily="34" charset="0"/>
                <a:cs typeface="Arial" panose="020B0604020202020204" pitchFamily="34" charset="0"/>
              </a:rPr>
              <a:t>Application Goal:</a:t>
            </a:r>
            <a:r>
              <a:rPr lang="en-US" dirty="0">
                <a:solidFill>
                  <a:schemeClr val="accent1"/>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Improve fresh-water resources information for: Drinking Water, Food Production, Energy Production, Transportation, Industry and Manufacturing, Recreation.  Improve flood, drought, avalanche, and debris-flow hazard </a:t>
            </a:r>
            <a:r>
              <a:rPr lang="en-US" dirty="0">
                <a:latin typeface="Arial" panose="020B0604020202020204" pitchFamily="34" charset="0"/>
                <a:cs typeface="Arial" panose="020B0604020202020204" pitchFamily="34" charset="0"/>
              </a:rPr>
              <a:t>forecasts and decision-support. Improve local-to-global weather prediction</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Improve understanding and quantitative characterization of land condition across the world’s prairies and grasslands in the northern hemisphere that define much of the food production capacity  north of the equatorial belt. (implications for food security, </a:t>
            </a:r>
            <a:r>
              <a:rPr lang="en-US" dirty="0" err="1">
                <a:latin typeface="Arial" panose="020B0604020202020204" pitchFamily="34" charset="0"/>
                <a:cs typeface="Arial" panose="020B0604020202020204" pitchFamily="34" charset="0"/>
              </a:rPr>
              <a:t>economics,etc</a:t>
            </a:r>
            <a:r>
              <a:rPr lang="en-US" dirty="0">
                <a:latin typeface="Arial" panose="020B0604020202020204" pitchFamily="34" charset="0"/>
                <a:cs typeface="Arial" panose="020B0604020202020204" pitchFamily="34" charset="0"/>
              </a:rPr>
              <a:t>).Resolve </a:t>
            </a:r>
            <a:r>
              <a:rPr lang="en-US" dirty="0">
                <a:solidFill>
                  <a:srgbClr val="000000"/>
                </a:solidFill>
                <a:latin typeface="Arial" panose="020B0604020202020204" pitchFamily="34" charset="0"/>
                <a:cs typeface="Arial" panose="020B0604020202020204" pitchFamily="34" charset="0"/>
              </a:rPr>
              <a:t>snow accumulation effects on ice-sheet mass-balance to improve sea-level rise assessments.</a:t>
            </a:r>
          </a:p>
          <a:p>
            <a:r>
              <a:rPr lang="en-US" b="1" dirty="0">
                <a:solidFill>
                  <a:schemeClr val="accent1"/>
                </a:solidFill>
                <a:latin typeface="Arial" panose="020B0604020202020204" pitchFamily="34" charset="0"/>
                <a:cs typeface="Arial" panose="020B0604020202020204" pitchFamily="34" charset="0"/>
              </a:rPr>
              <a:t>Satellite Mission Goal:</a:t>
            </a:r>
            <a:r>
              <a:rPr lang="en-US" dirty="0">
                <a:solidFill>
                  <a:schemeClr val="accent1"/>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 systematic snow observation capacity is the only viable way to resolve the </a:t>
            </a:r>
            <a:r>
              <a:rPr lang="en-US" i="1" dirty="0">
                <a:latin typeface="Arial" panose="020B0604020202020204" pitchFamily="34" charset="0"/>
                <a:cs typeface="Arial" panose="020B0604020202020204" pitchFamily="34" charset="0"/>
              </a:rPr>
              <a:t>solid branch of the terrestrial water cycle</a:t>
            </a:r>
            <a:r>
              <a:rPr lang="en-US" dirty="0">
                <a:latin typeface="Arial" panose="020B0604020202020204" pitchFamily="34" charset="0"/>
                <a:cs typeface="Arial" panose="020B0604020202020204" pitchFamily="34" charset="0"/>
              </a:rPr>
              <a:t>, including its critical influence on climate, weather, and water resources.</a:t>
            </a:r>
          </a:p>
          <a:p>
            <a:pPr marL="742950" lvl="1" indent="-285750">
              <a:buFont typeface="Arial" panose="020B0604020202020204" pitchFamily="34" charset="0"/>
              <a:buChar char="•"/>
            </a:pPr>
            <a:r>
              <a:rPr lang="en-US" u="sng" dirty="0">
                <a:latin typeface="Arial" panose="020B0604020202020204" pitchFamily="34" charset="0"/>
                <a:cs typeface="Arial" panose="020B0604020202020204" pitchFamily="34" charset="0"/>
              </a:rPr>
              <a:t>Global: </a:t>
            </a:r>
            <a:r>
              <a:rPr lang="en-US" dirty="0">
                <a:latin typeface="Arial" panose="020B0604020202020204" pitchFamily="34" charset="0"/>
                <a:cs typeface="Arial" panose="020B0604020202020204" pitchFamily="34" charset="0"/>
              </a:rPr>
              <a:t>produce a global estimate of snow on a regular basis</a:t>
            </a:r>
          </a:p>
          <a:p>
            <a:pPr marL="742950" lvl="1" indent="-285750">
              <a:buFont typeface="Arial" panose="020B0604020202020204" pitchFamily="34" charset="0"/>
              <a:buChar char="•"/>
            </a:pPr>
            <a:r>
              <a:rPr lang="en-US" u="sng" dirty="0">
                <a:latin typeface="Arial" panose="020B0604020202020204" pitchFamily="34" charset="0"/>
                <a:cs typeface="Arial" panose="020B0604020202020204" pitchFamily="34" charset="0"/>
              </a:rPr>
              <a:t>Realistic: </a:t>
            </a:r>
            <a:r>
              <a:rPr lang="en-US" dirty="0">
                <a:latin typeface="Arial" panose="020B0604020202020204" pitchFamily="34" charset="0"/>
                <a:cs typeface="Arial" panose="020B0604020202020204" pitchFamily="34" charset="0"/>
              </a:rPr>
              <a:t>affordable and technologically feasible</a:t>
            </a:r>
          </a:p>
          <a:p>
            <a:pPr marL="742950" lvl="1" indent="-285750">
              <a:buFont typeface="Arial" panose="020B0604020202020204" pitchFamily="34" charset="0"/>
              <a:buChar char="•"/>
            </a:pPr>
            <a:r>
              <a:rPr lang="en-US" u="sng" dirty="0">
                <a:latin typeface="Arial" panose="020B0604020202020204" pitchFamily="34" charset="0"/>
                <a:cs typeface="Arial" panose="020B0604020202020204" pitchFamily="34" charset="0"/>
              </a:rPr>
              <a:t>Inclusive: </a:t>
            </a:r>
            <a:r>
              <a:rPr lang="en-US" dirty="0">
                <a:latin typeface="Arial" panose="020B0604020202020204" pitchFamily="34" charset="0"/>
                <a:cs typeface="Arial" panose="020B0604020202020204" pitchFamily="34" charset="0"/>
              </a:rPr>
              <a:t>meets community science and application needs</a:t>
            </a:r>
          </a:p>
          <a:p>
            <a:pPr marL="742950" lvl="1" indent="-285750">
              <a:buFont typeface="Arial" panose="020B0604020202020204" pitchFamily="34" charset="0"/>
              <a:buChar char="•"/>
            </a:pPr>
            <a:r>
              <a:rPr lang="en-US" u="sng" dirty="0">
                <a:latin typeface="Arial" panose="020B0604020202020204" pitchFamily="34" charset="0"/>
                <a:cs typeface="Arial" panose="020B0604020202020204" pitchFamily="34" charset="0"/>
              </a:rPr>
              <a:t>Collaborative: </a:t>
            </a:r>
            <a:r>
              <a:rPr lang="en-US" dirty="0">
                <a:latin typeface="Arial" panose="020B0604020202020204" pitchFamily="34" charset="0"/>
                <a:cs typeface="Arial" panose="020B0604020202020204" pitchFamily="34" charset="0"/>
              </a:rPr>
              <a:t>interdisciplinary and international to gain widening/beneficial support.</a:t>
            </a:r>
          </a:p>
          <a:p>
            <a:pPr marL="742950" lvl="1" indent="-285750">
              <a:buFont typeface="Arial" panose="020B0604020202020204" pitchFamily="34" charset="0"/>
              <a:buChar char="•"/>
            </a:pPr>
            <a:r>
              <a:rPr lang="en-US" u="sng" dirty="0">
                <a:latin typeface="Arial" panose="020B0604020202020204" pitchFamily="34" charset="0"/>
                <a:cs typeface="Arial" panose="020B0604020202020204" pitchFamily="34" charset="0"/>
              </a:rPr>
              <a:t>Process-oriented: </a:t>
            </a:r>
            <a:r>
              <a:rPr lang="en-US" dirty="0"/>
              <a:t>Understand the dynamics of the solid-phase branch of the terrestrial water cycle, including melting, sublimation, etc.  </a:t>
            </a:r>
            <a:r>
              <a:rPr lang="en-US" i="1" dirty="0">
                <a:solidFill>
                  <a:srgbClr val="FF0000"/>
                </a:solidFill>
              </a:rPr>
              <a:t>And in doing so transform the science and enable a wide range of  unprecedented applications.</a:t>
            </a:r>
          </a:p>
        </p:txBody>
      </p:sp>
      <p:sp>
        <p:nvSpPr>
          <p:cNvPr id="5" name="TextBox 4">
            <a:extLst>
              <a:ext uri="{FF2B5EF4-FFF2-40B4-BE49-F238E27FC236}">
                <a16:creationId xmlns:a16="http://schemas.microsoft.com/office/drawing/2014/main" id="{65B5F056-A16A-4AA8-9833-D17C5D9DF70F}"/>
              </a:ext>
            </a:extLst>
          </p:cNvPr>
          <p:cNvSpPr txBox="1"/>
          <p:nvPr/>
        </p:nvSpPr>
        <p:spPr>
          <a:xfrm>
            <a:off x="1517764" y="0"/>
            <a:ext cx="9351021" cy="584775"/>
          </a:xfrm>
          <a:prstGeom prst="rect">
            <a:avLst/>
          </a:prstGeom>
          <a:noFill/>
        </p:spPr>
        <p:txBody>
          <a:bodyPr wrap="none" rtlCol="0">
            <a:spAutoFit/>
          </a:bodyPr>
          <a:lstStyle/>
          <a:p>
            <a:r>
              <a:rPr lang="en-US" sz="3200" b="1" dirty="0"/>
              <a:t>NASA-THP Snow Strategic Planning</a:t>
            </a:r>
            <a:r>
              <a:rPr lang="en-US" sz="3200" dirty="0"/>
              <a:t>: </a:t>
            </a:r>
            <a:r>
              <a:rPr lang="en-US" sz="3200" i="1" dirty="0"/>
              <a:t>Overarching goals</a:t>
            </a:r>
          </a:p>
        </p:txBody>
      </p:sp>
    </p:spTree>
    <p:extLst>
      <p:ext uri="{BB962C8B-B14F-4D97-AF65-F5344CB8AC3E}">
        <p14:creationId xmlns:p14="http://schemas.microsoft.com/office/powerpoint/2010/main" val="347058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A44104-9BBC-4044-9D91-CC825CAC8556}"/>
              </a:ext>
            </a:extLst>
          </p:cNvPr>
          <p:cNvSpPr/>
          <p:nvPr/>
        </p:nvSpPr>
        <p:spPr>
          <a:xfrm>
            <a:off x="437029" y="825579"/>
            <a:ext cx="11754971" cy="5878532"/>
          </a:xfrm>
          <a:prstGeom prst="rect">
            <a:avLst/>
          </a:prstGeom>
        </p:spPr>
        <p:txBody>
          <a:bodyPr wrap="square">
            <a:spAutoFit/>
          </a:bodyPr>
          <a:lstStyle/>
          <a:p>
            <a:pPr fontAlgn="base"/>
            <a:r>
              <a:rPr lang="en-US" b="1" dirty="0">
                <a:solidFill>
                  <a:schemeClr val="accent1"/>
                </a:solidFill>
                <a:latin typeface="Arial" panose="020B0604020202020204" pitchFamily="34" charset="0"/>
                <a:cs typeface="Arial" panose="020B0604020202020204" pitchFamily="34" charset="0"/>
              </a:rPr>
              <a:t>Integration &amp; Gap Filing:</a:t>
            </a:r>
            <a:r>
              <a:rPr lang="en-US" dirty="0">
                <a:solidFill>
                  <a:schemeClr val="accent1"/>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 snow mission is more complex than past hydrology missions, as it will fill a gap in a larger multi-satellite observation strategy. A satellite snow observation capability will likely be an integration of information from (</a:t>
            </a:r>
            <a:r>
              <a:rPr lang="en-US" dirty="0">
                <a:solidFill>
                  <a:srgbClr val="FF0000"/>
                </a:solidFill>
                <a:latin typeface="Arial" panose="020B0604020202020204" pitchFamily="34" charset="0"/>
                <a:cs typeface="Arial" panose="020B0604020202020204" pitchFamily="34" charset="0"/>
              </a:rPr>
              <a:t>perhaps a next-generation a-train integration concept</a:t>
            </a:r>
            <a:r>
              <a:rPr lang="en-US" dirty="0">
                <a:latin typeface="Arial" panose="020B0604020202020204" pitchFamily="34" charset="0"/>
                <a:cs typeface="Arial" panose="020B0604020202020204" pitchFamily="34" charset="0"/>
              </a:rPr>
              <a:t>):</a:t>
            </a:r>
          </a:p>
          <a:p>
            <a:pPr marL="742950" lvl="1" indent="-285750" fontAlgn="base">
              <a:buFont typeface="Arial" panose="020B0604020202020204" pitchFamily="34" charset="0"/>
              <a:buChar char="•"/>
            </a:pPr>
            <a:r>
              <a:rPr lang="en-US" sz="1600" b="1" dirty="0">
                <a:latin typeface="Arial" panose="020B0604020202020204" pitchFamily="34" charset="0"/>
                <a:cs typeface="Arial" panose="020B0604020202020204" pitchFamily="34" charset="0"/>
              </a:rPr>
              <a:t>lidar/radar/SFM: </a:t>
            </a:r>
            <a:r>
              <a:rPr lang="en-US" sz="1600" dirty="0">
                <a:latin typeface="Arial" panose="020B0604020202020204" pitchFamily="34" charset="0"/>
                <a:cs typeface="Arial" panose="020B0604020202020204" pitchFamily="34" charset="0"/>
              </a:rPr>
              <a:t>depth</a:t>
            </a:r>
          </a:p>
          <a:p>
            <a:pPr marL="742950" lvl="1" indent="-285750" fontAlgn="base">
              <a:buFont typeface="Arial" panose="020B0604020202020204" pitchFamily="34" charset="0"/>
              <a:buChar char="•"/>
            </a:pPr>
            <a:r>
              <a:rPr lang="en-US" sz="1600" b="1" dirty="0">
                <a:latin typeface="Arial" panose="020B0604020202020204" pitchFamily="34" charset="0"/>
                <a:cs typeface="Arial" panose="020B0604020202020204" pitchFamily="34" charset="0"/>
              </a:rPr>
              <a:t>multi-frequency active/passive/SOOP microwave: </a:t>
            </a:r>
            <a:r>
              <a:rPr lang="en-US" sz="1600" dirty="0">
                <a:latin typeface="Arial" panose="020B0604020202020204" pitchFamily="34" charset="0"/>
                <a:cs typeface="Arial" panose="020B0604020202020204" pitchFamily="34" charset="0"/>
              </a:rPr>
              <a:t>SWE, depth, wetness, temperature</a:t>
            </a:r>
          </a:p>
          <a:p>
            <a:pPr marL="742950" lvl="1" indent="-285750" fontAlgn="base">
              <a:buFont typeface="Arial" panose="020B0604020202020204" pitchFamily="34" charset="0"/>
              <a:buChar char="•"/>
            </a:pPr>
            <a:r>
              <a:rPr lang="en-US" sz="1600" b="1" dirty="0">
                <a:latin typeface="Arial" panose="020B0604020202020204" pitchFamily="34" charset="0"/>
                <a:cs typeface="Arial" panose="020B0604020202020204" pitchFamily="34" charset="0"/>
              </a:rPr>
              <a:t>multi-spectral and hyper-spectral: </a:t>
            </a:r>
            <a:r>
              <a:rPr lang="en-US" sz="1600" dirty="0">
                <a:latin typeface="Arial" panose="020B0604020202020204" pitchFamily="34" charset="0"/>
                <a:cs typeface="Arial" panose="020B0604020202020204" pitchFamily="34" charset="0"/>
              </a:rPr>
              <a:t>albedo, snow cover, vegetation</a:t>
            </a:r>
          </a:p>
          <a:p>
            <a:pPr marL="742950" lvl="1" indent="-285750" fontAlgn="base">
              <a:buFont typeface="Arial" panose="020B0604020202020204" pitchFamily="34" charset="0"/>
              <a:buChar char="•"/>
            </a:pPr>
            <a:r>
              <a:rPr lang="en-US" sz="1600" b="1" dirty="0">
                <a:latin typeface="Arial" panose="020B0604020202020204" pitchFamily="34" charset="0"/>
                <a:cs typeface="Arial" panose="020B0604020202020204" pitchFamily="34" charset="0"/>
              </a:rPr>
              <a:t>thermal IR: </a:t>
            </a:r>
            <a:r>
              <a:rPr lang="en-US" sz="1600" dirty="0">
                <a:latin typeface="Arial" panose="020B0604020202020204" pitchFamily="34" charset="0"/>
                <a:cs typeface="Arial" panose="020B0604020202020204" pitchFamily="34" charset="0"/>
              </a:rPr>
              <a:t>temperature, emissivity</a:t>
            </a:r>
          </a:p>
          <a:p>
            <a:pPr marL="742950" lvl="1" indent="-285750" fontAlgn="base">
              <a:buFont typeface="Arial" panose="020B0604020202020204" pitchFamily="34" charset="0"/>
              <a:buChar char="•"/>
            </a:pPr>
            <a:r>
              <a:rPr lang="en-US" sz="1600" b="1" dirty="0">
                <a:latin typeface="Arial" panose="020B0604020202020204" pitchFamily="34" charset="0"/>
                <a:cs typeface="Arial" panose="020B0604020202020204" pitchFamily="34" charset="0"/>
              </a:rPr>
              <a:t>boundary information: </a:t>
            </a:r>
            <a:r>
              <a:rPr lang="en-US" sz="1600" dirty="0">
                <a:latin typeface="Arial" panose="020B0604020202020204" pitchFamily="34" charset="0"/>
                <a:cs typeface="Arial" panose="020B0604020202020204" pitchFamily="34" charset="0"/>
              </a:rPr>
              <a:t>precipitation, temperature, topography, vegetation cover, wind, etc.  </a:t>
            </a:r>
          </a:p>
          <a:p>
            <a:pPr algn="ctr" fontAlgn="base"/>
            <a:r>
              <a:rPr lang="en-US" sz="1400" i="1" dirty="0">
                <a:latin typeface="Arial" panose="020B0604020202020204" pitchFamily="34" charset="0"/>
                <a:cs typeface="Arial" panose="020B0604020202020204" pitchFamily="34" charset="0"/>
              </a:rPr>
              <a:t>Many of these observations are already available and are being used </a:t>
            </a:r>
          </a:p>
          <a:p>
            <a:pPr algn="ctr" fontAlgn="base"/>
            <a:r>
              <a:rPr lang="en-US" sz="1400" i="1" dirty="0">
                <a:latin typeface="Arial" panose="020B0604020202020204" pitchFamily="34" charset="0"/>
                <a:cs typeface="Arial" panose="020B0604020202020204" pitchFamily="34" charset="0"/>
              </a:rPr>
              <a:t>in current snow retrievals, but do not fully achieve science and application needs.  </a:t>
            </a:r>
          </a:p>
          <a:p>
            <a:pPr algn="ctr" fontAlgn="base"/>
            <a:endParaRPr lang="en-US" sz="1400" i="1" dirty="0">
              <a:latin typeface="Arial" panose="020B0604020202020204" pitchFamily="34" charset="0"/>
              <a:cs typeface="Arial" panose="020B0604020202020204" pitchFamily="34" charset="0"/>
            </a:endParaRPr>
          </a:p>
          <a:p>
            <a:pPr fontAlgn="base"/>
            <a:r>
              <a:rPr lang="en-US" b="1" dirty="0">
                <a:solidFill>
                  <a:schemeClr val="accent1"/>
                </a:solidFill>
                <a:latin typeface="Arial" panose="020B0604020202020204" pitchFamily="34" charset="0"/>
                <a:cs typeface="Arial" panose="020B0604020202020204" pitchFamily="34" charset="0"/>
              </a:rPr>
              <a:t>What is the Gap?</a:t>
            </a:r>
            <a:r>
              <a:rPr lang="en-US" dirty="0">
                <a:solidFill>
                  <a:schemeClr val="accent1"/>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We are missing reliable global observations of </a:t>
            </a:r>
            <a:r>
              <a:rPr lang="en-US" u="sng" dirty="0">
                <a:latin typeface="Arial" panose="020B0604020202020204" pitchFamily="34" charset="0"/>
                <a:cs typeface="Arial" panose="020B0604020202020204" pitchFamily="34" charset="0"/>
              </a:rPr>
              <a:t>Snow Water Equivalent (SWE) change</a:t>
            </a:r>
            <a:r>
              <a:rPr lang="en-US" dirty="0">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r>
              <a:rPr lang="en-US" sz="1600" dirty="0">
                <a:latin typeface="Arial" panose="020B0604020202020204" pitchFamily="34" charset="0"/>
                <a:cs typeface="Arial" panose="020B0604020202020204" pitchFamily="34" charset="0"/>
              </a:rPr>
              <a:t>SWE change resolves the solid phase of the terrestrial water cycle including the process dynamics of </a:t>
            </a:r>
            <a:r>
              <a:rPr lang="en-US" sz="1600" u="sng" dirty="0">
                <a:latin typeface="Arial" panose="020B0604020202020204" pitchFamily="34" charset="0"/>
                <a:cs typeface="Arial" panose="020B0604020202020204" pitchFamily="34" charset="0"/>
              </a:rPr>
              <a:t>phase change</a:t>
            </a:r>
            <a:r>
              <a:rPr lang="en-US" sz="1600" dirty="0">
                <a:latin typeface="Arial" panose="020B0604020202020204" pitchFamily="34" charset="0"/>
                <a:cs typeface="Arial" panose="020B0604020202020204" pitchFamily="34" charset="0"/>
              </a:rPr>
              <a:t>, </a:t>
            </a:r>
            <a:r>
              <a:rPr lang="en-US" sz="1600" u="sng" dirty="0">
                <a:latin typeface="Arial" panose="020B0604020202020204" pitchFamily="34" charset="0"/>
                <a:cs typeface="Arial" panose="020B0604020202020204" pitchFamily="34" charset="0"/>
              </a:rPr>
              <a:t>accumulation</a:t>
            </a:r>
            <a:r>
              <a:rPr lang="en-US" sz="1600" dirty="0">
                <a:latin typeface="Arial" panose="020B0604020202020204" pitchFamily="34" charset="0"/>
                <a:cs typeface="Arial" panose="020B0604020202020204" pitchFamily="34" charset="0"/>
              </a:rPr>
              <a:t> (precipitation), </a:t>
            </a:r>
            <a:r>
              <a:rPr lang="en-US" sz="1600" u="sng" dirty="0">
                <a:latin typeface="Arial" panose="020B0604020202020204" pitchFamily="34" charset="0"/>
                <a:cs typeface="Arial" panose="020B0604020202020204" pitchFamily="34" charset="0"/>
              </a:rPr>
              <a:t>sublimation</a:t>
            </a:r>
            <a:r>
              <a:rPr lang="en-US" sz="1600" dirty="0">
                <a:latin typeface="Arial" panose="020B0604020202020204" pitchFamily="34" charset="0"/>
                <a:cs typeface="Arial" panose="020B0604020202020204" pitchFamily="34" charset="0"/>
              </a:rPr>
              <a:t>, </a:t>
            </a:r>
            <a:r>
              <a:rPr lang="en-US" sz="1600" u="sng" dirty="0">
                <a:latin typeface="Arial" panose="020B0604020202020204" pitchFamily="34" charset="0"/>
                <a:cs typeface="Arial" panose="020B0604020202020204" pitchFamily="34" charset="0"/>
              </a:rPr>
              <a:t>melting</a:t>
            </a:r>
            <a:r>
              <a:rPr lang="en-US" sz="1600" dirty="0">
                <a:latin typeface="Arial" panose="020B0604020202020204" pitchFamily="34" charset="0"/>
                <a:cs typeface="Arial" panose="020B0604020202020204" pitchFamily="34" charset="0"/>
              </a:rPr>
              <a:t>, and </a:t>
            </a:r>
            <a:r>
              <a:rPr lang="en-US" sz="1600" u="sng" dirty="0">
                <a:latin typeface="Arial" panose="020B0604020202020204" pitchFamily="34" charset="0"/>
                <a:cs typeface="Arial" panose="020B0604020202020204" pitchFamily="34" charset="0"/>
              </a:rPr>
              <a:t>water balance</a:t>
            </a:r>
            <a:r>
              <a:rPr lang="en-US" sz="1600" dirty="0">
                <a:latin typeface="Arial" panose="020B0604020202020204" pitchFamily="34" charset="0"/>
                <a:cs typeface="Arial" panose="020B0604020202020204" pitchFamily="34" charset="0"/>
              </a:rPr>
              <a:t> physics. </a:t>
            </a:r>
          </a:p>
          <a:p>
            <a:pPr marL="285750" indent="-285750" fontAlgn="base">
              <a:buFont typeface="Arial" panose="020B0604020202020204" pitchFamily="34" charset="0"/>
              <a:buChar char="•"/>
            </a:pPr>
            <a:r>
              <a:rPr lang="en-US" sz="1600" dirty="0">
                <a:latin typeface="Arial" panose="020B0604020202020204" pitchFamily="34" charset="0"/>
                <a:cs typeface="Arial" panose="020B0604020202020204" pitchFamily="34" charset="0"/>
              </a:rPr>
              <a:t>SWE change combined with boundary information and physical snowpack dynamics enables derivation of snow information and fluxes at any scale. </a:t>
            </a:r>
            <a:r>
              <a:rPr lang="en-US" dirty="0">
                <a:latin typeface="Arial" panose="020B0604020202020204" pitchFamily="34" charset="0"/>
                <a:cs typeface="Arial" panose="020B0604020202020204" pitchFamily="34" charset="0"/>
              </a:rPr>
              <a:t> </a:t>
            </a:r>
          </a:p>
          <a:p>
            <a:pPr fontAlgn="base"/>
            <a:endParaRPr lang="en-US" dirty="0">
              <a:latin typeface="Arial" panose="020B0604020202020204" pitchFamily="34" charset="0"/>
              <a:cs typeface="Arial" panose="020B0604020202020204" pitchFamily="34" charset="0"/>
            </a:endParaRPr>
          </a:p>
          <a:p>
            <a:pPr fontAlgn="base"/>
            <a:r>
              <a:rPr lang="en-US" b="1" dirty="0">
                <a:solidFill>
                  <a:schemeClr val="accent1"/>
                </a:solidFill>
                <a:latin typeface="Arial" panose="020B0604020202020204" pitchFamily="34" charset="0"/>
                <a:cs typeface="Arial" panose="020B0604020202020204" pitchFamily="34" charset="0"/>
              </a:rPr>
              <a:t>Time/Space Scale:</a:t>
            </a:r>
            <a:r>
              <a:rPr lang="en-US" dirty="0">
                <a:solidFill>
                  <a:schemeClr val="accent1"/>
                </a:solidFill>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r>
              <a:rPr lang="en-US" sz="1600" dirty="0">
                <a:latin typeface="Arial" panose="020B0604020202020204" pitchFamily="34" charset="0"/>
                <a:cs typeface="Arial" panose="020B0604020202020204" pitchFamily="34" charset="0"/>
              </a:rPr>
              <a:t>The primary driver of snowpack accumulation is </a:t>
            </a:r>
            <a:r>
              <a:rPr lang="en-US" sz="1600" u="sng" dirty="0">
                <a:latin typeface="Arial" panose="020B0604020202020204" pitchFamily="34" charset="0"/>
                <a:cs typeface="Arial" panose="020B0604020202020204" pitchFamily="34" charset="0"/>
              </a:rPr>
              <a:t>frozen precipitation</a:t>
            </a:r>
            <a:r>
              <a:rPr lang="en-US" sz="1600" dirty="0">
                <a:latin typeface="Arial" panose="020B0604020202020204" pitchFamily="34" charset="0"/>
                <a:cs typeface="Arial" panose="020B0604020202020204" pitchFamily="34" charset="0"/>
              </a:rPr>
              <a:t>, which is poorly observed. </a:t>
            </a:r>
          </a:p>
          <a:p>
            <a:pPr marL="285750" indent="-285750" fontAlgn="base">
              <a:buFont typeface="Arial" panose="020B0604020202020204" pitchFamily="34" charset="0"/>
              <a:buChar char="•"/>
            </a:pPr>
            <a:r>
              <a:rPr lang="en-US" sz="1600" u="sng" dirty="0">
                <a:latin typeface="Arial" panose="020B0604020202020204" pitchFamily="34" charset="0"/>
                <a:cs typeface="Arial" panose="020B0604020202020204" pitchFamily="34" charset="0"/>
              </a:rPr>
              <a:t>Frontal precipitation drives snow accumulation</a:t>
            </a:r>
            <a:r>
              <a:rPr lang="en-US" sz="1600" dirty="0">
                <a:latin typeface="Arial" panose="020B0604020202020204" pitchFamily="34" charset="0"/>
                <a:cs typeface="Arial" panose="020B0604020202020204" pitchFamily="34" charset="0"/>
              </a:rPr>
              <a:t>, occurring on scales of 100’s of kilometers and a 5-10 day cycle.  </a:t>
            </a:r>
          </a:p>
          <a:p>
            <a:pPr marL="285750" indent="-285750" fontAlgn="base">
              <a:buFont typeface="Arial" panose="020B0604020202020204" pitchFamily="34" charset="0"/>
              <a:buChar char="•"/>
            </a:pPr>
            <a:r>
              <a:rPr lang="en-US" sz="1600" dirty="0">
                <a:latin typeface="Arial" panose="020B0604020202020204" pitchFamily="34" charset="0"/>
                <a:cs typeface="Arial" panose="020B0604020202020204" pitchFamily="34" charset="0"/>
              </a:rPr>
              <a:t>Topography modifies this precipitation, perhaps down to the </a:t>
            </a:r>
            <a:r>
              <a:rPr lang="en-US" sz="1600" u="sng" dirty="0">
                <a:latin typeface="Arial" panose="020B0604020202020204" pitchFamily="34" charset="0"/>
                <a:cs typeface="Arial" panose="020B0604020202020204" pitchFamily="34" charset="0"/>
              </a:rPr>
              <a:t>kilometer scale</a:t>
            </a:r>
            <a:r>
              <a:rPr lang="en-US" sz="1600" dirty="0">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r>
              <a:rPr lang="en-US" sz="1600" b="1" dirty="0">
                <a:latin typeface="Arial" panose="020B0604020202020204" pitchFamily="34" charset="0"/>
                <a:cs typeface="Arial" panose="020B0604020202020204" pitchFamily="34" charset="0"/>
              </a:rPr>
              <a:t>Hypothesis: </a:t>
            </a:r>
            <a:r>
              <a:rPr lang="en-US" sz="1600" dirty="0">
                <a:latin typeface="Arial" panose="020B0604020202020204" pitchFamily="34" charset="0"/>
                <a:cs typeface="Arial" panose="020B0604020202020204" pitchFamily="34" charset="0"/>
              </a:rPr>
              <a:t>~1km resolution snowpack change on a weekly basis is the gap observation we need to achieve our snow science/application goals.  </a:t>
            </a:r>
            <a:r>
              <a:rPr lang="en-US" sz="1600" u="sng" dirty="0">
                <a:latin typeface="Arial" panose="020B0604020202020204" pitchFamily="34" charset="0"/>
                <a:cs typeface="Arial" panose="020B0604020202020204" pitchFamily="34" charset="0"/>
              </a:rPr>
              <a:t>This may require higher resolutions to measure SWE change under vegetation.</a:t>
            </a:r>
            <a:r>
              <a:rPr lang="en-US" sz="1600" dirty="0">
                <a:latin typeface="Arial" panose="020B0604020202020204" pitchFamily="34" charset="0"/>
                <a:cs typeface="Arial" panose="020B0604020202020204" pitchFamily="34" charset="0"/>
              </a:rPr>
              <a:t> </a:t>
            </a:r>
          </a:p>
        </p:txBody>
      </p:sp>
      <p:sp>
        <p:nvSpPr>
          <p:cNvPr id="5" name="TextBox 4">
            <a:extLst>
              <a:ext uri="{FF2B5EF4-FFF2-40B4-BE49-F238E27FC236}">
                <a16:creationId xmlns:a16="http://schemas.microsoft.com/office/drawing/2014/main" id="{65B5F056-A16A-4AA8-9833-D17C5D9DF70F}"/>
              </a:ext>
            </a:extLst>
          </p:cNvPr>
          <p:cNvSpPr txBox="1"/>
          <p:nvPr/>
        </p:nvSpPr>
        <p:spPr>
          <a:xfrm>
            <a:off x="907965" y="90608"/>
            <a:ext cx="10121873" cy="584775"/>
          </a:xfrm>
          <a:prstGeom prst="rect">
            <a:avLst/>
          </a:prstGeom>
          <a:noFill/>
        </p:spPr>
        <p:txBody>
          <a:bodyPr wrap="none" rtlCol="0">
            <a:spAutoFit/>
          </a:bodyPr>
          <a:lstStyle/>
          <a:p>
            <a:r>
              <a:rPr lang="en-US" sz="3200" b="1" dirty="0"/>
              <a:t>NASA-THP Snow Strategic Planning</a:t>
            </a:r>
            <a:r>
              <a:rPr lang="en-US" sz="3200" dirty="0"/>
              <a:t>: </a:t>
            </a:r>
            <a:r>
              <a:rPr lang="en-US" sz="3200" i="1" dirty="0"/>
              <a:t>Mission considerations</a:t>
            </a:r>
          </a:p>
        </p:txBody>
      </p:sp>
    </p:spTree>
    <p:extLst>
      <p:ext uri="{BB962C8B-B14F-4D97-AF65-F5344CB8AC3E}">
        <p14:creationId xmlns:p14="http://schemas.microsoft.com/office/powerpoint/2010/main" val="4282146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0" y="228645"/>
            <a:ext cx="9121093" cy="614149"/>
          </a:xfrm>
          <a:solidFill>
            <a:schemeClr val="accent1">
              <a:lumMod val="40000"/>
              <a:lumOff val="60000"/>
            </a:schemeClr>
          </a:solidFill>
        </p:spPr>
        <p:txBody>
          <a:bodyPr>
            <a:normAutofit/>
          </a:bodyPr>
          <a:lstStyle/>
          <a:p>
            <a:pPr algn="ctr"/>
            <a:r>
              <a:rPr lang="en-US" sz="3600" dirty="0"/>
              <a:t>Snow Explorer-class Mission Timeline (notional)</a:t>
            </a:r>
          </a:p>
        </p:txBody>
      </p:sp>
      <p:sp>
        <p:nvSpPr>
          <p:cNvPr id="3" name="Content Placeholder 2"/>
          <p:cNvSpPr>
            <a:spLocks noGrp="1"/>
          </p:cNvSpPr>
          <p:nvPr>
            <p:ph idx="1"/>
          </p:nvPr>
        </p:nvSpPr>
        <p:spPr>
          <a:xfrm>
            <a:off x="838200" y="2003049"/>
            <a:ext cx="10515600" cy="3020264"/>
          </a:xfrm>
        </p:spPr>
        <p:txBody>
          <a:bodyPr>
            <a:normAutofit lnSpcReduction="10000"/>
          </a:bodyPr>
          <a:lstStyle/>
          <a:p>
            <a:pPr marL="514350" indent="-514350">
              <a:lnSpc>
                <a:spcPct val="50000"/>
              </a:lnSpc>
              <a:buFont typeface="+mj-lt"/>
              <a:buAutoNum type="arabicPeriod"/>
            </a:pPr>
            <a:r>
              <a:rPr lang="en-US" sz="1600" dirty="0"/>
              <a:t>Field campaigns</a:t>
            </a:r>
          </a:p>
          <a:p>
            <a:pPr lvl="1">
              <a:lnSpc>
                <a:spcPct val="50000"/>
              </a:lnSpc>
            </a:pPr>
            <a:r>
              <a:rPr lang="en-US" sz="1600" dirty="0" err="1"/>
              <a:t>SnowExs</a:t>
            </a:r>
            <a:r>
              <a:rPr lang="en-US" sz="1600" dirty="0"/>
              <a:t>: 3 more years</a:t>
            </a:r>
          </a:p>
          <a:p>
            <a:pPr lvl="1">
              <a:lnSpc>
                <a:spcPct val="50000"/>
              </a:lnSpc>
            </a:pPr>
            <a:r>
              <a:rPr lang="en-US" sz="1600" dirty="0"/>
              <a:t>Canadian campaigns?</a:t>
            </a:r>
          </a:p>
          <a:p>
            <a:pPr lvl="1">
              <a:lnSpc>
                <a:spcPct val="50000"/>
              </a:lnSpc>
            </a:pPr>
            <a:r>
              <a:rPr lang="en-US" sz="1600" dirty="0"/>
              <a:t>Finnish campaigns: next 3 years</a:t>
            </a:r>
          </a:p>
          <a:p>
            <a:pPr>
              <a:lnSpc>
                <a:spcPct val="50000"/>
              </a:lnSpc>
            </a:pPr>
            <a:r>
              <a:rPr lang="en-US" sz="1600" dirty="0"/>
              <a:t>Build community and support for mission</a:t>
            </a:r>
          </a:p>
          <a:p>
            <a:pPr marL="514350" indent="-514350">
              <a:lnSpc>
                <a:spcPct val="50000"/>
              </a:lnSpc>
              <a:buFont typeface="+mj-lt"/>
              <a:buAutoNum type="arabicPeriod"/>
            </a:pPr>
            <a:r>
              <a:rPr lang="en-US" sz="1600" dirty="0"/>
              <a:t>Analyze data/develop robust algorithms (coincident w/campaigns)   5-6 </a:t>
            </a:r>
            <a:r>
              <a:rPr lang="en-US" sz="1600" dirty="0" err="1"/>
              <a:t>yrs</a:t>
            </a:r>
            <a:endParaRPr lang="en-US" sz="1600" dirty="0"/>
          </a:p>
          <a:p>
            <a:pPr marL="514350" indent="-514350">
              <a:lnSpc>
                <a:spcPct val="50000"/>
              </a:lnSpc>
              <a:buFont typeface="+mj-lt"/>
              <a:buAutoNum type="arabicPeriod"/>
            </a:pPr>
            <a:r>
              <a:rPr lang="en-US" sz="1600" dirty="0"/>
              <a:t>Design the mission concept (e.g., constellation components, models)  ~6 </a:t>
            </a:r>
            <a:r>
              <a:rPr lang="en-US" sz="1600" dirty="0" err="1"/>
              <a:t>yrs</a:t>
            </a:r>
            <a:endParaRPr lang="en-US" sz="1600" dirty="0"/>
          </a:p>
          <a:p>
            <a:pPr marL="514350" indent="-514350">
              <a:lnSpc>
                <a:spcPct val="50000"/>
              </a:lnSpc>
              <a:buFont typeface="+mj-lt"/>
              <a:buAutoNum type="arabicPeriod"/>
            </a:pPr>
            <a:r>
              <a:rPr lang="en-US" sz="1600" dirty="0"/>
              <a:t>Write the proposal   1 </a:t>
            </a:r>
            <a:r>
              <a:rPr lang="en-US" sz="1600" dirty="0" err="1"/>
              <a:t>yr</a:t>
            </a:r>
            <a:endParaRPr lang="en-US" sz="1600" dirty="0"/>
          </a:p>
          <a:p>
            <a:pPr marL="514350" indent="-514350">
              <a:lnSpc>
                <a:spcPct val="50000"/>
              </a:lnSpc>
              <a:buFont typeface="+mj-lt"/>
              <a:buAutoNum type="arabicPeriod"/>
            </a:pPr>
            <a:r>
              <a:rPr lang="en-US" sz="1600" dirty="0"/>
              <a:t>Review panel/selection process  1 </a:t>
            </a:r>
            <a:r>
              <a:rPr lang="en-US" sz="1600" dirty="0" err="1"/>
              <a:t>yr</a:t>
            </a:r>
            <a:r>
              <a:rPr lang="en-US" sz="1600" dirty="0"/>
              <a:t> (note: timing of call not yet known)</a:t>
            </a:r>
          </a:p>
          <a:p>
            <a:pPr marL="514350" indent="-514350">
              <a:lnSpc>
                <a:spcPct val="50000"/>
              </a:lnSpc>
              <a:buFont typeface="+mj-lt"/>
              <a:buAutoNum type="arabicPeriod"/>
            </a:pPr>
            <a:r>
              <a:rPr lang="en-US" sz="1600" dirty="0"/>
              <a:t>Congratulations! Your mission proposal has been selected</a:t>
            </a:r>
          </a:p>
          <a:p>
            <a:pPr marL="514350" indent="-514350">
              <a:lnSpc>
                <a:spcPct val="50000"/>
              </a:lnSpc>
              <a:buFont typeface="+mj-lt"/>
              <a:buAutoNum type="arabicPeriod"/>
            </a:pPr>
            <a:r>
              <a:rPr lang="en-US" sz="1600" dirty="0"/>
              <a:t>Design, build, test your satellite   ~5 </a:t>
            </a:r>
            <a:r>
              <a:rPr lang="en-US" sz="1600" dirty="0" err="1"/>
              <a:t>yrs</a:t>
            </a:r>
            <a:endParaRPr lang="en-US" sz="1600" dirty="0"/>
          </a:p>
          <a:p>
            <a:pPr marL="514350" indent="-514350">
              <a:lnSpc>
                <a:spcPct val="50000"/>
              </a:lnSpc>
              <a:buFont typeface="+mj-lt"/>
              <a:buAutoNum type="arabicPeriod"/>
            </a:pPr>
            <a:r>
              <a:rPr lang="en-US" sz="1600" dirty="0"/>
              <a:t>Launch! </a:t>
            </a:r>
          </a:p>
          <a:p>
            <a:pPr marL="514350" indent="-514350">
              <a:lnSpc>
                <a:spcPct val="50000"/>
              </a:lnSpc>
              <a:buFont typeface="+mj-lt"/>
              <a:buAutoNum type="arabicPeriod"/>
            </a:pPr>
            <a:r>
              <a:rPr lang="en-US" sz="1600" dirty="0"/>
              <a:t>Groundbreaking science</a:t>
            </a:r>
          </a:p>
        </p:txBody>
      </p:sp>
      <p:sp>
        <p:nvSpPr>
          <p:cNvPr id="6" name="Rectangle 5"/>
          <p:cNvSpPr/>
          <p:nvPr/>
        </p:nvSpPr>
        <p:spPr>
          <a:xfrm>
            <a:off x="1206902" y="1500432"/>
            <a:ext cx="3235037" cy="1828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9" name="Rectangle 8"/>
          <p:cNvSpPr/>
          <p:nvPr/>
        </p:nvSpPr>
        <p:spPr>
          <a:xfrm>
            <a:off x="4904511" y="1696552"/>
            <a:ext cx="691071" cy="1828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1" name="Isosceles Triangle 10"/>
          <p:cNvSpPr/>
          <p:nvPr/>
        </p:nvSpPr>
        <p:spPr>
          <a:xfrm>
            <a:off x="6126085" y="1885170"/>
            <a:ext cx="321136" cy="478182"/>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14" name="Isosceles Triangle 13"/>
          <p:cNvSpPr/>
          <p:nvPr/>
        </p:nvSpPr>
        <p:spPr>
          <a:xfrm>
            <a:off x="9214408" y="1869137"/>
            <a:ext cx="321136" cy="478182"/>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grpSp>
        <p:nvGrpSpPr>
          <p:cNvPr id="27" name="Group 26"/>
          <p:cNvGrpSpPr/>
          <p:nvPr/>
        </p:nvGrpSpPr>
        <p:grpSpPr>
          <a:xfrm>
            <a:off x="9374976" y="1572301"/>
            <a:ext cx="2337661" cy="502225"/>
            <a:chOff x="9374976" y="1572301"/>
            <a:chExt cx="2337661" cy="502225"/>
          </a:xfrm>
        </p:grpSpPr>
        <p:sp>
          <p:nvSpPr>
            <p:cNvPr id="15" name="Right Arrow 14"/>
            <p:cNvSpPr/>
            <p:nvPr/>
          </p:nvSpPr>
          <p:spPr>
            <a:xfrm>
              <a:off x="9374976" y="1572301"/>
              <a:ext cx="877698" cy="427038"/>
            </a:xfrm>
            <a:prstGeom prst="rightArrow">
              <a:avLst>
                <a:gd name="adj1" fmla="val 42862"/>
                <a:gd name="adj2" fmla="val 50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p>
          </p:txBody>
        </p:sp>
        <p:sp>
          <p:nvSpPr>
            <p:cNvPr id="16" name="TextBox 15"/>
            <p:cNvSpPr txBox="1"/>
            <p:nvPr/>
          </p:nvSpPr>
          <p:spPr>
            <a:xfrm>
              <a:off x="10413242" y="1705194"/>
              <a:ext cx="1299395" cy="369332"/>
            </a:xfrm>
            <a:prstGeom prst="rect">
              <a:avLst/>
            </a:prstGeom>
            <a:noFill/>
          </p:spPr>
          <p:txBody>
            <a:bodyPr wrap="none" rtlCol="0">
              <a:spAutoFit/>
            </a:bodyPr>
            <a:lstStyle/>
            <a:p>
              <a:r>
                <a:rPr lang="en-US" dirty="0"/>
                <a:t>Not to scale</a:t>
              </a:r>
            </a:p>
          </p:txBody>
        </p:sp>
      </p:grpSp>
      <p:grpSp>
        <p:nvGrpSpPr>
          <p:cNvPr id="23" name="Group 22"/>
          <p:cNvGrpSpPr/>
          <p:nvPr/>
        </p:nvGrpSpPr>
        <p:grpSpPr>
          <a:xfrm>
            <a:off x="914419" y="1016818"/>
            <a:ext cx="3279175" cy="470389"/>
            <a:chOff x="914419" y="1016818"/>
            <a:chExt cx="3279175" cy="470389"/>
          </a:xfrm>
        </p:grpSpPr>
        <p:sp>
          <p:nvSpPr>
            <p:cNvPr id="5" name="Rectangle 4"/>
            <p:cNvSpPr/>
            <p:nvPr/>
          </p:nvSpPr>
          <p:spPr>
            <a:xfrm>
              <a:off x="1193047" y="1288473"/>
              <a:ext cx="2890579" cy="1987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7" name="TextBox 16"/>
            <p:cNvSpPr txBox="1"/>
            <p:nvPr/>
          </p:nvSpPr>
          <p:spPr>
            <a:xfrm>
              <a:off x="914419" y="1016818"/>
              <a:ext cx="652743" cy="369332"/>
            </a:xfrm>
            <a:prstGeom prst="rect">
              <a:avLst/>
            </a:prstGeom>
            <a:noFill/>
          </p:spPr>
          <p:txBody>
            <a:bodyPr wrap="none" rtlCol="0">
              <a:spAutoFit/>
            </a:bodyPr>
            <a:lstStyle/>
            <a:p>
              <a:r>
                <a:rPr lang="en-US" dirty="0"/>
                <a:t>2019</a:t>
              </a:r>
            </a:p>
          </p:txBody>
        </p:sp>
        <p:sp>
          <p:nvSpPr>
            <p:cNvPr id="18" name="TextBox 17"/>
            <p:cNvSpPr txBox="1"/>
            <p:nvPr/>
          </p:nvSpPr>
          <p:spPr>
            <a:xfrm>
              <a:off x="3540851" y="1018786"/>
              <a:ext cx="652743" cy="369332"/>
            </a:xfrm>
            <a:prstGeom prst="rect">
              <a:avLst/>
            </a:prstGeom>
            <a:noFill/>
          </p:spPr>
          <p:txBody>
            <a:bodyPr wrap="none" rtlCol="0">
              <a:spAutoFit/>
            </a:bodyPr>
            <a:lstStyle/>
            <a:p>
              <a:r>
                <a:rPr lang="en-US" dirty="0"/>
                <a:t>2023</a:t>
              </a:r>
            </a:p>
          </p:txBody>
        </p:sp>
      </p:grpSp>
      <p:grpSp>
        <p:nvGrpSpPr>
          <p:cNvPr id="24" name="Group 23"/>
          <p:cNvGrpSpPr/>
          <p:nvPr/>
        </p:nvGrpSpPr>
        <p:grpSpPr>
          <a:xfrm>
            <a:off x="1469571" y="1404497"/>
            <a:ext cx="3761311" cy="473344"/>
            <a:chOff x="1469571" y="1404497"/>
            <a:chExt cx="3761311" cy="473344"/>
          </a:xfrm>
        </p:grpSpPr>
        <p:sp>
          <p:nvSpPr>
            <p:cNvPr id="8" name="Rectangle 7"/>
            <p:cNvSpPr/>
            <p:nvPr/>
          </p:nvSpPr>
          <p:spPr>
            <a:xfrm>
              <a:off x="1469571" y="1694962"/>
              <a:ext cx="3434940" cy="18287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9" name="TextBox 18"/>
            <p:cNvSpPr txBox="1"/>
            <p:nvPr/>
          </p:nvSpPr>
          <p:spPr>
            <a:xfrm>
              <a:off x="4578139" y="1404497"/>
              <a:ext cx="652743" cy="369332"/>
            </a:xfrm>
            <a:prstGeom prst="rect">
              <a:avLst/>
            </a:prstGeom>
            <a:noFill/>
          </p:spPr>
          <p:txBody>
            <a:bodyPr wrap="none" rtlCol="0">
              <a:spAutoFit/>
            </a:bodyPr>
            <a:lstStyle/>
            <a:p>
              <a:r>
                <a:rPr lang="en-US" dirty="0"/>
                <a:t>2024</a:t>
              </a:r>
            </a:p>
          </p:txBody>
        </p:sp>
      </p:grpSp>
      <p:grpSp>
        <p:nvGrpSpPr>
          <p:cNvPr id="25" name="Group 24"/>
          <p:cNvGrpSpPr/>
          <p:nvPr/>
        </p:nvGrpSpPr>
        <p:grpSpPr>
          <a:xfrm>
            <a:off x="5595582" y="1404650"/>
            <a:ext cx="998278" cy="476020"/>
            <a:chOff x="5595582" y="1404650"/>
            <a:chExt cx="998278" cy="476020"/>
          </a:xfrm>
        </p:grpSpPr>
        <p:sp>
          <p:nvSpPr>
            <p:cNvPr id="10" name="Rectangle 9"/>
            <p:cNvSpPr/>
            <p:nvPr/>
          </p:nvSpPr>
          <p:spPr>
            <a:xfrm>
              <a:off x="5595582" y="1697790"/>
              <a:ext cx="691071" cy="1828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20" name="TextBox 19"/>
            <p:cNvSpPr txBox="1"/>
            <p:nvPr/>
          </p:nvSpPr>
          <p:spPr>
            <a:xfrm>
              <a:off x="5941117" y="1404650"/>
              <a:ext cx="652743" cy="369332"/>
            </a:xfrm>
            <a:prstGeom prst="rect">
              <a:avLst/>
            </a:prstGeom>
            <a:noFill/>
          </p:spPr>
          <p:txBody>
            <a:bodyPr wrap="none" rtlCol="0">
              <a:spAutoFit/>
            </a:bodyPr>
            <a:lstStyle/>
            <a:p>
              <a:r>
                <a:rPr lang="en-US" dirty="0"/>
                <a:t>2026</a:t>
              </a:r>
            </a:p>
          </p:txBody>
        </p:sp>
      </p:grpSp>
      <p:grpSp>
        <p:nvGrpSpPr>
          <p:cNvPr id="26" name="Group 25"/>
          <p:cNvGrpSpPr/>
          <p:nvPr/>
        </p:nvGrpSpPr>
        <p:grpSpPr>
          <a:xfrm>
            <a:off x="6286653" y="1405852"/>
            <a:ext cx="3414694" cy="472526"/>
            <a:chOff x="6286653" y="1405852"/>
            <a:chExt cx="3414694" cy="472526"/>
          </a:xfrm>
        </p:grpSpPr>
        <p:sp>
          <p:nvSpPr>
            <p:cNvPr id="7" name="Rectangle 6"/>
            <p:cNvSpPr/>
            <p:nvPr/>
          </p:nvSpPr>
          <p:spPr>
            <a:xfrm>
              <a:off x="6286653" y="1695498"/>
              <a:ext cx="3088323" cy="1828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21" name="TextBox 20"/>
            <p:cNvSpPr txBox="1"/>
            <p:nvPr/>
          </p:nvSpPr>
          <p:spPr>
            <a:xfrm>
              <a:off x="9048604" y="1405852"/>
              <a:ext cx="652743" cy="369332"/>
            </a:xfrm>
            <a:prstGeom prst="rect">
              <a:avLst/>
            </a:prstGeom>
            <a:noFill/>
          </p:spPr>
          <p:txBody>
            <a:bodyPr wrap="none" rtlCol="0">
              <a:spAutoFit/>
            </a:bodyPr>
            <a:lstStyle/>
            <a:p>
              <a:r>
                <a:rPr lang="en-US" dirty="0"/>
                <a:t>2031</a:t>
              </a:r>
            </a:p>
          </p:txBody>
        </p:sp>
      </p:grpSp>
      <p:sp>
        <p:nvSpPr>
          <p:cNvPr id="4" name="Date Placeholder 3"/>
          <p:cNvSpPr>
            <a:spLocks noGrp="1"/>
          </p:cNvSpPr>
          <p:nvPr>
            <p:ph type="dt" sz="half" idx="10"/>
          </p:nvPr>
        </p:nvSpPr>
        <p:spPr>
          <a:xfrm>
            <a:off x="6752367" y="2251113"/>
            <a:ext cx="2743200" cy="365125"/>
          </a:xfrm>
        </p:spPr>
        <p:txBody>
          <a:bodyPr/>
          <a:lstStyle/>
          <a:p>
            <a:r>
              <a:rPr lang="en-US" dirty="0"/>
              <a:t>9/11/2020 EK</a:t>
            </a:r>
          </a:p>
        </p:txBody>
      </p:sp>
      <p:sp>
        <p:nvSpPr>
          <p:cNvPr id="13" name="Slide Number Placeholder 12"/>
          <p:cNvSpPr>
            <a:spLocks noGrp="1"/>
          </p:cNvSpPr>
          <p:nvPr>
            <p:ph type="sldNum" sz="quarter" idx="12"/>
          </p:nvPr>
        </p:nvSpPr>
        <p:spPr/>
        <p:txBody>
          <a:bodyPr/>
          <a:lstStyle/>
          <a:p>
            <a:fld id="{D4ED81A3-AD6D-4A56-A5CB-2A6CDE8764B1}" type="slidenum">
              <a:rPr lang="en-US" smtClean="0"/>
              <a:t>3</a:t>
            </a:fld>
            <a:endParaRPr lang="en-US"/>
          </a:p>
        </p:txBody>
      </p:sp>
      <p:sp>
        <p:nvSpPr>
          <p:cNvPr id="29" name="TextBox 28"/>
          <p:cNvSpPr txBox="1"/>
          <p:nvPr/>
        </p:nvSpPr>
        <p:spPr>
          <a:xfrm>
            <a:off x="1912196" y="882458"/>
            <a:ext cx="548035" cy="492511"/>
          </a:xfrm>
          <a:prstGeom prst="rect">
            <a:avLst/>
          </a:prstGeom>
          <a:noFill/>
        </p:spPr>
        <p:txBody>
          <a:bodyPr wrap="none" rtlCol="0">
            <a:spAutoFit/>
          </a:bodyPr>
          <a:lstStyle/>
          <a:p>
            <a:r>
              <a:rPr lang="en-US" sz="1200" dirty="0">
                <a:solidFill>
                  <a:srgbClr val="FF0000"/>
                </a:solidFill>
              </a:rPr>
              <a:t>Today</a:t>
            </a:r>
          </a:p>
          <a:p>
            <a:r>
              <a:rPr lang="en-US" sz="1200" dirty="0">
                <a:solidFill>
                  <a:srgbClr val="FF0000"/>
                </a:solidFill>
              </a:rPr>
              <a:t>2020</a:t>
            </a:r>
          </a:p>
        </p:txBody>
      </p:sp>
      <p:sp>
        <p:nvSpPr>
          <p:cNvPr id="30" name="TextBox 29"/>
          <p:cNvSpPr txBox="1"/>
          <p:nvPr/>
        </p:nvSpPr>
        <p:spPr>
          <a:xfrm>
            <a:off x="7450578" y="950429"/>
            <a:ext cx="3651729" cy="307777"/>
          </a:xfrm>
          <a:prstGeom prst="rect">
            <a:avLst/>
          </a:prstGeom>
          <a:solidFill>
            <a:srgbClr val="FFFF00"/>
          </a:solidFill>
        </p:spPr>
        <p:txBody>
          <a:bodyPr wrap="square" rtlCol="0">
            <a:spAutoFit/>
          </a:bodyPr>
          <a:lstStyle/>
          <a:p>
            <a:r>
              <a:rPr lang="en-US" sz="1400" dirty="0">
                <a:solidFill>
                  <a:srgbClr val="FF0000"/>
                </a:solidFill>
              </a:rPr>
              <a:t>CAVEATS: notional dates, various assumptions</a:t>
            </a:r>
          </a:p>
        </p:txBody>
      </p:sp>
      <p:sp>
        <p:nvSpPr>
          <p:cNvPr id="12" name="TextBox 11">
            <a:extLst>
              <a:ext uri="{FF2B5EF4-FFF2-40B4-BE49-F238E27FC236}">
                <a16:creationId xmlns:a16="http://schemas.microsoft.com/office/drawing/2014/main" id="{274A306A-4750-422B-A419-DA81B0ED4559}"/>
              </a:ext>
            </a:extLst>
          </p:cNvPr>
          <p:cNvSpPr txBox="1"/>
          <p:nvPr/>
        </p:nvSpPr>
        <p:spPr>
          <a:xfrm>
            <a:off x="220349" y="4937252"/>
            <a:ext cx="9672263" cy="2954655"/>
          </a:xfrm>
          <a:prstGeom prst="rect">
            <a:avLst/>
          </a:prstGeom>
          <a:noFill/>
        </p:spPr>
        <p:txBody>
          <a:bodyPr wrap="none" rtlCol="0">
            <a:spAutoFit/>
          </a:bodyPr>
          <a:lstStyle/>
          <a:p>
            <a:r>
              <a:rPr lang="en-US" b="1" dirty="0">
                <a:solidFill>
                  <a:srgbClr val="FF0000"/>
                </a:solidFill>
              </a:rPr>
              <a:t>Breakout Session Discussion Questions:</a:t>
            </a:r>
          </a:p>
          <a:p>
            <a:pPr marL="342900" indent="-342900">
              <a:buAutoNum type="arabicParenR"/>
            </a:pPr>
            <a:r>
              <a:rPr lang="en-US" dirty="0"/>
              <a:t>What are the research, reviews, and answers that must be ready by proposal time?</a:t>
            </a:r>
          </a:p>
          <a:p>
            <a:pPr lvl="1"/>
            <a:r>
              <a:rPr lang="en-US" sz="1200" b="1" dirty="0">
                <a:solidFill>
                  <a:schemeClr val="accent1"/>
                </a:solidFill>
              </a:rPr>
              <a:t>Paper/Proposal list:</a:t>
            </a:r>
            <a:r>
              <a:rPr lang="en-US" sz="1200" dirty="0"/>
              <a:t>  https://drive.google.com/drive/folders/1d-k155K5RXCSu3lHPGEWqjxZzVyvdeNj</a:t>
            </a:r>
          </a:p>
          <a:p>
            <a:pPr lvl="1"/>
            <a:r>
              <a:rPr lang="en-US" sz="1200" b="1" dirty="0">
                <a:solidFill>
                  <a:schemeClr val="accent1"/>
                </a:solidFill>
              </a:rPr>
              <a:t>Snow mission science vision:  </a:t>
            </a:r>
            <a:r>
              <a:rPr lang="en-US" sz="1200" dirty="0"/>
              <a:t>https://docs.google.com/document/d/1BtxGKMOB3eOACJVPCMYUaZOeLUjAplO-tABnWgB3IGg/edit?usp=sharing</a:t>
            </a:r>
            <a:endParaRPr lang="en-US" dirty="0"/>
          </a:p>
          <a:p>
            <a:pPr marL="342900" indent="-342900">
              <a:buAutoNum type="arabicParenR"/>
            </a:pPr>
            <a:r>
              <a:rPr lang="en-US" dirty="0"/>
              <a:t>How do we prioritize research, roadmap tasks, </a:t>
            </a:r>
            <a:r>
              <a:rPr lang="en-US" dirty="0" err="1"/>
              <a:t>etc</a:t>
            </a:r>
            <a:r>
              <a:rPr lang="en-US" dirty="0"/>
              <a:t> (with a limited time and budget)?</a:t>
            </a:r>
          </a:p>
          <a:p>
            <a:pPr marL="342900" indent="-342900">
              <a:buAutoNum type="arabicParenR"/>
            </a:pPr>
            <a:r>
              <a:rPr lang="en-US" dirty="0"/>
              <a:t>How to we focus and motivate the snow community towards a mission?</a:t>
            </a:r>
          </a:p>
          <a:p>
            <a:pPr marL="342900" indent="-342900">
              <a:buAutoNum type="arabicParenR"/>
            </a:pPr>
            <a:r>
              <a:rPr lang="en-US" dirty="0"/>
              <a:t>How do we strategically position our community for success?</a:t>
            </a:r>
          </a:p>
          <a:p>
            <a:pPr marL="342900" indent="-342900">
              <a:buAutoNum type="arabicParenR"/>
            </a:pPr>
            <a:endParaRPr lang="en-US" dirty="0"/>
          </a:p>
          <a:p>
            <a:pPr marL="342900" indent="-342900">
              <a:buAutoNum type="arabicParenR"/>
            </a:pPr>
            <a:endParaRPr lang="en-US" dirty="0"/>
          </a:p>
          <a:p>
            <a:pPr marL="342900" indent="-342900">
              <a:buAutoNum type="arabicParenR"/>
            </a:pPr>
            <a:endParaRPr lang="en-US" dirty="0"/>
          </a:p>
          <a:p>
            <a:r>
              <a:rPr lang="en-US" dirty="0"/>
              <a:t> </a:t>
            </a:r>
          </a:p>
        </p:txBody>
      </p:sp>
    </p:spTree>
    <p:extLst>
      <p:ext uri="{BB962C8B-B14F-4D97-AF65-F5344CB8AC3E}">
        <p14:creationId xmlns:p14="http://schemas.microsoft.com/office/powerpoint/2010/main" val="231877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7082</TotalTime>
  <Words>810</Words>
  <Application>Microsoft Office PowerPoint</Application>
  <PresentationFormat>Widescreen</PresentationFormat>
  <Paragraphs>75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Snow Explorer-class Mission Timeline (notional)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Houser</dc:creator>
  <cp:lastModifiedBy>Paul Houser</cp:lastModifiedBy>
  <cp:revision>17</cp:revision>
  <dcterms:created xsi:type="dcterms:W3CDTF">2020-05-29T12:56:03Z</dcterms:created>
  <dcterms:modified xsi:type="dcterms:W3CDTF">2020-09-10T15:49:30Z</dcterms:modified>
</cp:coreProperties>
</file>