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60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6" y="2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355E0-BFE8-4633-885C-61B6E28EF0A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CA1D5-0D27-49D5-9D19-A516A7BF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27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65716-C6DA-8A47-A8D5-AB5EB87DC1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86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8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02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91255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2CC95E-30A4-D744-8BC0-DDA2BE0BB564}" type="datetime1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848100" y="4152900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 userDrawn="1"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88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424">
          <p15:clr>
            <a:srgbClr val="FBAE40"/>
          </p15:clr>
        </p15:guide>
        <p15:guide id="3" pos="336">
          <p15:clr>
            <a:srgbClr val="FBAE40"/>
          </p15:clr>
        </p15:guide>
        <p15:guide id="4" orient="horz" pos="2040">
          <p15:clr>
            <a:srgbClr val="FBAE40"/>
          </p15:clr>
        </p15:guide>
        <p15:guide id="5" orient="horz" pos="26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0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7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5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7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3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1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9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9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68E8D-C680-47E9-AC9A-E68214E7C458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10501-AE7C-4CB0-92DC-B935445F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7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E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56A3C-ADD4-465F-83CF-36CE12C1D219}"/>
              </a:ext>
            </a:extLst>
          </p:cNvPr>
          <p:cNvGrpSpPr/>
          <p:nvPr/>
        </p:nvGrpSpPr>
        <p:grpSpPr>
          <a:xfrm>
            <a:off x="537288" y="3207219"/>
            <a:ext cx="5746781" cy="702502"/>
            <a:chOff x="537288" y="3187693"/>
            <a:chExt cx="5746781" cy="70250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ABA019D-C2F0-4802-B3E0-E5EA9C0AC630}"/>
                </a:ext>
              </a:extLst>
            </p:cNvPr>
            <p:cNvGrpSpPr/>
            <p:nvPr userDrawn="1"/>
          </p:nvGrpSpPr>
          <p:grpSpPr>
            <a:xfrm>
              <a:off x="537288" y="3187693"/>
              <a:ext cx="3254927" cy="702502"/>
              <a:chOff x="339725" y="371475"/>
              <a:chExt cx="2647951" cy="571500"/>
            </a:xfrm>
            <a:solidFill>
              <a:srgbClr val="33CDFF"/>
            </a:solidFill>
          </p:grpSpPr>
          <p:sp>
            <p:nvSpPr>
              <p:cNvPr id="30" name="Freeform 55">
                <a:extLst>
                  <a:ext uri="{FF2B5EF4-FFF2-40B4-BE49-F238E27FC236}">
                    <a16:creationId xmlns:a16="http://schemas.microsoft.com/office/drawing/2014/main" id="{139BDB7F-E664-4237-815A-1AC3AE661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25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3 w 167"/>
                  <a:gd name="T7" fmla="*/ 31 h 307"/>
                  <a:gd name="T8" fmla="*/ 33 w 167"/>
                  <a:gd name="T9" fmla="*/ 137 h 307"/>
                  <a:gd name="T10" fmla="*/ 165 w 167"/>
                  <a:gd name="T11" fmla="*/ 137 h 307"/>
                  <a:gd name="T12" fmla="*/ 165 w 167"/>
                  <a:gd name="T13" fmla="*/ 168 h 307"/>
                  <a:gd name="T14" fmla="*/ 33 w 167"/>
                  <a:gd name="T15" fmla="*/ 168 h 307"/>
                  <a:gd name="T16" fmla="*/ 33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3" y="31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8"/>
                    </a:lnTo>
                    <a:lnTo>
                      <a:pt x="33" y="168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56">
                <a:extLst>
                  <a:ext uri="{FF2B5EF4-FFF2-40B4-BE49-F238E27FC236}">
                    <a16:creationId xmlns:a16="http://schemas.microsoft.com/office/drawing/2014/main" id="{15B94DAA-110D-4FE1-B144-3C8ED5D0F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" y="417513"/>
                <a:ext cx="393700" cy="487363"/>
              </a:xfrm>
              <a:custGeom>
                <a:avLst/>
                <a:gdLst>
                  <a:gd name="T0" fmla="*/ 104 w 248"/>
                  <a:gd name="T1" fmla="*/ 149 h 307"/>
                  <a:gd name="T2" fmla="*/ 7 w 248"/>
                  <a:gd name="T3" fmla="*/ 0 h 307"/>
                  <a:gd name="T4" fmla="*/ 45 w 248"/>
                  <a:gd name="T5" fmla="*/ 0 h 307"/>
                  <a:gd name="T6" fmla="*/ 123 w 248"/>
                  <a:gd name="T7" fmla="*/ 122 h 307"/>
                  <a:gd name="T8" fmla="*/ 200 w 248"/>
                  <a:gd name="T9" fmla="*/ 0 h 307"/>
                  <a:gd name="T10" fmla="*/ 238 w 248"/>
                  <a:gd name="T11" fmla="*/ 0 h 307"/>
                  <a:gd name="T12" fmla="*/ 141 w 248"/>
                  <a:gd name="T13" fmla="*/ 149 h 307"/>
                  <a:gd name="T14" fmla="*/ 248 w 248"/>
                  <a:gd name="T15" fmla="*/ 307 h 307"/>
                  <a:gd name="T16" fmla="*/ 208 w 248"/>
                  <a:gd name="T17" fmla="*/ 307 h 307"/>
                  <a:gd name="T18" fmla="*/ 123 w 248"/>
                  <a:gd name="T19" fmla="*/ 175 h 307"/>
                  <a:gd name="T20" fmla="*/ 38 w 248"/>
                  <a:gd name="T21" fmla="*/ 307 h 307"/>
                  <a:gd name="T22" fmla="*/ 0 w 248"/>
                  <a:gd name="T23" fmla="*/ 307 h 307"/>
                  <a:gd name="T24" fmla="*/ 104 w 248"/>
                  <a:gd name="T25" fmla="*/ 14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307">
                    <a:moveTo>
                      <a:pt x="104" y="149"/>
                    </a:moveTo>
                    <a:lnTo>
                      <a:pt x="7" y="0"/>
                    </a:lnTo>
                    <a:lnTo>
                      <a:pt x="45" y="0"/>
                    </a:lnTo>
                    <a:lnTo>
                      <a:pt x="123" y="122"/>
                    </a:lnTo>
                    <a:lnTo>
                      <a:pt x="200" y="0"/>
                    </a:lnTo>
                    <a:lnTo>
                      <a:pt x="238" y="0"/>
                    </a:lnTo>
                    <a:lnTo>
                      <a:pt x="141" y="149"/>
                    </a:lnTo>
                    <a:lnTo>
                      <a:pt x="248" y="307"/>
                    </a:lnTo>
                    <a:lnTo>
                      <a:pt x="208" y="307"/>
                    </a:lnTo>
                    <a:lnTo>
                      <a:pt x="123" y="175"/>
                    </a:lnTo>
                    <a:lnTo>
                      <a:pt x="38" y="307"/>
                    </a:lnTo>
                    <a:lnTo>
                      <a:pt x="0" y="307"/>
                    </a:lnTo>
                    <a:lnTo>
                      <a:pt x="10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57">
                <a:extLst>
                  <a:ext uri="{FF2B5EF4-FFF2-40B4-BE49-F238E27FC236}">
                    <a16:creationId xmlns:a16="http://schemas.microsoft.com/office/drawing/2014/main" id="{BF9FAFF9-776B-4A6D-A111-455C653ABA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3" y="417513"/>
                <a:ext cx="307975" cy="487363"/>
              </a:xfrm>
              <a:custGeom>
                <a:avLst/>
                <a:gdLst>
                  <a:gd name="T0" fmla="*/ 34 w 82"/>
                  <a:gd name="T1" fmla="*/ 0 h 128"/>
                  <a:gd name="T2" fmla="*/ 68 w 82"/>
                  <a:gd name="T3" fmla="*/ 8 h 128"/>
                  <a:gd name="T4" fmla="*/ 82 w 82"/>
                  <a:gd name="T5" fmla="*/ 39 h 128"/>
                  <a:gd name="T6" fmla="*/ 69 w 82"/>
                  <a:gd name="T7" fmla="*/ 69 h 128"/>
                  <a:gd name="T8" fmla="*/ 35 w 82"/>
                  <a:gd name="T9" fmla="*/ 78 h 128"/>
                  <a:gd name="T10" fmla="*/ 14 w 82"/>
                  <a:gd name="T11" fmla="*/ 78 h 128"/>
                  <a:gd name="T12" fmla="*/ 14 w 82"/>
                  <a:gd name="T13" fmla="*/ 128 h 128"/>
                  <a:gd name="T14" fmla="*/ 0 w 82"/>
                  <a:gd name="T15" fmla="*/ 128 h 128"/>
                  <a:gd name="T16" fmla="*/ 0 w 82"/>
                  <a:gd name="T17" fmla="*/ 0 h 128"/>
                  <a:gd name="T18" fmla="*/ 34 w 82"/>
                  <a:gd name="T19" fmla="*/ 0 h 128"/>
                  <a:gd name="T20" fmla="*/ 14 w 82"/>
                  <a:gd name="T21" fmla="*/ 65 h 128"/>
                  <a:gd name="T22" fmla="*/ 35 w 82"/>
                  <a:gd name="T23" fmla="*/ 65 h 128"/>
                  <a:gd name="T24" fmla="*/ 59 w 82"/>
                  <a:gd name="T25" fmla="*/ 60 h 128"/>
                  <a:gd name="T26" fmla="*/ 68 w 82"/>
                  <a:gd name="T27" fmla="*/ 39 h 128"/>
                  <a:gd name="T28" fmla="*/ 58 w 82"/>
                  <a:gd name="T29" fmla="*/ 18 h 128"/>
                  <a:gd name="T30" fmla="*/ 34 w 82"/>
                  <a:gd name="T31" fmla="*/ 13 h 128"/>
                  <a:gd name="T32" fmla="*/ 14 w 82"/>
                  <a:gd name="T33" fmla="*/ 13 h 128"/>
                  <a:gd name="T34" fmla="*/ 14 w 82"/>
                  <a:gd name="T35" fmla="*/ 6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128">
                    <a:moveTo>
                      <a:pt x="34" y="0"/>
                    </a:moveTo>
                    <a:cubicBezTo>
                      <a:pt x="52" y="0"/>
                      <a:pt x="60" y="2"/>
                      <a:pt x="68" y="8"/>
                    </a:cubicBezTo>
                    <a:cubicBezTo>
                      <a:pt x="77" y="15"/>
                      <a:pt x="82" y="27"/>
                      <a:pt x="82" y="39"/>
                    </a:cubicBezTo>
                    <a:cubicBezTo>
                      <a:pt x="82" y="51"/>
                      <a:pt x="77" y="63"/>
                      <a:pt x="69" y="69"/>
                    </a:cubicBezTo>
                    <a:cubicBezTo>
                      <a:pt x="60" y="76"/>
                      <a:pt x="52" y="78"/>
                      <a:pt x="35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  <a:moveTo>
                      <a:pt x="14" y="65"/>
                    </a:moveTo>
                    <a:cubicBezTo>
                      <a:pt x="35" y="65"/>
                      <a:pt x="35" y="65"/>
                      <a:pt x="35" y="65"/>
                    </a:cubicBezTo>
                    <a:cubicBezTo>
                      <a:pt x="46" y="65"/>
                      <a:pt x="52" y="64"/>
                      <a:pt x="59" y="60"/>
                    </a:cubicBezTo>
                    <a:cubicBezTo>
                      <a:pt x="64" y="56"/>
                      <a:pt x="68" y="48"/>
                      <a:pt x="68" y="39"/>
                    </a:cubicBezTo>
                    <a:cubicBezTo>
                      <a:pt x="68" y="30"/>
                      <a:pt x="64" y="22"/>
                      <a:pt x="58" y="18"/>
                    </a:cubicBezTo>
                    <a:cubicBezTo>
                      <a:pt x="52" y="14"/>
                      <a:pt x="45" y="13"/>
                      <a:pt x="34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58">
                <a:extLst>
                  <a:ext uri="{FF2B5EF4-FFF2-40B4-BE49-F238E27FC236}">
                    <a16:creationId xmlns:a16="http://schemas.microsoft.com/office/drawing/2014/main" id="{43721413-B62D-4993-81C3-54002A38F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850" y="417513"/>
                <a:ext cx="236538" cy="487363"/>
              </a:xfrm>
              <a:custGeom>
                <a:avLst/>
                <a:gdLst>
                  <a:gd name="T0" fmla="*/ 0 w 149"/>
                  <a:gd name="T1" fmla="*/ 0 h 307"/>
                  <a:gd name="T2" fmla="*/ 33 w 149"/>
                  <a:gd name="T3" fmla="*/ 0 h 307"/>
                  <a:gd name="T4" fmla="*/ 33 w 149"/>
                  <a:gd name="T5" fmla="*/ 276 h 307"/>
                  <a:gd name="T6" fmla="*/ 149 w 149"/>
                  <a:gd name="T7" fmla="*/ 276 h 307"/>
                  <a:gd name="T8" fmla="*/ 149 w 149"/>
                  <a:gd name="T9" fmla="*/ 307 h 307"/>
                  <a:gd name="T10" fmla="*/ 0 w 149"/>
                  <a:gd name="T11" fmla="*/ 307 h 307"/>
                  <a:gd name="T12" fmla="*/ 0 w 149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07">
                    <a:moveTo>
                      <a:pt x="0" y="0"/>
                    </a:moveTo>
                    <a:lnTo>
                      <a:pt x="33" y="0"/>
                    </a:lnTo>
                    <a:lnTo>
                      <a:pt x="33" y="276"/>
                    </a:lnTo>
                    <a:lnTo>
                      <a:pt x="149" y="276"/>
                    </a:lnTo>
                    <a:lnTo>
                      <a:pt x="149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59">
                <a:extLst>
                  <a:ext uri="{FF2B5EF4-FFF2-40B4-BE49-F238E27FC236}">
                    <a16:creationId xmlns:a16="http://schemas.microsoft.com/office/drawing/2014/main" id="{0011862A-E527-4CDB-8B7A-DCEEA61F3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150" y="417513"/>
                <a:ext cx="327025" cy="487363"/>
              </a:xfrm>
              <a:custGeom>
                <a:avLst/>
                <a:gdLst>
                  <a:gd name="T0" fmla="*/ 0 w 87"/>
                  <a:gd name="T1" fmla="*/ 0 h 128"/>
                  <a:gd name="T2" fmla="*/ 34 w 87"/>
                  <a:gd name="T3" fmla="*/ 0 h 128"/>
                  <a:gd name="T4" fmla="*/ 70 w 87"/>
                  <a:gd name="T5" fmla="*/ 7 h 128"/>
                  <a:gd name="T6" fmla="*/ 87 w 87"/>
                  <a:gd name="T7" fmla="*/ 41 h 128"/>
                  <a:gd name="T8" fmla="*/ 79 w 87"/>
                  <a:gd name="T9" fmla="*/ 66 h 128"/>
                  <a:gd name="T10" fmla="*/ 51 w 87"/>
                  <a:gd name="T11" fmla="*/ 80 h 128"/>
                  <a:gd name="T12" fmla="*/ 83 w 87"/>
                  <a:gd name="T13" fmla="*/ 128 h 128"/>
                  <a:gd name="T14" fmla="*/ 67 w 87"/>
                  <a:gd name="T15" fmla="*/ 128 h 128"/>
                  <a:gd name="T16" fmla="*/ 31 w 87"/>
                  <a:gd name="T17" fmla="*/ 72 h 128"/>
                  <a:gd name="T18" fmla="*/ 35 w 87"/>
                  <a:gd name="T19" fmla="*/ 72 h 128"/>
                  <a:gd name="T20" fmla="*/ 63 w 87"/>
                  <a:gd name="T21" fmla="*/ 66 h 128"/>
                  <a:gd name="T22" fmla="*/ 73 w 87"/>
                  <a:gd name="T23" fmla="*/ 42 h 128"/>
                  <a:gd name="T24" fmla="*/ 61 w 87"/>
                  <a:gd name="T25" fmla="*/ 17 h 128"/>
                  <a:gd name="T26" fmla="*/ 35 w 87"/>
                  <a:gd name="T27" fmla="*/ 13 h 128"/>
                  <a:gd name="T28" fmla="*/ 15 w 87"/>
                  <a:gd name="T29" fmla="*/ 13 h 128"/>
                  <a:gd name="T30" fmla="*/ 15 w 87"/>
                  <a:gd name="T31" fmla="*/ 128 h 128"/>
                  <a:gd name="T32" fmla="*/ 0 w 87"/>
                  <a:gd name="T33" fmla="*/ 128 h 128"/>
                  <a:gd name="T34" fmla="*/ 0 w 87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2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3" y="2"/>
                      <a:pt x="70" y="7"/>
                    </a:cubicBezTo>
                    <a:cubicBezTo>
                      <a:pt x="80" y="13"/>
                      <a:pt x="87" y="27"/>
                      <a:pt x="87" y="41"/>
                    </a:cubicBezTo>
                    <a:cubicBezTo>
                      <a:pt x="87" y="50"/>
                      <a:pt x="85" y="59"/>
                      <a:pt x="79" y="66"/>
                    </a:cubicBezTo>
                    <a:cubicBezTo>
                      <a:pt x="72" y="77"/>
                      <a:pt x="63" y="79"/>
                      <a:pt x="51" y="80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4" y="72"/>
                      <a:pt x="57" y="72"/>
                      <a:pt x="63" y="66"/>
                    </a:cubicBezTo>
                    <a:cubicBezTo>
                      <a:pt x="70" y="59"/>
                      <a:pt x="73" y="51"/>
                      <a:pt x="73" y="42"/>
                    </a:cubicBezTo>
                    <a:cubicBezTo>
                      <a:pt x="73" y="33"/>
                      <a:pt x="69" y="23"/>
                      <a:pt x="61" y="17"/>
                    </a:cubicBezTo>
                    <a:cubicBezTo>
                      <a:pt x="54" y="13"/>
                      <a:pt x="46" y="13"/>
                      <a:pt x="3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60">
                <a:extLst>
                  <a:ext uri="{FF2B5EF4-FFF2-40B4-BE49-F238E27FC236}">
                    <a16:creationId xmlns:a16="http://schemas.microsoft.com/office/drawing/2014/main" id="{0EA4C7C4-6076-4A44-817D-875DFD318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563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5 w 167"/>
                  <a:gd name="T7" fmla="*/ 31 h 307"/>
                  <a:gd name="T8" fmla="*/ 35 w 167"/>
                  <a:gd name="T9" fmla="*/ 137 h 307"/>
                  <a:gd name="T10" fmla="*/ 167 w 167"/>
                  <a:gd name="T11" fmla="*/ 137 h 307"/>
                  <a:gd name="T12" fmla="*/ 167 w 167"/>
                  <a:gd name="T13" fmla="*/ 168 h 307"/>
                  <a:gd name="T14" fmla="*/ 35 w 167"/>
                  <a:gd name="T15" fmla="*/ 168 h 307"/>
                  <a:gd name="T16" fmla="*/ 35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5" y="31"/>
                    </a:lnTo>
                    <a:lnTo>
                      <a:pt x="35" y="137"/>
                    </a:lnTo>
                    <a:lnTo>
                      <a:pt x="167" y="137"/>
                    </a:lnTo>
                    <a:lnTo>
                      <a:pt x="167" y="168"/>
                    </a:lnTo>
                    <a:lnTo>
                      <a:pt x="35" y="168"/>
                    </a:lnTo>
                    <a:lnTo>
                      <a:pt x="35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61">
                <a:extLst>
                  <a:ext uri="{FF2B5EF4-FFF2-40B4-BE49-F238E27FC236}">
                    <a16:creationId xmlns:a16="http://schemas.microsoft.com/office/drawing/2014/main" id="{AD926DCA-9394-4D5D-8BB7-C1DDD1A32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788" y="371475"/>
                <a:ext cx="561975" cy="571500"/>
              </a:xfrm>
              <a:custGeom>
                <a:avLst/>
                <a:gdLst>
                  <a:gd name="T0" fmla="*/ 75 w 150"/>
                  <a:gd name="T1" fmla="*/ 0 h 150"/>
                  <a:gd name="T2" fmla="*/ 71 w 150"/>
                  <a:gd name="T3" fmla="*/ 1 h 150"/>
                  <a:gd name="T4" fmla="*/ 134 w 150"/>
                  <a:gd name="T5" fmla="*/ 67 h 150"/>
                  <a:gd name="T6" fmla="*/ 68 w 150"/>
                  <a:gd name="T7" fmla="*/ 133 h 150"/>
                  <a:gd name="T8" fmla="*/ 1 w 150"/>
                  <a:gd name="T9" fmla="*/ 67 h 150"/>
                  <a:gd name="T10" fmla="*/ 1 w 150"/>
                  <a:gd name="T11" fmla="*/ 63 h 150"/>
                  <a:gd name="T12" fmla="*/ 0 w 150"/>
                  <a:gd name="T13" fmla="*/ 75 h 150"/>
                  <a:gd name="T14" fmla="*/ 75 w 150"/>
                  <a:gd name="T15" fmla="*/ 150 h 150"/>
                  <a:gd name="T16" fmla="*/ 150 w 150"/>
                  <a:gd name="T17" fmla="*/ 75 h 150"/>
                  <a:gd name="T18" fmla="*/ 75 w 150"/>
                  <a:gd name="T1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50">
                    <a:moveTo>
                      <a:pt x="75" y="0"/>
                    </a:moveTo>
                    <a:cubicBezTo>
                      <a:pt x="74" y="0"/>
                      <a:pt x="72" y="0"/>
                      <a:pt x="71" y="1"/>
                    </a:cubicBezTo>
                    <a:cubicBezTo>
                      <a:pt x="106" y="2"/>
                      <a:pt x="134" y="31"/>
                      <a:pt x="134" y="67"/>
                    </a:cubicBezTo>
                    <a:cubicBezTo>
                      <a:pt x="134" y="103"/>
                      <a:pt x="104" y="133"/>
                      <a:pt x="68" y="133"/>
                    </a:cubicBezTo>
                    <a:cubicBezTo>
                      <a:pt x="31" y="133"/>
                      <a:pt x="1" y="103"/>
                      <a:pt x="1" y="67"/>
                    </a:cubicBezTo>
                    <a:cubicBezTo>
                      <a:pt x="1" y="66"/>
                      <a:pt x="1" y="64"/>
                      <a:pt x="1" y="63"/>
                    </a:cubicBezTo>
                    <a:cubicBezTo>
                      <a:pt x="1" y="67"/>
                      <a:pt x="0" y="71"/>
                      <a:pt x="0" y="75"/>
                    </a:cubicBezTo>
                    <a:cubicBezTo>
                      <a:pt x="0" y="116"/>
                      <a:pt x="34" y="150"/>
                      <a:pt x="75" y="150"/>
                    </a:cubicBezTo>
                    <a:cubicBezTo>
                      <a:pt x="116" y="150"/>
                      <a:pt x="150" y="116"/>
                      <a:pt x="150" y="75"/>
                    </a:cubicBezTo>
                    <a:cubicBezTo>
                      <a:pt x="150" y="34"/>
                      <a:pt x="116" y="0"/>
                      <a:pt x="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7ADF89D-BEA6-4CB2-A728-6775F2690436}"/>
                </a:ext>
              </a:extLst>
            </p:cNvPr>
            <p:cNvGrpSpPr/>
            <p:nvPr userDrawn="1"/>
          </p:nvGrpSpPr>
          <p:grpSpPr>
            <a:xfrm>
              <a:off x="3974660" y="3232202"/>
              <a:ext cx="2309409" cy="613029"/>
              <a:chOff x="3138488" y="420688"/>
              <a:chExt cx="1824038" cy="484188"/>
            </a:xfrm>
            <a:solidFill>
              <a:schemeClr val="bg1"/>
            </a:solidFill>
          </p:grpSpPr>
          <p:sp>
            <p:nvSpPr>
              <p:cNvPr id="25" name="Freeform 50">
                <a:extLst>
                  <a:ext uri="{FF2B5EF4-FFF2-40B4-BE49-F238E27FC236}">
                    <a16:creationId xmlns:a16="http://schemas.microsoft.com/office/drawing/2014/main" id="{9945D389-6D47-4049-BEE7-1C4C83203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8488" y="420688"/>
                <a:ext cx="265113" cy="484188"/>
              </a:xfrm>
              <a:custGeom>
                <a:avLst/>
                <a:gdLst>
                  <a:gd name="T0" fmla="*/ 0 w 167"/>
                  <a:gd name="T1" fmla="*/ 0 h 305"/>
                  <a:gd name="T2" fmla="*/ 167 w 167"/>
                  <a:gd name="T3" fmla="*/ 0 h 305"/>
                  <a:gd name="T4" fmla="*/ 167 w 167"/>
                  <a:gd name="T5" fmla="*/ 29 h 305"/>
                  <a:gd name="T6" fmla="*/ 33 w 167"/>
                  <a:gd name="T7" fmla="*/ 29 h 305"/>
                  <a:gd name="T8" fmla="*/ 33 w 167"/>
                  <a:gd name="T9" fmla="*/ 137 h 305"/>
                  <a:gd name="T10" fmla="*/ 165 w 167"/>
                  <a:gd name="T11" fmla="*/ 137 h 305"/>
                  <a:gd name="T12" fmla="*/ 165 w 167"/>
                  <a:gd name="T13" fmla="*/ 166 h 305"/>
                  <a:gd name="T14" fmla="*/ 33 w 167"/>
                  <a:gd name="T15" fmla="*/ 166 h 305"/>
                  <a:gd name="T16" fmla="*/ 33 w 167"/>
                  <a:gd name="T17" fmla="*/ 276 h 305"/>
                  <a:gd name="T18" fmla="*/ 167 w 167"/>
                  <a:gd name="T19" fmla="*/ 276 h 305"/>
                  <a:gd name="T20" fmla="*/ 167 w 167"/>
                  <a:gd name="T21" fmla="*/ 305 h 305"/>
                  <a:gd name="T22" fmla="*/ 0 w 167"/>
                  <a:gd name="T23" fmla="*/ 305 h 305"/>
                  <a:gd name="T24" fmla="*/ 0 w 167"/>
                  <a:gd name="T25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5">
                    <a:moveTo>
                      <a:pt x="0" y="0"/>
                    </a:moveTo>
                    <a:lnTo>
                      <a:pt x="167" y="0"/>
                    </a:lnTo>
                    <a:lnTo>
                      <a:pt x="167" y="29"/>
                    </a:lnTo>
                    <a:lnTo>
                      <a:pt x="33" y="29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6"/>
                    </a:lnTo>
                    <a:lnTo>
                      <a:pt x="33" y="166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51">
                <a:extLst>
                  <a:ext uri="{FF2B5EF4-FFF2-40B4-BE49-F238E27FC236}">
                    <a16:creationId xmlns:a16="http://schemas.microsoft.com/office/drawing/2014/main" id="{EF7C4E1D-C2DB-4035-8174-DE496C08E0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4875" y="420688"/>
                <a:ext cx="449263" cy="484188"/>
              </a:xfrm>
              <a:custGeom>
                <a:avLst/>
                <a:gdLst>
                  <a:gd name="T0" fmla="*/ 35 w 283"/>
                  <a:gd name="T1" fmla="*/ 305 h 305"/>
                  <a:gd name="T2" fmla="*/ 0 w 283"/>
                  <a:gd name="T3" fmla="*/ 305 h 305"/>
                  <a:gd name="T4" fmla="*/ 125 w 283"/>
                  <a:gd name="T5" fmla="*/ 0 h 305"/>
                  <a:gd name="T6" fmla="*/ 158 w 283"/>
                  <a:gd name="T7" fmla="*/ 0 h 305"/>
                  <a:gd name="T8" fmla="*/ 283 w 283"/>
                  <a:gd name="T9" fmla="*/ 305 h 305"/>
                  <a:gd name="T10" fmla="*/ 246 w 283"/>
                  <a:gd name="T11" fmla="*/ 305 h 305"/>
                  <a:gd name="T12" fmla="*/ 210 w 283"/>
                  <a:gd name="T13" fmla="*/ 219 h 305"/>
                  <a:gd name="T14" fmla="*/ 71 w 283"/>
                  <a:gd name="T15" fmla="*/ 219 h 305"/>
                  <a:gd name="T16" fmla="*/ 35 w 283"/>
                  <a:gd name="T17" fmla="*/ 305 h 305"/>
                  <a:gd name="T18" fmla="*/ 142 w 283"/>
                  <a:gd name="T19" fmla="*/ 39 h 305"/>
                  <a:gd name="T20" fmla="*/ 80 w 283"/>
                  <a:gd name="T21" fmla="*/ 192 h 305"/>
                  <a:gd name="T22" fmla="*/ 201 w 283"/>
                  <a:gd name="T23" fmla="*/ 192 h 305"/>
                  <a:gd name="T24" fmla="*/ 142 w 283"/>
                  <a:gd name="T25" fmla="*/ 3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3" h="305">
                    <a:moveTo>
                      <a:pt x="35" y="305"/>
                    </a:moveTo>
                    <a:lnTo>
                      <a:pt x="0" y="305"/>
                    </a:lnTo>
                    <a:lnTo>
                      <a:pt x="125" y="0"/>
                    </a:lnTo>
                    <a:lnTo>
                      <a:pt x="158" y="0"/>
                    </a:lnTo>
                    <a:lnTo>
                      <a:pt x="283" y="305"/>
                    </a:lnTo>
                    <a:lnTo>
                      <a:pt x="246" y="305"/>
                    </a:lnTo>
                    <a:lnTo>
                      <a:pt x="210" y="219"/>
                    </a:lnTo>
                    <a:lnTo>
                      <a:pt x="71" y="219"/>
                    </a:lnTo>
                    <a:lnTo>
                      <a:pt x="35" y="305"/>
                    </a:lnTo>
                    <a:close/>
                    <a:moveTo>
                      <a:pt x="142" y="39"/>
                    </a:moveTo>
                    <a:lnTo>
                      <a:pt x="80" y="192"/>
                    </a:lnTo>
                    <a:lnTo>
                      <a:pt x="201" y="192"/>
                    </a:lnTo>
                    <a:lnTo>
                      <a:pt x="142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52">
                <a:extLst>
                  <a:ext uri="{FF2B5EF4-FFF2-40B4-BE49-F238E27FC236}">
                    <a16:creationId xmlns:a16="http://schemas.microsoft.com/office/drawing/2014/main" id="{85B0A271-7092-49F2-A184-296BF524F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350" y="420688"/>
                <a:ext cx="322263" cy="484188"/>
              </a:xfrm>
              <a:custGeom>
                <a:avLst/>
                <a:gdLst>
                  <a:gd name="T0" fmla="*/ 0 w 86"/>
                  <a:gd name="T1" fmla="*/ 0 h 127"/>
                  <a:gd name="T2" fmla="*/ 33 w 86"/>
                  <a:gd name="T3" fmla="*/ 0 h 127"/>
                  <a:gd name="T4" fmla="*/ 69 w 86"/>
                  <a:gd name="T5" fmla="*/ 6 h 127"/>
                  <a:gd name="T6" fmla="*/ 86 w 86"/>
                  <a:gd name="T7" fmla="*/ 40 h 127"/>
                  <a:gd name="T8" fmla="*/ 79 w 86"/>
                  <a:gd name="T9" fmla="*/ 65 h 127"/>
                  <a:gd name="T10" fmla="*/ 50 w 86"/>
                  <a:gd name="T11" fmla="*/ 79 h 127"/>
                  <a:gd name="T12" fmla="*/ 82 w 86"/>
                  <a:gd name="T13" fmla="*/ 127 h 127"/>
                  <a:gd name="T14" fmla="*/ 66 w 86"/>
                  <a:gd name="T15" fmla="*/ 127 h 127"/>
                  <a:gd name="T16" fmla="*/ 30 w 86"/>
                  <a:gd name="T17" fmla="*/ 72 h 127"/>
                  <a:gd name="T18" fmla="*/ 35 w 86"/>
                  <a:gd name="T19" fmla="*/ 72 h 127"/>
                  <a:gd name="T20" fmla="*/ 63 w 86"/>
                  <a:gd name="T21" fmla="*/ 65 h 127"/>
                  <a:gd name="T22" fmla="*/ 72 w 86"/>
                  <a:gd name="T23" fmla="*/ 42 h 127"/>
                  <a:gd name="T24" fmla="*/ 60 w 86"/>
                  <a:gd name="T25" fmla="*/ 17 h 127"/>
                  <a:gd name="T26" fmla="*/ 34 w 86"/>
                  <a:gd name="T27" fmla="*/ 12 h 127"/>
                  <a:gd name="T28" fmla="*/ 14 w 86"/>
                  <a:gd name="T29" fmla="*/ 12 h 127"/>
                  <a:gd name="T30" fmla="*/ 14 w 86"/>
                  <a:gd name="T31" fmla="*/ 127 h 127"/>
                  <a:gd name="T32" fmla="*/ 0 w 86"/>
                  <a:gd name="T33" fmla="*/ 127 h 127"/>
                  <a:gd name="T34" fmla="*/ 0 w 86"/>
                  <a:gd name="T3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27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53" y="0"/>
                      <a:pt x="62" y="2"/>
                      <a:pt x="69" y="6"/>
                    </a:cubicBezTo>
                    <a:cubicBezTo>
                      <a:pt x="79" y="12"/>
                      <a:pt x="86" y="26"/>
                      <a:pt x="86" y="40"/>
                    </a:cubicBezTo>
                    <a:cubicBezTo>
                      <a:pt x="86" y="49"/>
                      <a:pt x="84" y="58"/>
                      <a:pt x="79" y="65"/>
                    </a:cubicBezTo>
                    <a:cubicBezTo>
                      <a:pt x="71" y="76"/>
                      <a:pt x="62" y="78"/>
                      <a:pt x="50" y="79"/>
                    </a:cubicBezTo>
                    <a:cubicBezTo>
                      <a:pt x="82" y="127"/>
                      <a:pt x="82" y="127"/>
                      <a:pt x="82" y="127"/>
                    </a:cubicBezTo>
                    <a:cubicBezTo>
                      <a:pt x="66" y="127"/>
                      <a:pt x="66" y="127"/>
                      <a:pt x="66" y="12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3" y="72"/>
                      <a:pt x="56" y="71"/>
                      <a:pt x="63" y="65"/>
                    </a:cubicBezTo>
                    <a:cubicBezTo>
                      <a:pt x="70" y="58"/>
                      <a:pt x="72" y="51"/>
                      <a:pt x="72" y="42"/>
                    </a:cubicBezTo>
                    <a:cubicBezTo>
                      <a:pt x="72" y="32"/>
                      <a:pt x="68" y="22"/>
                      <a:pt x="60" y="17"/>
                    </a:cubicBezTo>
                    <a:cubicBezTo>
                      <a:pt x="53" y="13"/>
                      <a:pt x="46" y="12"/>
                      <a:pt x="3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0" y="127"/>
                      <a:pt x="0" y="127"/>
                      <a:pt x="0" y="127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53">
                <a:extLst>
                  <a:ext uri="{FF2B5EF4-FFF2-40B4-BE49-F238E27FC236}">
                    <a16:creationId xmlns:a16="http://schemas.microsoft.com/office/drawing/2014/main" id="{8EFD4453-08CB-4F89-8E76-C1C60C8EF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663" y="420688"/>
                <a:ext cx="287338" cy="484188"/>
              </a:xfrm>
              <a:custGeom>
                <a:avLst/>
                <a:gdLst>
                  <a:gd name="T0" fmla="*/ 73 w 181"/>
                  <a:gd name="T1" fmla="*/ 29 h 305"/>
                  <a:gd name="T2" fmla="*/ 0 w 181"/>
                  <a:gd name="T3" fmla="*/ 29 h 305"/>
                  <a:gd name="T4" fmla="*/ 0 w 181"/>
                  <a:gd name="T5" fmla="*/ 0 h 305"/>
                  <a:gd name="T6" fmla="*/ 181 w 181"/>
                  <a:gd name="T7" fmla="*/ 0 h 305"/>
                  <a:gd name="T8" fmla="*/ 181 w 181"/>
                  <a:gd name="T9" fmla="*/ 29 h 305"/>
                  <a:gd name="T10" fmla="*/ 106 w 181"/>
                  <a:gd name="T11" fmla="*/ 29 h 305"/>
                  <a:gd name="T12" fmla="*/ 106 w 181"/>
                  <a:gd name="T13" fmla="*/ 305 h 305"/>
                  <a:gd name="T14" fmla="*/ 73 w 181"/>
                  <a:gd name="T15" fmla="*/ 305 h 305"/>
                  <a:gd name="T16" fmla="*/ 73 w 181"/>
                  <a:gd name="T17" fmla="*/ 2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1" h="305">
                    <a:moveTo>
                      <a:pt x="73" y="29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181" y="0"/>
                    </a:lnTo>
                    <a:lnTo>
                      <a:pt x="181" y="29"/>
                    </a:lnTo>
                    <a:lnTo>
                      <a:pt x="106" y="29"/>
                    </a:lnTo>
                    <a:lnTo>
                      <a:pt x="106" y="305"/>
                    </a:lnTo>
                    <a:lnTo>
                      <a:pt x="73" y="305"/>
                    </a:lnTo>
                    <a:lnTo>
                      <a:pt x="73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54">
                <a:extLst>
                  <a:ext uri="{FF2B5EF4-FFF2-40B4-BE49-F238E27FC236}">
                    <a16:creationId xmlns:a16="http://schemas.microsoft.com/office/drawing/2014/main" id="{8834B7F9-1552-4383-93E5-BAD6D795B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388" y="420688"/>
                <a:ext cx="338138" cy="484188"/>
              </a:xfrm>
              <a:custGeom>
                <a:avLst/>
                <a:gdLst>
                  <a:gd name="T0" fmla="*/ 0 w 213"/>
                  <a:gd name="T1" fmla="*/ 305 h 305"/>
                  <a:gd name="T2" fmla="*/ 0 w 213"/>
                  <a:gd name="T3" fmla="*/ 0 h 305"/>
                  <a:gd name="T4" fmla="*/ 34 w 213"/>
                  <a:gd name="T5" fmla="*/ 0 h 305"/>
                  <a:gd name="T6" fmla="*/ 34 w 213"/>
                  <a:gd name="T7" fmla="*/ 135 h 305"/>
                  <a:gd name="T8" fmla="*/ 178 w 213"/>
                  <a:gd name="T9" fmla="*/ 135 h 305"/>
                  <a:gd name="T10" fmla="*/ 178 w 213"/>
                  <a:gd name="T11" fmla="*/ 0 h 305"/>
                  <a:gd name="T12" fmla="*/ 213 w 213"/>
                  <a:gd name="T13" fmla="*/ 0 h 305"/>
                  <a:gd name="T14" fmla="*/ 213 w 213"/>
                  <a:gd name="T15" fmla="*/ 305 h 305"/>
                  <a:gd name="T16" fmla="*/ 178 w 213"/>
                  <a:gd name="T17" fmla="*/ 305 h 305"/>
                  <a:gd name="T18" fmla="*/ 178 w 213"/>
                  <a:gd name="T19" fmla="*/ 166 h 305"/>
                  <a:gd name="T20" fmla="*/ 34 w 213"/>
                  <a:gd name="T21" fmla="*/ 166 h 305"/>
                  <a:gd name="T22" fmla="*/ 34 w 213"/>
                  <a:gd name="T23" fmla="*/ 305 h 305"/>
                  <a:gd name="T24" fmla="*/ 0 w 213"/>
                  <a:gd name="T25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3" h="305">
                    <a:moveTo>
                      <a:pt x="0" y="305"/>
                    </a:moveTo>
                    <a:lnTo>
                      <a:pt x="0" y="0"/>
                    </a:lnTo>
                    <a:lnTo>
                      <a:pt x="34" y="0"/>
                    </a:lnTo>
                    <a:lnTo>
                      <a:pt x="34" y="135"/>
                    </a:lnTo>
                    <a:lnTo>
                      <a:pt x="178" y="135"/>
                    </a:lnTo>
                    <a:lnTo>
                      <a:pt x="178" y="0"/>
                    </a:lnTo>
                    <a:lnTo>
                      <a:pt x="213" y="0"/>
                    </a:lnTo>
                    <a:lnTo>
                      <a:pt x="213" y="305"/>
                    </a:lnTo>
                    <a:lnTo>
                      <a:pt x="178" y="305"/>
                    </a:lnTo>
                    <a:lnTo>
                      <a:pt x="178" y="166"/>
                    </a:lnTo>
                    <a:lnTo>
                      <a:pt x="34" y="166"/>
                    </a:lnTo>
                    <a:lnTo>
                      <a:pt x="34" y="305"/>
                    </a:lnTo>
                    <a:lnTo>
                      <a:pt x="0" y="3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Subtitle 3">
            <a:extLst>
              <a:ext uri="{FF2B5EF4-FFF2-40B4-BE49-F238E27FC236}">
                <a16:creationId xmlns:a16="http://schemas.microsoft.com/office/drawing/2014/main" id="{4F9418BE-384B-C24F-B9D3-BE53EF189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4990" y="4186613"/>
            <a:ext cx="8557010" cy="2720745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400" dirty="0" smtClean="0"/>
              <a:t>Jared Entin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Terrestrial Hydrology Program Manager</a:t>
            </a:r>
            <a:endParaRPr lang="en-US" sz="2400" dirty="0"/>
          </a:p>
          <a:p>
            <a:pPr>
              <a:spcBef>
                <a:spcPts val="400"/>
              </a:spcBef>
            </a:pPr>
            <a:r>
              <a:rPr lang="en-US" sz="2400" dirty="0" smtClean="0"/>
              <a:t>NASA Earth Science Division</a:t>
            </a:r>
          </a:p>
          <a:p>
            <a:pPr>
              <a:spcBef>
                <a:spcPts val="400"/>
              </a:spcBef>
            </a:pPr>
            <a:endParaRPr lang="en-US" sz="24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spcBef>
                <a:spcPts val="400"/>
              </a:spcBef>
            </a:pPr>
            <a:r>
              <a:rPr lang="en-US" sz="2400" dirty="0"/>
              <a:t>September </a:t>
            </a:r>
            <a:r>
              <a:rPr lang="en-US" sz="2400" dirty="0" smtClean="0"/>
              <a:t>11, </a:t>
            </a:r>
            <a:r>
              <a:rPr lang="en-US" sz="2400" dirty="0"/>
              <a:t>2020 </a:t>
            </a:r>
          </a:p>
          <a:p>
            <a:pPr>
              <a:spcBef>
                <a:spcPts val="400"/>
              </a:spcBef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8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E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D304C-C88C-C54C-A9FF-EEC965DD7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7CC4BA-37D9-A84A-822A-74361AD0B4CE}"/>
              </a:ext>
            </a:extLst>
          </p:cNvPr>
          <p:cNvSpPr txBox="1"/>
          <p:nvPr/>
        </p:nvSpPr>
        <p:spPr>
          <a:xfrm>
            <a:off x="7616455" y="4189201"/>
            <a:ext cx="249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CALIPSO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(CNES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 &gt;2022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C3B4E2-A746-4349-8560-FD74AF61C589}"/>
              </a:ext>
            </a:extLst>
          </p:cNvPr>
          <p:cNvSpPr txBox="1"/>
          <p:nvPr/>
        </p:nvSpPr>
        <p:spPr>
          <a:xfrm>
            <a:off x="6850065" y="2579878"/>
            <a:ext cx="1575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CYGNSS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(8) 2020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EBF25-D6C0-7843-9B5C-E71248EA8CBD}"/>
              </a:ext>
            </a:extLst>
          </p:cNvPr>
          <p:cNvSpPr txBox="1"/>
          <p:nvPr/>
        </p:nvSpPr>
        <p:spPr>
          <a:xfrm>
            <a:off x="6092937" y="1888478"/>
            <a:ext cx="1777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PACE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2024 (NSO)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834D5-101B-E349-B412-A3A188EE7777}"/>
              </a:ext>
            </a:extLst>
          </p:cNvPr>
          <p:cNvSpPr txBox="1"/>
          <p:nvPr/>
        </p:nvSpPr>
        <p:spPr>
          <a:xfrm>
            <a:off x="5753873" y="1654811"/>
            <a:ext cx="1100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TEMPO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C78F7-A6BE-A549-B59C-13EFA9E60382}"/>
              </a:ext>
            </a:extLst>
          </p:cNvPr>
          <p:cNvSpPr txBox="1"/>
          <p:nvPr/>
        </p:nvSpPr>
        <p:spPr>
          <a:xfrm>
            <a:off x="5442046" y="1446442"/>
            <a:ext cx="106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MAIA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AE0DB0-D9C1-5A4A-9319-8937BE1AC8DF}"/>
              </a:ext>
            </a:extLst>
          </p:cNvPr>
          <p:cNvSpPr txBox="1"/>
          <p:nvPr/>
        </p:nvSpPr>
        <p:spPr>
          <a:xfrm>
            <a:off x="1021481" y="1043108"/>
            <a:ext cx="1569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TROPICS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(6)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0C073-19C8-5C45-96DA-E39B0E63D4DD}"/>
              </a:ext>
            </a:extLst>
          </p:cNvPr>
          <p:cNvSpPr txBox="1"/>
          <p:nvPr/>
        </p:nvSpPr>
        <p:spPr>
          <a:xfrm>
            <a:off x="719703" y="1261980"/>
            <a:ext cx="1604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NISAR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(ISRO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 2020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384FF-476A-9B46-AA2C-5BCC78829AB4}"/>
              </a:ext>
            </a:extLst>
          </p:cNvPr>
          <p:cNvSpPr txBox="1"/>
          <p:nvPr/>
        </p:nvSpPr>
        <p:spPr>
          <a:xfrm>
            <a:off x="2344366" y="1001633"/>
            <a:ext cx="1910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LANDSAT-9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(USGS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 2021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0A5BF-B574-F248-BD87-CA450FE5EE0D}"/>
              </a:ext>
            </a:extLst>
          </p:cNvPr>
          <p:cNvSpPr txBox="1"/>
          <p:nvPr/>
        </p:nvSpPr>
        <p:spPr>
          <a:xfrm>
            <a:off x="4257493" y="1028760"/>
            <a:ext cx="407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SENTINEL-6 Michael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Freilich/B (ESA) 2020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C9B476-BBA9-3240-80D1-9F0BB7C0869B}"/>
              </a:ext>
            </a:extLst>
          </p:cNvPr>
          <p:cNvSpPr txBox="1"/>
          <p:nvPr/>
        </p:nvSpPr>
        <p:spPr>
          <a:xfrm>
            <a:off x="3265961" y="747303"/>
            <a:ext cx="1596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SWOT (CNES) 2021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8AE14-2AFB-8542-818E-C5659F0297DF}"/>
              </a:ext>
            </a:extLst>
          </p:cNvPr>
          <p:cNvSpPr txBox="1"/>
          <p:nvPr/>
        </p:nvSpPr>
        <p:spPr>
          <a:xfrm>
            <a:off x="5044151" y="1250005"/>
            <a:ext cx="1368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GEOCARB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A8F79A-6C8F-AC4C-ABEA-20D395D9B51D}"/>
              </a:ext>
            </a:extLst>
          </p:cNvPr>
          <p:cNvSpPr txBox="1"/>
          <p:nvPr/>
        </p:nvSpPr>
        <p:spPr>
          <a:xfrm>
            <a:off x="6323311" y="2111872"/>
            <a:ext cx="1314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ICESAT-2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2021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B1E677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B44843-4750-9749-8CF7-9BC93478CC71}"/>
              </a:ext>
            </a:extLst>
          </p:cNvPr>
          <p:cNvSpPr txBox="1"/>
          <p:nvPr/>
        </p:nvSpPr>
        <p:spPr>
          <a:xfrm>
            <a:off x="7720183" y="5322787"/>
            <a:ext cx="124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OCO-2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&gt;2022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447090-3AED-8145-BC42-0E040FF1E18A}"/>
              </a:ext>
            </a:extLst>
          </p:cNvPr>
          <p:cNvSpPr txBox="1"/>
          <p:nvPr/>
        </p:nvSpPr>
        <p:spPr>
          <a:xfrm>
            <a:off x="7193735" y="3101256"/>
            <a:ext cx="1960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CLOUDSAT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(CSA) 2021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040B36-59E1-3848-9A8E-427382571E39}"/>
              </a:ext>
            </a:extLst>
          </p:cNvPr>
          <p:cNvSpPr txBox="1"/>
          <p:nvPr/>
        </p:nvSpPr>
        <p:spPr>
          <a:xfrm>
            <a:off x="7456032" y="3657397"/>
            <a:ext cx="201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AQUA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(JAXA, AEB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 &gt;2022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B5366-D5EE-EC42-B52E-3F60B3112A9E}"/>
              </a:ext>
            </a:extLst>
          </p:cNvPr>
          <p:cNvSpPr txBox="1"/>
          <p:nvPr/>
        </p:nvSpPr>
        <p:spPr>
          <a:xfrm>
            <a:off x="7729810" y="4754482"/>
            <a:ext cx="224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LANDSAT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7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(USGS)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~2022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8B350F-0379-B643-9971-393E0B7EDA37}"/>
              </a:ext>
            </a:extLst>
          </p:cNvPr>
          <p:cNvSpPr txBox="1"/>
          <p:nvPr/>
        </p:nvSpPr>
        <p:spPr>
          <a:xfrm>
            <a:off x="7637846" y="5844435"/>
            <a:ext cx="277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SUOMI NPP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(NOAA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 &gt;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4B0C9-6376-2E4B-B936-3460881DA959}"/>
              </a:ext>
            </a:extLst>
          </p:cNvPr>
          <p:cNvSpPr txBox="1"/>
          <p:nvPr/>
        </p:nvSpPr>
        <p:spPr>
          <a:xfrm>
            <a:off x="6618712" y="2347559"/>
            <a:ext cx="2092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GRACE-FO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(2)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(GFZ) 2023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B1E677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B6CEE8-8C4C-8F4B-A9AE-6BC706EAC53D}"/>
              </a:ext>
            </a:extLst>
          </p:cNvPr>
          <p:cNvSpPr txBox="1"/>
          <p:nvPr/>
        </p:nvSpPr>
        <p:spPr>
          <a:xfrm>
            <a:off x="7703048" y="5584626"/>
            <a:ext cx="1130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SMAP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&gt;2022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637593-DA39-894E-A323-E8E60D1F4337}"/>
              </a:ext>
            </a:extLst>
          </p:cNvPr>
          <p:cNvSpPr txBox="1"/>
          <p:nvPr/>
        </p:nvSpPr>
        <p:spPr>
          <a:xfrm>
            <a:off x="7670288" y="4475215"/>
            <a:ext cx="2256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GPM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(JAXA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 &gt;2022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BF3567-0B7F-AF45-A6B4-3F23447418B5}"/>
              </a:ext>
            </a:extLst>
          </p:cNvPr>
          <p:cNvSpPr txBox="1"/>
          <p:nvPr/>
        </p:nvSpPr>
        <p:spPr>
          <a:xfrm>
            <a:off x="7312600" y="3391719"/>
            <a:ext cx="2315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TERRA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(JAXA, CSA) &gt;2021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2A0212-0C5D-4D47-B20C-06B9FBA40B00}"/>
              </a:ext>
            </a:extLst>
          </p:cNvPr>
          <p:cNvSpPr txBox="1"/>
          <p:nvPr/>
        </p:nvSpPr>
        <p:spPr>
          <a:xfrm>
            <a:off x="7562646" y="3919074"/>
            <a:ext cx="2441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AURA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(NSO, FMI, UKSA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 &gt;2022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55799B-E928-7F48-8E67-218EB7365B3B}"/>
              </a:ext>
            </a:extLst>
          </p:cNvPr>
          <p:cNvSpPr txBox="1"/>
          <p:nvPr/>
        </p:nvSpPr>
        <p:spPr>
          <a:xfrm>
            <a:off x="7000001" y="2840329"/>
            <a:ext cx="286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NISTAR, EPIC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(DSCOVR/NOAA)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EAEABC-8AFA-B746-BA2B-1FE9ED4B796E}"/>
              </a:ext>
            </a:extLst>
          </p:cNvPr>
          <p:cNvSpPr txBox="1"/>
          <p:nvPr/>
        </p:nvSpPr>
        <p:spPr>
          <a:xfrm>
            <a:off x="346370" y="6245196"/>
            <a:ext cx="1258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06.29.20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A95B18-4B1F-0547-A79A-9BCB46599D4D}"/>
              </a:ext>
            </a:extLst>
          </p:cNvPr>
          <p:cNvSpPr txBox="1"/>
          <p:nvPr/>
        </p:nvSpPr>
        <p:spPr>
          <a:xfrm>
            <a:off x="6257575" y="327554"/>
            <a:ext cx="5589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NASA EARTH FLEET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67F939-1F1F-FE4A-B7DB-81CF87100324}"/>
              </a:ext>
            </a:extLst>
          </p:cNvPr>
          <p:cNvSpPr txBox="1"/>
          <p:nvPr/>
        </p:nvSpPr>
        <p:spPr>
          <a:xfrm>
            <a:off x="7020038" y="939646"/>
            <a:ext cx="4827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OPERATING &amp; FUTURE THROUGH 2023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25E4DD-8DCE-E543-8176-3C000CFA7FEC}"/>
              </a:ext>
            </a:extLst>
          </p:cNvPr>
          <p:cNvGrpSpPr/>
          <p:nvPr/>
        </p:nvGrpSpPr>
        <p:grpSpPr>
          <a:xfrm>
            <a:off x="10069586" y="5477621"/>
            <a:ext cx="1678918" cy="986296"/>
            <a:chOff x="9468168" y="3726729"/>
            <a:chExt cx="1678918" cy="98629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ADA3A75-80E4-964A-BCFD-267F91F80DC2}"/>
                </a:ext>
              </a:extLst>
            </p:cNvPr>
            <p:cNvSpPr/>
            <p:nvPr/>
          </p:nvSpPr>
          <p:spPr>
            <a:xfrm>
              <a:off x="11015089" y="4294316"/>
              <a:ext cx="131997" cy="131997"/>
            </a:xfrm>
            <a:prstGeom prst="ellipse">
              <a:avLst/>
            </a:prstGeom>
            <a:solidFill>
              <a:srgbClr val="B1E6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B37C4EC-9613-3E4B-B98D-52F71AE12FC6}"/>
                </a:ext>
              </a:extLst>
            </p:cNvPr>
            <p:cNvSpPr/>
            <p:nvPr/>
          </p:nvSpPr>
          <p:spPr>
            <a:xfrm>
              <a:off x="11015089" y="4072110"/>
              <a:ext cx="131997" cy="131997"/>
            </a:xfrm>
            <a:prstGeom prst="ellipse">
              <a:avLst/>
            </a:prstGeom>
            <a:solidFill>
              <a:srgbClr val="B1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C229A29-3DF6-AA41-9177-562746885416}"/>
                </a:ext>
              </a:extLst>
            </p:cNvPr>
            <p:cNvSpPr/>
            <p:nvPr/>
          </p:nvSpPr>
          <p:spPr>
            <a:xfrm>
              <a:off x="11015089" y="3833734"/>
              <a:ext cx="131997" cy="131997"/>
            </a:xfrm>
            <a:prstGeom prst="ellipse">
              <a:avLst/>
            </a:prstGeom>
            <a:solidFill>
              <a:srgbClr val="EFD7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8F1B990-964D-6747-BAD0-196FA2D0FDAA}"/>
                </a:ext>
              </a:extLst>
            </p:cNvPr>
            <p:cNvSpPr/>
            <p:nvPr/>
          </p:nvSpPr>
          <p:spPr>
            <a:xfrm>
              <a:off x="11015089" y="4534425"/>
              <a:ext cx="131997" cy="131997"/>
            </a:xfrm>
            <a:prstGeom prst="ellipse">
              <a:avLst/>
            </a:prstGeom>
            <a:solidFill>
              <a:srgbClr val="A4D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CA72321-BFCA-D248-A562-DC2D61A806D8}"/>
                </a:ext>
              </a:extLst>
            </p:cNvPr>
            <p:cNvSpPr txBox="1"/>
            <p:nvPr/>
          </p:nvSpPr>
          <p:spPr>
            <a:xfrm>
              <a:off x="9468168" y="3726729"/>
              <a:ext cx="1571050" cy="986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(PRE) FORMULATION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IMPLEMENTATON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PRIMARY OPS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EXTENDED OPS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08DBF7F-8103-7A46-9A42-D66C0A7F0571}"/>
              </a:ext>
            </a:extLst>
          </p:cNvPr>
          <p:cNvSpPr txBox="1"/>
          <p:nvPr/>
        </p:nvSpPr>
        <p:spPr>
          <a:xfrm>
            <a:off x="346370" y="3048441"/>
            <a:ext cx="27094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ISS INSTRUMENTS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ＭＳ Ｐゴシック" charset="-128"/>
              <a:cs typeface="Arial Narro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EMIT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CLARREO-PF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GEDI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SAGE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III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OCO-3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TSIS-1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E677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ECOSTRESS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2020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508177-2C6D-204F-B75F-C5E9B029F6FC}"/>
              </a:ext>
            </a:extLst>
          </p:cNvPr>
          <p:cNvSpPr txBox="1"/>
          <p:nvPr/>
        </p:nvSpPr>
        <p:spPr>
          <a:xfrm>
            <a:off x="10019881" y="1729903"/>
            <a:ext cx="1814459" cy="295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INVEST/CUBESATS</a:t>
            </a:r>
          </a:p>
          <a:p>
            <a:pPr marL="0" marR="0" lvl="0" indent="0" algn="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RainCube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2018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CSIM-FD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2018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HARP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1E677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2020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TEMPEST-D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2018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4D8DB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CIRiS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2020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CTIM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*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HyTI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*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SNoOPI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*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NACHOS*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FD752"/>
              </a:solidFill>
              <a:effectLst/>
              <a:uLnTx/>
              <a:uFillTx/>
              <a:latin typeface="Arial Narrow"/>
              <a:ea typeface="ＭＳ Ｐゴシック" charset="-128"/>
              <a:cs typeface="Arial Narrow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*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Launch date TBD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C0501D-01FB-5140-B535-51E6535D25BF}"/>
              </a:ext>
            </a:extLst>
          </p:cNvPr>
          <p:cNvSpPr txBox="1"/>
          <p:nvPr/>
        </p:nvSpPr>
        <p:spPr>
          <a:xfrm>
            <a:off x="204806" y="1683607"/>
            <a:ext cx="188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PREFIRE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(2)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FD752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F0714B-D8CD-0C40-938C-AEDA584B86DA}"/>
              </a:ext>
            </a:extLst>
          </p:cNvPr>
          <p:cNvSpPr txBox="1"/>
          <p:nvPr/>
        </p:nvSpPr>
        <p:spPr>
          <a:xfrm>
            <a:off x="7717207" y="5032276"/>
            <a:ext cx="20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LANDSAT 8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D8DB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(USGS) &gt;2022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1EBF25-D6C0-7843-9B5C-E71248EA8CBD}"/>
              </a:ext>
            </a:extLst>
          </p:cNvPr>
          <p:cNvSpPr txBox="1"/>
          <p:nvPr/>
        </p:nvSpPr>
        <p:spPr>
          <a:xfrm>
            <a:off x="56323" y="1923394"/>
            <a:ext cx="119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GLIMR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~2026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FD752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1EBF25-D6C0-7843-9B5C-E71248EA8CBD}"/>
              </a:ext>
            </a:extLst>
          </p:cNvPr>
          <p:cNvSpPr txBox="1"/>
          <p:nvPr/>
        </p:nvSpPr>
        <p:spPr>
          <a:xfrm>
            <a:off x="763613" y="1471122"/>
            <a:ext cx="108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TSIS-2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FD752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49F1CD-5DB6-FD4C-87B4-E0E2D00C3FA8}"/>
              </a:ext>
            </a:extLst>
          </p:cNvPr>
          <p:cNvSpPr txBox="1"/>
          <p:nvPr/>
        </p:nvSpPr>
        <p:spPr>
          <a:xfrm>
            <a:off x="346369" y="5363622"/>
            <a:ext cx="27094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JPSS-2, 3 &amp; 4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ＭＳ Ｐゴシック" charset="-128"/>
                <a:cs typeface="Arial Narrow"/>
              </a:rPr>
              <a:t>INSTRUMENTS</a:t>
            </a:r>
          </a:p>
          <a:p>
            <a:pPr marL="0" marR="0" lvl="0" indent="0" algn="l" defTabSz="914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ＭＳ Ｐゴシック" charset="-128"/>
              <a:cs typeface="Arial Narrow"/>
            </a:endParaRPr>
          </a:p>
          <a:p>
            <a:pPr marL="0" marR="0" lvl="0" indent="0" algn="l" defTabSz="914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OMPS-Limb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9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2022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l" defTabSz="914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LIBERA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FD752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2027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9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62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547" y="4286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THANK YOU!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918" y="1368424"/>
            <a:ext cx="10515600" cy="4855093"/>
          </a:xfrm>
        </p:spPr>
        <p:txBody>
          <a:bodyPr>
            <a:normAutofit/>
          </a:bodyPr>
          <a:lstStyle/>
          <a:p>
            <a:r>
              <a:rPr lang="en-US" dirty="0" smtClean="0"/>
              <a:t>This Meeting – Dorothy Hall, Peter Griffith, Ed Kim, Jessica Lundquist, HP Marshall, Carrie Vuyovich</a:t>
            </a:r>
          </a:p>
          <a:p>
            <a:r>
              <a:rPr lang="en-US" dirty="0" smtClean="0"/>
              <a:t>Snow Program Planning – Carrie Vuyovich</a:t>
            </a:r>
          </a:p>
          <a:p>
            <a:r>
              <a:rPr lang="en-US" dirty="0" smtClean="0"/>
              <a:t>SnowEx2020/2021 – HP Marshall, Carrie Vuyovich, Kelly Gleason, McKenzie Skiles, Eric Sproles</a:t>
            </a:r>
          </a:p>
          <a:p>
            <a:r>
              <a:rPr lang="en-US" dirty="0" smtClean="0"/>
              <a:t>Sub-Group Meetings &amp; Planning- Anne Nolin, Charles Gatebe, Paul Houser, Leung Tsang, Mike Durand</a:t>
            </a:r>
            <a:r>
              <a:rPr lang="en-US" baseline="30000" dirty="0" smtClean="0"/>
              <a:t>2</a:t>
            </a:r>
            <a:r>
              <a:rPr lang="en-US" dirty="0" smtClean="0"/>
              <a:t>, Chris Hiemstra</a:t>
            </a:r>
          </a:p>
          <a:p>
            <a:r>
              <a:rPr lang="en-US" dirty="0" smtClean="0"/>
              <a:t>A Lot of Hard Work – Everyone Else!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89" y="5112979"/>
            <a:ext cx="3190680" cy="14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63525"/>
            <a:ext cx="6769100" cy="1325563"/>
          </a:xfrm>
        </p:spPr>
        <p:txBody>
          <a:bodyPr/>
          <a:lstStyle/>
          <a:p>
            <a:pPr algn="ctr"/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THP’20 Solicitation (Roses2020 A.24)</a:t>
            </a:r>
          </a:p>
          <a:p>
            <a:pPr lvl="1"/>
            <a:r>
              <a:rPr lang="en-US" dirty="0" smtClean="0"/>
              <a:t>Focus on Satellite Snow Remote Sensing </a:t>
            </a:r>
          </a:p>
          <a:p>
            <a:pPr lvl="1"/>
            <a:r>
              <a:rPr lang="en-US" dirty="0" smtClean="0"/>
              <a:t>Due date may be delayed to accommodate late running THP’19 solicitation and possibly an amendment to add a new topic which will not effect the current content.</a:t>
            </a:r>
          </a:p>
          <a:p>
            <a:r>
              <a:rPr lang="en-US" dirty="0" smtClean="0"/>
              <a:t>Karen St. Germain – New Director of Earth Science Division</a:t>
            </a:r>
          </a:p>
          <a:p>
            <a:r>
              <a:rPr lang="en-US" dirty="0" smtClean="0"/>
              <a:t>A Focus of ESD is on Designated Observables Studies</a:t>
            </a:r>
          </a:p>
          <a:p>
            <a:pPr lvl="1"/>
            <a:r>
              <a:rPr lang="en-US" dirty="0" smtClean="0"/>
              <a:t>Surface Biology and Geology (incl. Snow Albedo, ET)</a:t>
            </a:r>
          </a:p>
          <a:p>
            <a:pPr lvl="1"/>
            <a:r>
              <a:rPr lang="en-US" dirty="0" smtClean="0"/>
              <a:t>Aerosols &amp; Clouds, Convections and Precipitation Study</a:t>
            </a:r>
          </a:p>
          <a:p>
            <a:pPr lvl="1"/>
            <a:r>
              <a:rPr lang="en-US" dirty="0" smtClean="0"/>
              <a:t>Surface Deformation (extends L-band SAR)</a:t>
            </a:r>
          </a:p>
          <a:p>
            <a:pPr lvl="1"/>
            <a:r>
              <a:rPr lang="en-US" dirty="0" smtClean="0"/>
              <a:t>Mass Change (extends GRACE)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37" y="362239"/>
            <a:ext cx="2294081" cy="1850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97" y="354012"/>
            <a:ext cx="2182958" cy="186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5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Improve Diversity</a:t>
            </a:r>
            <a:r>
              <a:rPr lang="en-US" b="1" dirty="0"/>
              <a:t> </a:t>
            </a:r>
            <a:r>
              <a:rPr lang="en-US" b="1" dirty="0" smtClean="0"/>
              <a:t>&amp; Inclusion</a:t>
            </a:r>
            <a:br>
              <a:rPr lang="en-US" b="1" dirty="0" smtClean="0"/>
            </a:br>
            <a:r>
              <a:rPr lang="en-US" b="1" dirty="0" smtClean="0"/>
              <a:t>Be Bias-Free</a:t>
            </a:r>
            <a:r>
              <a:rPr lang="en-US" b="1" dirty="0"/>
              <a:t> </a:t>
            </a:r>
            <a:r>
              <a:rPr lang="en-US" b="1" dirty="0" smtClean="0"/>
              <a:t>&amp; Harassment-Free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199255" cy="46404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NASA HQs – Upper Levels, SMD, ESD all developing strategies to be more inclusive.</a:t>
            </a:r>
          </a:p>
          <a:p>
            <a:r>
              <a:rPr lang="en-US" dirty="0" smtClean="0"/>
              <a:t>We need to strive towards the same.</a:t>
            </a:r>
          </a:p>
          <a:p>
            <a:r>
              <a:rPr lang="en-US" dirty="0" smtClean="0"/>
              <a:t>Bias and Harassment have no place at NASA nor our Activities.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Encouragement and Good Ideas are needed from the whole THP-Snow Community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Everyone</a:t>
            </a:r>
            <a:r>
              <a:rPr lang="en-US" dirty="0" smtClean="0"/>
              <a:t> </a:t>
            </a:r>
            <a:r>
              <a:rPr lang="en-US" b="1" dirty="0" smtClean="0"/>
              <a:t>is</a:t>
            </a:r>
            <a:r>
              <a:rPr lang="en-US" dirty="0" smtClean="0"/>
              <a:t> </a:t>
            </a:r>
            <a:r>
              <a:rPr lang="en-US" b="1" dirty="0" smtClean="0"/>
              <a:t>Empowered</a:t>
            </a:r>
            <a:r>
              <a:rPr lang="en-US" dirty="0" smtClean="0"/>
              <a:t> to speak-up to support these ideas and/or report bad or unprofessional behavior.</a:t>
            </a:r>
          </a:p>
        </p:txBody>
      </p:sp>
    </p:spTree>
    <p:extLst>
      <p:ext uri="{BB962C8B-B14F-4D97-AF65-F5344CB8AC3E}">
        <p14:creationId xmlns:p14="http://schemas.microsoft.com/office/powerpoint/2010/main" val="14845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182" y="261879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391" y="3974523"/>
            <a:ext cx="4938609" cy="2883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390" y="-1"/>
            <a:ext cx="4938609" cy="2588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091" y="3974523"/>
            <a:ext cx="5126182" cy="2883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86171" cy="25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474</Words>
  <Application>Microsoft Office PowerPoint</Application>
  <PresentationFormat>Widescreen</PresentationFormat>
  <Paragraphs>94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ＭＳ Ｐゴシック</vt:lpstr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BIG THANK YOU!</vt:lpstr>
      <vt:lpstr>UPDATES</vt:lpstr>
      <vt:lpstr>Improve Diversity &amp; Inclusion Be Bias-Free &amp; Harassment-Free</vt:lpstr>
      <vt:lpstr>Questions?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Entin, Jared K. (HQ-DK000)</dc:creator>
  <cp:lastModifiedBy>Entin, Jared K. (HQ-DK000)</cp:lastModifiedBy>
  <cp:revision>11</cp:revision>
  <dcterms:created xsi:type="dcterms:W3CDTF">2020-09-08T19:24:17Z</dcterms:created>
  <dcterms:modified xsi:type="dcterms:W3CDTF">2020-09-08T22:11:24Z</dcterms:modified>
</cp:coreProperties>
</file>