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66" r:id="rId2"/>
  </p:sldIdLst>
  <p:sldSz cx="43891200" cy="32918400"/>
  <p:notesSz cx="9144000" cy="6858000"/>
  <p:defaultTextStyle>
    <a:defPPr>
      <a:defRPr lang="en-US"/>
    </a:defPPr>
    <a:lvl1pPr algn="ctr" rtl="0" eaLnBrk="0" fontAlgn="base" hangingPunct="0">
      <a:spcBef>
        <a:spcPct val="0"/>
      </a:spcBef>
      <a:spcAft>
        <a:spcPct val="0"/>
      </a:spcAft>
      <a:defRPr sz="2400" kern="1200">
        <a:solidFill>
          <a:schemeClr val="tx1"/>
        </a:solidFill>
        <a:latin typeface="Times" charset="0"/>
        <a:ea typeface="+mn-ea"/>
        <a:cs typeface="+mn-cs"/>
      </a:defRPr>
    </a:lvl1pPr>
    <a:lvl2pPr marL="457200" algn="ctr" rtl="0" eaLnBrk="0" fontAlgn="base" hangingPunct="0">
      <a:spcBef>
        <a:spcPct val="0"/>
      </a:spcBef>
      <a:spcAft>
        <a:spcPct val="0"/>
      </a:spcAft>
      <a:defRPr sz="2400" kern="1200">
        <a:solidFill>
          <a:schemeClr val="tx1"/>
        </a:solidFill>
        <a:latin typeface="Times" charset="0"/>
        <a:ea typeface="+mn-ea"/>
        <a:cs typeface="+mn-cs"/>
      </a:defRPr>
    </a:lvl2pPr>
    <a:lvl3pPr marL="914400" algn="ctr" rtl="0" eaLnBrk="0" fontAlgn="base" hangingPunct="0">
      <a:spcBef>
        <a:spcPct val="0"/>
      </a:spcBef>
      <a:spcAft>
        <a:spcPct val="0"/>
      </a:spcAft>
      <a:defRPr sz="2400" kern="1200">
        <a:solidFill>
          <a:schemeClr val="tx1"/>
        </a:solidFill>
        <a:latin typeface="Times" charset="0"/>
        <a:ea typeface="+mn-ea"/>
        <a:cs typeface="+mn-cs"/>
      </a:defRPr>
    </a:lvl3pPr>
    <a:lvl4pPr marL="1371600" algn="ctr" rtl="0" eaLnBrk="0" fontAlgn="base" hangingPunct="0">
      <a:spcBef>
        <a:spcPct val="0"/>
      </a:spcBef>
      <a:spcAft>
        <a:spcPct val="0"/>
      </a:spcAft>
      <a:defRPr sz="2400" kern="1200">
        <a:solidFill>
          <a:schemeClr val="tx1"/>
        </a:solidFill>
        <a:latin typeface="Times" charset="0"/>
        <a:ea typeface="+mn-ea"/>
        <a:cs typeface="+mn-cs"/>
      </a:defRPr>
    </a:lvl4pPr>
    <a:lvl5pPr marL="1828800" algn="ctr"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3504">
          <p15:clr>
            <a:srgbClr val="A4A3A4"/>
          </p15:clr>
        </p15:guide>
        <p15:guide id="2" pos="61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asha Vizcarra" initials="N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C6D"/>
    <a:srgbClr val="DCE3EB"/>
    <a:srgbClr val="6490CB"/>
    <a:srgbClr val="5FA364"/>
    <a:srgbClr val="400080"/>
    <a:srgbClr val="FF8000"/>
    <a:srgbClr val="F2F2F2"/>
    <a:srgbClr val="007F00"/>
    <a:srgbClr val="669966"/>
    <a:srgbClr val="800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647" autoAdjust="0"/>
    <p:restoredTop sz="93567" autoAdjust="0"/>
  </p:normalViewPr>
  <p:slideViewPr>
    <p:cSldViewPr showGuides="1">
      <p:cViewPr>
        <p:scale>
          <a:sx n="10" d="100"/>
          <a:sy n="10" d="100"/>
        </p:scale>
        <p:origin x="2070" y="456"/>
      </p:cViewPr>
      <p:guideLst>
        <p:guide orient="horz" pos="3504"/>
        <p:guide pos="614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dirty="0"/>
          </a:p>
        </p:txBody>
      </p:sp>
      <p:sp>
        <p:nvSpPr>
          <p:cNvPr id="5123"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5124"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dirty="0"/>
          </a:p>
        </p:txBody>
      </p:sp>
      <p:sp>
        <p:nvSpPr>
          <p:cNvPr id="5125"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D305F0F-C349-604A-8145-BC8D9095972A}" type="slidenum">
              <a:rPr lang="en-US"/>
              <a:pPr/>
              <a:t>‹#›</a:t>
            </a:fld>
            <a:endParaRPr lang="en-US" dirty="0"/>
          </a:p>
        </p:txBody>
      </p:sp>
    </p:spTree>
    <p:extLst>
      <p:ext uri="{BB962C8B-B14F-4D97-AF65-F5344CB8AC3E}">
        <p14:creationId xmlns:p14="http://schemas.microsoft.com/office/powerpoint/2010/main" val="9486713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dirty="0"/>
          </a:p>
        </p:txBody>
      </p:sp>
      <p:sp>
        <p:nvSpPr>
          <p:cNvPr id="3075"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14340"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dirty="0"/>
          </a:p>
        </p:txBody>
      </p:sp>
      <p:sp>
        <p:nvSpPr>
          <p:cNvPr id="3079"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744EAF4-563D-1841-AB50-7AEC6C157C5E}" type="slidenum">
              <a:rPr lang="en-US"/>
              <a:pPr/>
              <a:t>‹#›</a:t>
            </a:fld>
            <a:endParaRPr lang="en-US" dirty="0"/>
          </a:p>
        </p:txBody>
      </p:sp>
    </p:spTree>
    <p:extLst>
      <p:ext uri="{BB962C8B-B14F-4D97-AF65-F5344CB8AC3E}">
        <p14:creationId xmlns:p14="http://schemas.microsoft.com/office/powerpoint/2010/main" val="33686149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pitchFamily="-65"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163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87A1571-48C2-DF46-81E9-D6836EF3C540}"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2CE81E9E-16FF-9745-AAAF-9209B6B52FAC}"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5763"/>
            <a:ext cx="9326563"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0888" y="2925763"/>
            <a:ext cx="27830462"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8D8D91BE-25DF-7445-B1B1-2DA0543A59E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6F39543-BC01-8141-8E6F-9F0BC45B430B}"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A7DC29AD-1D2A-164A-A5F1-FEEB1DB62537}"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0888" y="9509125"/>
            <a:ext cx="18578512"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9509125"/>
            <a:ext cx="18578513"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77487DC2-E83A-2345-994F-78A28209F75F}"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8C8CA2C8-4E61-FD4A-9F06-4E462391B99C}"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75B3ED20-5DE6-904D-A632-5234AC1E2BE4}"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8BCB5CC3-0E0A-5648-BE2D-D183AF24920F}"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DE42B1B3-72D1-6B47-B891-A238E5A0AFE3}"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C7097ADA-36AE-F54E-B400-356DE9577EAE}"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0888" y="2925763"/>
            <a:ext cx="37309425" cy="5486400"/>
          </a:xfrm>
          <a:prstGeom prst="rect">
            <a:avLst/>
          </a:prstGeom>
          <a:noFill/>
          <a:ln w="9525">
            <a:noFill/>
            <a:miter lim="800000"/>
            <a:headEnd/>
            <a:tailEnd/>
          </a:ln>
        </p:spPr>
        <p:txBody>
          <a:bodyPr vert="horz" wrap="square" lIns="480709" tIns="240355" rIns="480709" bIns="24035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90888" y="9509125"/>
            <a:ext cx="37309425" cy="19751675"/>
          </a:xfrm>
          <a:prstGeom prst="rect">
            <a:avLst/>
          </a:prstGeom>
          <a:noFill/>
          <a:ln w="9525">
            <a:noFill/>
            <a:miter lim="800000"/>
            <a:headEnd/>
            <a:tailEnd/>
          </a:ln>
        </p:spPr>
        <p:txBody>
          <a:bodyPr vert="horz" wrap="square" lIns="480709" tIns="240355" rIns="480709" bIns="24035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0888" y="29992638"/>
            <a:ext cx="9144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l">
              <a:defRPr sz="7400"/>
            </a:lvl1pPr>
          </a:lstStyle>
          <a:p>
            <a:endParaRPr lang="en-US" dirty="0"/>
          </a:p>
        </p:txBody>
      </p:sp>
      <p:sp>
        <p:nvSpPr>
          <p:cNvPr id="1029" name="Rectangle 5"/>
          <p:cNvSpPr>
            <a:spLocks noGrp="1" noChangeArrowheads="1"/>
          </p:cNvSpPr>
          <p:nvPr>
            <p:ph type="ftr" sz="quarter" idx="3"/>
          </p:nvPr>
        </p:nvSpPr>
        <p:spPr bwMode="auto">
          <a:xfrm>
            <a:off x="14997113" y="29992638"/>
            <a:ext cx="13896975"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defRPr sz="7400"/>
            </a:lvl1pPr>
          </a:lstStyle>
          <a:p>
            <a:endParaRPr lang="en-US" dirty="0"/>
          </a:p>
        </p:txBody>
      </p:sp>
      <p:sp>
        <p:nvSpPr>
          <p:cNvPr id="1030" name="Rectangle 6"/>
          <p:cNvSpPr>
            <a:spLocks noGrp="1" noChangeArrowheads="1"/>
          </p:cNvSpPr>
          <p:nvPr>
            <p:ph type="sldNum" sz="quarter" idx="4"/>
          </p:nvPr>
        </p:nvSpPr>
        <p:spPr bwMode="auto">
          <a:xfrm>
            <a:off x="31456313" y="29992638"/>
            <a:ext cx="9144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r">
              <a:defRPr sz="7400"/>
            </a:lvl1pPr>
          </a:lstStyle>
          <a:p>
            <a:fld id="{06F6D088-3777-954B-BF06-6124EFA93171}"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806950" rtl="0" eaLnBrk="1" fontAlgn="base" hangingPunct="1">
        <a:spcBef>
          <a:spcPct val="0"/>
        </a:spcBef>
        <a:spcAft>
          <a:spcPct val="0"/>
        </a:spcAft>
        <a:defRPr sz="23100">
          <a:solidFill>
            <a:schemeClr val="tx2"/>
          </a:solidFill>
          <a:latin typeface="+mj-lt"/>
          <a:ea typeface="ＭＳ Ｐゴシック" charset="-128"/>
          <a:cs typeface="ＭＳ Ｐゴシック" charset="-128"/>
        </a:defRPr>
      </a:lvl1pPr>
      <a:lvl2pPr algn="ctr" defTabSz="4806950" rtl="0" eaLnBrk="1" fontAlgn="base" hangingPunct="1">
        <a:spcBef>
          <a:spcPct val="0"/>
        </a:spcBef>
        <a:spcAft>
          <a:spcPct val="0"/>
        </a:spcAft>
        <a:defRPr sz="23100">
          <a:solidFill>
            <a:schemeClr val="tx2"/>
          </a:solidFill>
          <a:latin typeface="Times" pitchFamily="-65" charset="0"/>
          <a:ea typeface="ＭＳ Ｐゴシック" charset="-128"/>
          <a:cs typeface="ＭＳ Ｐゴシック" charset="-128"/>
        </a:defRPr>
      </a:lvl2pPr>
      <a:lvl3pPr algn="ctr" defTabSz="4806950" rtl="0" eaLnBrk="1" fontAlgn="base" hangingPunct="1">
        <a:spcBef>
          <a:spcPct val="0"/>
        </a:spcBef>
        <a:spcAft>
          <a:spcPct val="0"/>
        </a:spcAft>
        <a:defRPr sz="23100">
          <a:solidFill>
            <a:schemeClr val="tx2"/>
          </a:solidFill>
          <a:latin typeface="Times" pitchFamily="-65" charset="0"/>
          <a:ea typeface="ＭＳ Ｐゴシック" charset="-128"/>
          <a:cs typeface="ＭＳ Ｐゴシック" charset="-128"/>
        </a:defRPr>
      </a:lvl3pPr>
      <a:lvl4pPr algn="ctr" defTabSz="4806950" rtl="0" eaLnBrk="1" fontAlgn="base" hangingPunct="1">
        <a:spcBef>
          <a:spcPct val="0"/>
        </a:spcBef>
        <a:spcAft>
          <a:spcPct val="0"/>
        </a:spcAft>
        <a:defRPr sz="23100">
          <a:solidFill>
            <a:schemeClr val="tx2"/>
          </a:solidFill>
          <a:latin typeface="Times" pitchFamily="-65" charset="0"/>
          <a:ea typeface="ＭＳ Ｐゴシック" charset="-128"/>
          <a:cs typeface="ＭＳ Ｐゴシック" charset="-128"/>
        </a:defRPr>
      </a:lvl4pPr>
      <a:lvl5pPr algn="ctr" defTabSz="4806950" rtl="0" eaLnBrk="1" fontAlgn="base" hangingPunct="1">
        <a:spcBef>
          <a:spcPct val="0"/>
        </a:spcBef>
        <a:spcAft>
          <a:spcPct val="0"/>
        </a:spcAft>
        <a:defRPr sz="23100">
          <a:solidFill>
            <a:schemeClr val="tx2"/>
          </a:solidFill>
          <a:latin typeface="Times" pitchFamily="-65" charset="0"/>
          <a:ea typeface="ＭＳ Ｐゴシック" charset="-128"/>
          <a:cs typeface="ＭＳ Ｐゴシック" charset="-128"/>
        </a:defRPr>
      </a:lvl5pPr>
      <a:lvl6pPr marL="457200" algn="ctr" defTabSz="4806950" rtl="0" eaLnBrk="1" fontAlgn="base" hangingPunct="1">
        <a:spcBef>
          <a:spcPct val="0"/>
        </a:spcBef>
        <a:spcAft>
          <a:spcPct val="0"/>
        </a:spcAft>
        <a:defRPr sz="23100">
          <a:solidFill>
            <a:schemeClr val="tx2"/>
          </a:solidFill>
          <a:latin typeface="Times" pitchFamily="-65" charset="0"/>
        </a:defRPr>
      </a:lvl6pPr>
      <a:lvl7pPr marL="914400" algn="ctr" defTabSz="4806950" rtl="0" eaLnBrk="1" fontAlgn="base" hangingPunct="1">
        <a:spcBef>
          <a:spcPct val="0"/>
        </a:spcBef>
        <a:spcAft>
          <a:spcPct val="0"/>
        </a:spcAft>
        <a:defRPr sz="23100">
          <a:solidFill>
            <a:schemeClr val="tx2"/>
          </a:solidFill>
          <a:latin typeface="Times" pitchFamily="-65" charset="0"/>
        </a:defRPr>
      </a:lvl7pPr>
      <a:lvl8pPr marL="1371600" algn="ctr" defTabSz="4806950" rtl="0" eaLnBrk="1" fontAlgn="base" hangingPunct="1">
        <a:spcBef>
          <a:spcPct val="0"/>
        </a:spcBef>
        <a:spcAft>
          <a:spcPct val="0"/>
        </a:spcAft>
        <a:defRPr sz="23100">
          <a:solidFill>
            <a:schemeClr val="tx2"/>
          </a:solidFill>
          <a:latin typeface="Times" pitchFamily="-65" charset="0"/>
        </a:defRPr>
      </a:lvl8pPr>
      <a:lvl9pPr marL="1828800" algn="ctr" defTabSz="4806950" rtl="0" eaLnBrk="1" fontAlgn="base" hangingPunct="1">
        <a:spcBef>
          <a:spcPct val="0"/>
        </a:spcBef>
        <a:spcAft>
          <a:spcPct val="0"/>
        </a:spcAft>
        <a:defRPr sz="23100">
          <a:solidFill>
            <a:schemeClr val="tx2"/>
          </a:solidFill>
          <a:latin typeface="Times" pitchFamily="-65" charset="0"/>
        </a:defRPr>
      </a:lvl9pPr>
    </p:titleStyle>
    <p:bodyStyle>
      <a:lvl1pPr marL="1803400" indent="-1803400" algn="l" defTabSz="4806950" rtl="0" eaLnBrk="1" fontAlgn="base" hangingPunct="1">
        <a:spcBef>
          <a:spcPct val="20000"/>
        </a:spcBef>
        <a:spcAft>
          <a:spcPct val="0"/>
        </a:spcAft>
        <a:buChar char="•"/>
        <a:defRPr sz="16800">
          <a:solidFill>
            <a:schemeClr val="tx1"/>
          </a:solidFill>
          <a:latin typeface="+mn-lt"/>
          <a:ea typeface="ＭＳ Ｐゴシック" charset="-128"/>
          <a:cs typeface="ＭＳ Ｐゴシック" charset="-128"/>
        </a:defRPr>
      </a:lvl1pPr>
      <a:lvl2pPr marL="3905250" indent="-1501775" algn="l" defTabSz="4806950" rtl="0" eaLnBrk="1" fontAlgn="base" hangingPunct="1">
        <a:spcBef>
          <a:spcPct val="20000"/>
        </a:spcBef>
        <a:spcAft>
          <a:spcPct val="0"/>
        </a:spcAft>
        <a:buChar char="–"/>
        <a:defRPr sz="14700">
          <a:solidFill>
            <a:schemeClr val="tx1"/>
          </a:solidFill>
          <a:latin typeface="+mn-lt"/>
          <a:ea typeface="ＭＳ Ｐゴシック" pitchFamily="-65" charset="-128"/>
        </a:defRPr>
      </a:lvl2pPr>
      <a:lvl3pPr marL="6008688" indent="-1201738" algn="l" defTabSz="4806950" rtl="0" eaLnBrk="1" fontAlgn="base" hangingPunct="1">
        <a:spcBef>
          <a:spcPct val="20000"/>
        </a:spcBef>
        <a:spcAft>
          <a:spcPct val="0"/>
        </a:spcAft>
        <a:buChar char="•"/>
        <a:defRPr sz="12600">
          <a:solidFill>
            <a:schemeClr val="tx1"/>
          </a:solidFill>
          <a:latin typeface="+mn-lt"/>
          <a:ea typeface="ＭＳ Ｐゴシック" pitchFamily="-65" charset="-128"/>
        </a:defRPr>
      </a:lvl3pPr>
      <a:lvl4pPr marL="8412163" indent="-1201738" algn="l" defTabSz="4806950" rtl="0" eaLnBrk="1" fontAlgn="base" hangingPunct="1">
        <a:spcBef>
          <a:spcPct val="20000"/>
        </a:spcBef>
        <a:spcAft>
          <a:spcPct val="0"/>
        </a:spcAft>
        <a:buChar char="–"/>
        <a:defRPr sz="10500">
          <a:solidFill>
            <a:schemeClr val="tx1"/>
          </a:solidFill>
          <a:latin typeface="+mn-lt"/>
          <a:ea typeface="ＭＳ Ｐゴシック" pitchFamily="-65" charset="-128"/>
        </a:defRPr>
      </a:lvl4pPr>
      <a:lvl5pPr marL="10815638" indent="-1201738" algn="l" defTabSz="4806950" rtl="0" eaLnBrk="1" fontAlgn="base" hangingPunct="1">
        <a:spcBef>
          <a:spcPct val="20000"/>
        </a:spcBef>
        <a:spcAft>
          <a:spcPct val="0"/>
        </a:spcAft>
        <a:buChar char="»"/>
        <a:defRPr sz="10500">
          <a:solidFill>
            <a:schemeClr val="tx1"/>
          </a:solidFill>
          <a:latin typeface="+mn-lt"/>
          <a:ea typeface="ＭＳ Ｐゴシック" pitchFamily="-65" charset="-128"/>
        </a:defRPr>
      </a:lvl5pPr>
      <a:lvl6pPr marL="11272838" indent="-1201738" algn="l" defTabSz="4806950" rtl="0" eaLnBrk="1" fontAlgn="base" hangingPunct="1">
        <a:spcBef>
          <a:spcPct val="20000"/>
        </a:spcBef>
        <a:spcAft>
          <a:spcPct val="0"/>
        </a:spcAft>
        <a:buChar char="»"/>
        <a:defRPr sz="10500">
          <a:solidFill>
            <a:schemeClr val="tx1"/>
          </a:solidFill>
          <a:latin typeface="+mn-lt"/>
          <a:ea typeface="ＭＳ Ｐゴシック" pitchFamily="-65" charset="-128"/>
        </a:defRPr>
      </a:lvl6pPr>
      <a:lvl7pPr marL="11730038" indent="-1201738" algn="l" defTabSz="4806950" rtl="0" eaLnBrk="1" fontAlgn="base" hangingPunct="1">
        <a:spcBef>
          <a:spcPct val="20000"/>
        </a:spcBef>
        <a:spcAft>
          <a:spcPct val="0"/>
        </a:spcAft>
        <a:buChar char="»"/>
        <a:defRPr sz="10500">
          <a:solidFill>
            <a:schemeClr val="tx1"/>
          </a:solidFill>
          <a:latin typeface="+mn-lt"/>
          <a:ea typeface="ＭＳ Ｐゴシック" pitchFamily="-65" charset="-128"/>
        </a:defRPr>
      </a:lvl7pPr>
      <a:lvl8pPr marL="12187238" indent="-1201738" algn="l" defTabSz="4806950" rtl="0" eaLnBrk="1" fontAlgn="base" hangingPunct="1">
        <a:spcBef>
          <a:spcPct val="20000"/>
        </a:spcBef>
        <a:spcAft>
          <a:spcPct val="0"/>
        </a:spcAft>
        <a:buChar char="»"/>
        <a:defRPr sz="10500">
          <a:solidFill>
            <a:schemeClr val="tx1"/>
          </a:solidFill>
          <a:latin typeface="+mn-lt"/>
          <a:ea typeface="ＭＳ Ｐゴシック" pitchFamily="-65" charset="-128"/>
        </a:defRPr>
      </a:lvl8pPr>
      <a:lvl9pPr marL="12644438" indent="-1201738" algn="l" defTabSz="4806950" rtl="0" eaLnBrk="1" fontAlgn="base" hangingPunct="1">
        <a:spcBef>
          <a:spcPct val="20000"/>
        </a:spcBef>
        <a:spcAft>
          <a:spcPct val="0"/>
        </a:spcAft>
        <a:buChar char="»"/>
        <a:defRPr sz="105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258046" y="5562599"/>
            <a:ext cx="11985459" cy="26289000"/>
          </a:xfrm>
          <a:prstGeom prst="rect">
            <a:avLst/>
          </a:prstGeom>
          <a:solidFill>
            <a:srgbClr val="F2F2F2"/>
          </a:solidFill>
          <a:ln w="57150">
            <a:solidFill>
              <a:srgbClr val="053C6D"/>
            </a:solidFill>
            <a:prstDash val="solid"/>
            <a:miter lim="800000"/>
            <a:headEnd/>
            <a:tailEnd/>
          </a:ln>
        </p:spPr>
        <p:txBody>
          <a:bodyPr wrap="none" anchor="ctr">
            <a:prstTxWarp prst="textNoShape">
              <a:avLst/>
            </a:prstTxWarp>
          </a:bodyPr>
          <a:lstStyle/>
          <a:p>
            <a:endParaRPr lang="en-US" dirty="0">
              <a:solidFill>
                <a:srgbClr val="002060"/>
              </a:solidFill>
            </a:endParaRPr>
          </a:p>
        </p:txBody>
      </p:sp>
      <p:sp>
        <p:nvSpPr>
          <p:cNvPr id="41" name="Rectangle 94">
            <a:extLst>
              <a:ext uri="{FF2B5EF4-FFF2-40B4-BE49-F238E27FC236}">
                <a16:creationId xmlns:a16="http://schemas.microsoft.com/office/drawing/2014/main" id="{F36DD3E9-BBB0-4C75-A05B-90F48892582C}"/>
              </a:ext>
            </a:extLst>
          </p:cNvPr>
          <p:cNvSpPr>
            <a:spLocks noChangeArrowheads="1"/>
          </p:cNvSpPr>
          <p:nvPr/>
        </p:nvSpPr>
        <p:spPr bwMode="auto">
          <a:xfrm>
            <a:off x="27792947" y="5562600"/>
            <a:ext cx="15412454" cy="24275715"/>
          </a:xfrm>
          <a:prstGeom prst="rect">
            <a:avLst/>
          </a:prstGeom>
          <a:solidFill>
            <a:srgbClr val="F2F2F2"/>
          </a:solidFill>
          <a:ln w="57150">
            <a:solidFill>
              <a:srgbClr val="053C6D"/>
            </a:solidFill>
            <a:miter lim="800000"/>
            <a:headEnd/>
            <a:tailEnd/>
          </a:ln>
        </p:spPr>
        <p:txBody>
          <a:bodyPr wrap="none" anchor="ctr">
            <a:prstTxWarp prst="textNoShape">
              <a:avLst/>
            </a:prstTxWarp>
          </a:bodyPr>
          <a:lstStyle/>
          <a:p>
            <a:endParaRPr lang="en-US" b="1" dirty="0">
              <a:latin typeface="Trebuchet MS" panose="020B0603020202020204" pitchFamily="34" charset="0"/>
            </a:endParaRPr>
          </a:p>
        </p:txBody>
      </p:sp>
      <p:sp>
        <p:nvSpPr>
          <p:cNvPr id="70" name="Rectangle 94">
            <a:extLst>
              <a:ext uri="{FF2B5EF4-FFF2-40B4-BE49-F238E27FC236}">
                <a16:creationId xmlns:a16="http://schemas.microsoft.com/office/drawing/2014/main" id="{E21244CF-F603-4FDD-A5D8-6FA0D93C5692}"/>
              </a:ext>
            </a:extLst>
          </p:cNvPr>
          <p:cNvSpPr>
            <a:spLocks noChangeArrowheads="1"/>
          </p:cNvSpPr>
          <p:nvPr/>
        </p:nvSpPr>
        <p:spPr bwMode="auto">
          <a:xfrm>
            <a:off x="705854" y="5562599"/>
            <a:ext cx="14088979" cy="26288999"/>
          </a:xfrm>
          <a:prstGeom prst="rect">
            <a:avLst/>
          </a:prstGeom>
          <a:solidFill>
            <a:srgbClr val="F2F2F2"/>
          </a:solidFill>
          <a:ln w="57150">
            <a:solidFill>
              <a:srgbClr val="053C6D"/>
            </a:solidFill>
            <a:miter lim="800000"/>
            <a:headEnd/>
            <a:tailEnd/>
          </a:ln>
        </p:spPr>
        <p:txBody>
          <a:bodyPr wrap="none" anchor="ctr">
            <a:prstTxWarp prst="textNoShape">
              <a:avLst/>
            </a:prstTxWarp>
          </a:bodyPr>
          <a:lstStyle/>
          <a:p>
            <a:endParaRPr lang="en-US" dirty="0"/>
          </a:p>
        </p:txBody>
      </p:sp>
      <p:sp>
        <p:nvSpPr>
          <p:cNvPr id="8" name="Rectangle 5"/>
          <p:cNvSpPr>
            <a:spLocks noChangeArrowheads="1"/>
          </p:cNvSpPr>
          <p:nvPr/>
        </p:nvSpPr>
        <p:spPr bwMode="auto">
          <a:xfrm>
            <a:off x="12344399" y="685799"/>
            <a:ext cx="30764745" cy="4308569"/>
          </a:xfrm>
          <a:prstGeom prst="rect">
            <a:avLst/>
          </a:prstGeom>
          <a:solidFill>
            <a:srgbClr val="6A88AA"/>
          </a:solidFill>
          <a:ln w="9525">
            <a:noFill/>
            <a:miter lim="800000"/>
            <a:headEnd/>
            <a:tailEnd/>
          </a:ln>
        </p:spPr>
        <p:txBody>
          <a:bodyPr wrap="none" anchor="ctr">
            <a:prstTxWarp prst="textNoShape">
              <a:avLst/>
            </a:prstTxWarp>
          </a:bodyPr>
          <a:lstStyle/>
          <a:p>
            <a:r>
              <a:rPr lang="en-US" dirty="0"/>
              <a:t> </a:t>
            </a:r>
          </a:p>
        </p:txBody>
      </p:sp>
      <p:sp>
        <p:nvSpPr>
          <p:cNvPr id="9" name="Rectangle 6"/>
          <p:cNvSpPr>
            <a:spLocks noChangeArrowheads="1"/>
          </p:cNvSpPr>
          <p:nvPr/>
        </p:nvSpPr>
        <p:spPr bwMode="auto">
          <a:xfrm>
            <a:off x="28574999" y="4062664"/>
            <a:ext cx="14534143" cy="914400"/>
          </a:xfrm>
          <a:prstGeom prst="rect">
            <a:avLst/>
          </a:prstGeom>
          <a:solidFill>
            <a:srgbClr val="053C6D"/>
          </a:solidFill>
          <a:ln w="9525">
            <a:noFill/>
            <a:miter lim="800000"/>
            <a:headEnd/>
            <a:tailEnd/>
          </a:ln>
        </p:spPr>
        <p:txBody>
          <a:bodyPr wrap="none" anchor="ctr">
            <a:prstTxWarp prst="textNoShape">
              <a:avLst/>
            </a:prstTxWarp>
          </a:bodyPr>
          <a:lstStyle/>
          <a:p>
            <a:endParaRPr lang="en-US" dirty="0"/>
          </a:p>
        </p:txBody>
      </p:sp>
      <p:sp>
        <p:nvSpPr>
          <p:cNvPr id="12" name="Text Box 10"/>
          <p:cNvSpPr txBox="1">
            <a:spLocks noChangeArrowheads="1"/>
          </p:cNvSpPr>
          <p:nvPr/>
        </p:nvSpPr>
        <p:spPr bwMode="auto">
          <a:xfrm>
            <a:off x="12874154" y="968276"/>
            <a:ext cx="29188246" cy="3785652"/>
          </a:xfrm>
          <a:prstGeom prst="rect">
            <a:avLst/>
          </a:prstGeom>
          <a:noFill/>
          <a:ln w="9525">
            <a:noFill/>
            <a:miter lim="800000"/>
            <a:headEnd/>
            <a:tailEnd/>
          </a:ln>
        </p:spPr>
        <p:txBody>
          <a:bodyPr wrap="square">
            <a:prstTxWarp prst="textNoShape">
              <a:avLst/>
            </a:prstTxWarp>
            <a:spAutoFit/>
          </a:bodyPr>
          <a:lstStyle/>
          <a:p>
            <a:pPr algn="l">
              <a:spcBef>
                <a:spcPts val="0"/>
              </a:spcBef>
            </a:pPr>
            <a:r>
              <a:rPr lang="en-US" sz="8000" b="1" dirty="0">
                <a:solidFill>
                  <a:schemeClr val="bg1"/>
                </a:solidFill>
                <a:latin typeface="Trebuchet MS" panose="020B0603020202020204" pitchFamily="34" charset="0"/>
              </a:rPr>
              <a:t>Real Results with Simulated Data: Synthetic Experiments with Data Assimilation of Snow Depth at Basin Scales to Inform Mission Design</a:t>
            </a:r>
          </a:p>
        </p:txBody>
      </p:sp>
      <p:sp>
        <p:nvSpPr>
          <p:cNvPr id="13" name="Text Box 11"/>
          <p:cNvSpPr txBox="1">
            <a:spLocks noChangeArrowheads="1"/>
          </p:cNvSpPr>
          <p:nvPr/>
        </p:nvSpPr>
        <p:spPr bwMode="auto">
          <a:xfrm>
            <a:off x="28784213" y="4227478"/>
            <a:ext cx="14324929" cy="584775"/>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3200" b="1" dirty="0">
                <a:solidFill>
                  <a:schemeClr val="bg1"/>
                </a:solidFill>
                <a:latin typeface="Helvetica" charset="0"/>
              </a:rPr>
              <a:t>Eric Smyth</a:t>
            </a:r>
            <a:r>
              <a:rPr lang="en-US" sz="3200" dirty="0">
                <a:solidFill>
                  <a:schemeClr val="bg1"/>
                </a:solidFill>
                <a:latin typeface="Helvetica" charset="0"/>
              </a:rPr>
              <a:t>, Mark S. Raleigh, and Eric E. Small   |   eric.smyth@colorado.edu </a:t>
            </a:r>
          </a:p>
        </p:txBody>
      </p:sp>
      <p:sp>
        <p:nvSpPr>
          <p:cNvPr id="62" name="Rectangle 77"/>
          <p:cNvSpPr>
            <a:spLocks noChangeArrowheads="1"/>
          </p:cNvSpPr>
          <p:nvPr/>
        </p:nvSpPr>
        <p:spPr bwMode="auto">
          <a:xfrm>
            <a:off x="685800" y="32087745"/>
            <a:ext cx="42519600" cy="144855"/>
          </a:xfrm>
          <a:prstGeom prst="rect">
            <a:avLst/>
          </a:prstGeom>
          <a:solidFill>
            <a:srgbClr val="003366"/>
          </a:solidFill>
          <a:ln w="9525">
            <a:solidFill>
              <a:schemeClr val="bg2"/>
            </a:solidFill>
            <a:miter lim="800000"/>
            <a:headEnd/>
            <a:tailEnd/>
          </a:ln>
        </p:spPr>
        <p:txBody>
          <a:bodyPr wrap="none" anchor="ctr">
            <a:prstTxWarp prst="textNoShape">
              <a:avLst/>
            </a:prstTxWarp>
          </a:bodyPr>
          <a:lstStyle/>
          <a:p>
            <a:endParaRPr lang="en-US" dirty="0"/>
          </a:p>
        </p:txBody>
      </p:sp>
      <p:pic>
        <p:nvPicPr>
          <p:cNvPr id="7" name="Picture 6">
            <a:extLst>
              <a:ext uri="{FF2B5EF4-FFF2-40B4-BE49-F238E27FC236}">
                <a16:creationId xmlns:a16="http://schemas.microsoft.com/office/drawing/2014/main" id="{B2DCA73F-BB97-415F-9C50-99674DF2371A}"/>
              </a:ext>
            </a:extLst>
          </p:cNvPr>
          <p:cNvPicPr>
            <a:picLocks noChangeAspect="1"/>
          </p:cNvPicPr>
          <p:nvPr/>
        </p:nvPicPr>
        <p:blipFill>
          <a:blip r:embed="rId3"/>
          <a:stretch>
            <a:fillRect/>
          </a:stretch>
        </p:blipFill>
        <p:spPr>
          <a:xfrm>
            <a:off x="1828800" y="3386195"/>
            <a:ext cx="8494684" cy="1716624"/>
          </a:xfrm>
          <a:prstGeom prst="rect">
            <a:avLst/>
          </a:prstGeom>
        </p:spPr>
      </p:pic>
      <p:sp>
        <p:nvSpPr>
          <p:cNvPr id="403" name="Text Box 13"/>
          <p:cNvSpPr txBox="1">
            <a:spLocks noChangeArrowheads="1"/>
          </p:cNvSpPr>
          <p:nvPr/>
        </p:nvSpPr>
        <p:spPr bwMode="auto">
          <a:xfrm>
            <a:off x="824165" y="6400802"/>
            <a:ext cx="13903453" cy="954107"/>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3200" b="1">
                <a:solidFill>
                  <a:srgbClr val="053C6D"/>
                </a:solidFill>
              </a:defRPr>
            </a:lvl1pPr>
          </a:lstStyle>
          <a:p>
            <a:r>
              <a:rPr lang="en-US" sz="2800" i="1" dirty="0">
                <a:solidFill>
                  <a:srgbClr val="002060"/>
                </a:solidFill>
                <a:latin typeface="Trebuchet MS" panose="020B0603020202020204" pitchFamily="34" charset="0"/>
                <a:cs typeface="Helvetica" panose="020B0604020202020204" pitchFamily="34" charset="0"/>
              </a:rPr>
              <a:t>1. Snow water equivalent (SWE) from remotely sensed snow depth (e.g. airborne lidar) relies on modeled snowpack density</a:t>
            </a:r>
          </a:p>
        </p:txBody>
      </p:sp>
      <p:sp>
        <p:nvSpPr>
          <p:cNvPr id="146" name="Text Box 13">
            <a:extLst>
              <a:ext uri="{FF2B5EF4-FFF2-40B4-BE49-F238E27FC236}">
                <a16:creationId xmlns:a16="http://schemas.microsoft.com/office/drawing/2014/main" id="{80E1CBB7-AB34-4401-AF87-60F7C2475502}"/>
              </a:ext>
            </a:extLst>
          </p:cNvPr>
          <p:cNvSpPr txBox="1">
            <a:spLocks noChangeArrowheads="1"/>
          </p:cNvSpPr>
          <p:nvPr/>
        </p:nvSpPr>
        <p:spPr bwMode="auto">
          <a:xfrm>
            <a:off x="27958339" y="5562601"/>
            <a:ext cx="15108696" cy="830997"/>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3200" b="1">
                <a:solidFill>
                  <a:srgbClr val="053C6D"/>
                </a:solidFill>
              </a:defRPr>
            </a:lvl1pPr>
          </a:lstStyle>
          <a:p>
            <a:r>
              <a:rPr lang="en-US" sz="4800" dirty="0">
                <a:latin typeface="Trebuchet MS" panose="020B0603020202020204" pitchFamily="34" charset="0"/>
              </a:rPr>
              <a:t>The PF improves modeled depth, density, and SWE</a:t>
            </a:r>
          </a:p>
        </p:txBody>
      </p:sp>
      <p:pic>
        <p:nvPicPr>
          <p:cNvPr id="33" name="Picture 32">
            <a:extLst>
              <a:ext uri="{FF2B5EF4-FFF2-40B4-BE49-F238E27FC236}">
                <a16:creationId xmlns:a16="http://schemas.microsoft.com/office/drawing/2014/main" id="{D08C8846-E20F-4562-A335-167E51632C62}"/>
              </a:ext>
            </a:extLst>
          </p:cNvPr>
          <p:cNvPicPr>
            <a:picLocks noChangeAspect="1"/>
          </p:cNvPicPr>
          <p:nvPr/>
        </p:nvPicPr>
        <p:blipFill>
          <a:blip r:embed="rId4"/>
          <a:stretch>
            <a:fillRect/>
          </a:stretch>
        </p:blipFill>
        <p:spPr>
          <a:xfrm>
            <a:off x="1169019" y="871772"/>
            <a:ext cx="2838329" cy="1873740"/>
          </a:xfrm>
          <a:prstGeom prst="rect">
            <a:avLst/>
          </a:prstGeom>
        </p:spPr>
      </p:pic>
      <p:pic>
        <p:nvPicPr>
          <p:cNvPr id="2" name="Picture 2" descr="Image result for nasa logo">
            <a:extLst>
              <a:ext uri="{FF2B5EF4-FFF2-40B4-BE49-F238E27FC236}">
                <a16:creationId xmlns:a16="http://schemas.microsoft.com/office/drawing/2014/main" id="{BE758BCD-2EE3-4039-9C9F-50CB68281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4044" y="664723"/>
            <a:ext cx="3362469" cy="28580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3"/>
          <p:cNvSpPr txBox="1">
            <a:spLocks noChangeArrowheads="1"/>
          </p:cNvSpPr>
          <p:nvPr/>
        </p:nvSpPr>
        <p:spPr bwMode="auto">
          <a:xfrm>
            <a:off x="786066" y="5562601"/>
            <a:ext cx="11252868" cy="830997"/>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3200" b="1">
                <a:solidFill>
                  <a:srgbClr val="053C6D"/>
                </a:solidFill>
              </a:defRPr>
            </a:lvl1pPr>
          </a:lstStyle>
          <a:p>
            <a:r>
              <a:rPr lang="en-US" sz="4800" dirty="0">
                <a:latin typeface="Trebuchet MS" panose="020B0603020202020204" pitchFamily="34" charset="0"/>
              </a:rPr>
              <a:t>Motivation / prior research</a:t>
            </a:r>
          </a:p>
        </p:txBody>
      </p:sp>
      <p:pic>
        <p:nvPicPr>
          <p:cNvPr id="10" name="Picture 9" descr="A picture containing text, map&#10;&#10;Description automatically generated">
            <a:extLst>
              <a:ext uri="{FF2B5EF4-FFF2-40B4-BE49-F238E27FC236}">
                <a16:creationId xmlns:a16="http://schemas.microsoft.com/office/drawing/2014/main" id="{ECAFB8D4-68E5-4E84-A961-B8D54EB7B1D9}"/>
              </a:ext>
            </a:extLst>
          </p:cNvPr>
          <p:cNvPicPr>
            <a:picLocks noChangeAspect="1"/>
          </p:cNvPicPr>
          <p:nvPr/>
        </p:nvPicPr>
        <p:blipFill rotWithShape="1">
          <a:blip r:embed="rId6"/>
          <a:srcRect b="24441"/>
          <a:stretch/>
        </p:blipFill>
        <p:spPr>
          <a:xfrm>
            <a:off x="1287381" y="13788442"/>
            <a:ext cx="12848291" cy="17630162"/>
          </a:xfrm>
          <a:prstGeom prst="rect">
            <a:avLst/>
          </a:prstGeom>
          <a:ln>
            <a:solidFill>
              <a:srgbClr val="053C6D"/>
            </a:solidFill>
          </a:ln>
        </p:spPr>
      </p:pic>
      <p:sp>
        <p:nvSpPr>
          <p:cNvPr id="68" name="Text Box 13">
            <a:extLst>
              <a:ext uri="{FF2B5EF4-FFF2-40B4-BE49-F238E27FC236}">
                <a16:creationId xmlns:a16="http://schemas.microsoft.com/office/drawing/2014/main" id="{ADEDF112-6E9F-429A-8EBA-3EEF5CD589AA}"/>
              </a:ext>
            </a:extLst>
          </p:cNvPr>
          <p:cNvSpPr txBox="1">
            <a:spLocks noChangeArrowheads="1"/>
          </p:cNvSpPr>
          <p:nvPr/>
        </p:nvSpPr>
        <p:spPr bwMode="auto">
          <a:xfrm>
            <a:off x="27784926" y="29870690"/>
            <a:ext cx="3200400" cy="658060"/>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4800" b="1">
                <a:solidFill>
                  <a:srgbClr val="053C6D"/>
                </a:solidFill>
              </a:defRPr>
            </a:lvl1pPr>
          </a:lstStyle>
          <a:p>
            <a:r>
              <a:rPr lang="en-US" sz="3600" dirty="0">
                <a:latin typeface="Trebuchet MS" panose="020B0603020202020204" pitchFamily="34" charset="0"/>
              </a:rPr>
              <a:t>References</a:t>
            </a:r>
          </a:p>
        </p:txBody>
      </p:sp>
      <p:sp>
        <p:nvSpPr>
          <p:cNvPr id="71" name="Text Box 13">
            <a:extLst>
              <a:ext uri="{FF2B5EF4-FFF2-40B4-BE49-F238E27FC236}">
                <a16:creationId xmlns:a16="http://schemas.microsoft.com/office/drawing/2014/main" id="{64922529-851C-4CA6-B26A-9CC80DADD901}"/>
              </a:ext>
            </a:extLst>
          </p:cNvPr>
          <p:cNvSpPr txBox="1">
            <a:spLocks noChangeArrowheads="1"/>
          </p:cNvSpPr>
          <p:nvPr/>
        </p:nvSpPr>
        <p:spPr bwMode="auto">
          <a:xfrm>
            <a:off x="35356800" y="29882419"/>
            <a:ext cx="4343400" cy="646331"/>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4800" b="1">
                <a:solidFill>
                  <a:srgbClr val="053C6D"/>
                </a:solidFill>
              </a:defRPr>
            </a:lvl1pPr>
          </a:lstStyle>
          <a:p>
            <a:r>
              <a:rPr lang="en-US" sz="3600" dirty="0">
                <a:latin typeface="Trebuchet MS" panose="020B0603020202020204" pitchFamily="34" charset="0"/>
              </a:rPr>
              <a:t>Acknowledgements</a:t>
            </a:r>
          </a:p>
        </p:txBody>
      </p:sp>
      <p:sp>
        <p:nvSpPr>
          <p:cNvPr id="75" name="Text Box 14">
            <a:extLst>
              <a:ext uri="{FF2B5EF4-FFF2-40B4-BE49-F238E27FC236}">
                <a16:creationId xmlns:a16="http://schemas.microsoft.com/office/drawing/2014/main" id="{F79E1A2C-52DF-4738-A057-2A79EE3B9BAC}"/>
              </a:ext>
            </a:extLst>
          </p:cNvPr>
          <p:cNvSpPr txBox="1">
            <a:spLocks noChangeArrowheads="1"/>
          </p:cNvSpPr>
          <p:nvPr/>
        </p:nvSpPr>
        <p:spPr bwMode="auto">
          <a:xfrm>
            <a:off x="27907247" y="30494679"/>
            <a:ext cx="6934203" cy="1384995"/>
          </a:xfrm>
          <a:prstGeom prst="rect">
            <a:avLst/>
          </a:prstGeom>
          <a:noFill/>
          <a:ln w="9525">
            <a:noFill/>
            <a:miter lim="800000"/>
            <a:headEnd/>
            <a:tailEnd/>
          </a:ln>
        </p:spPr>
        <p:txBody>
          <a:bodyPr wrap="square">
            <a:prstTxWarp prst="textNoShape">
              <a:avLst/>
            </a:prstTxWarp>
            <a:spAutoFit/>
          </a:bodyPr>
          <a:lstStyle/>
          <a:p>
            <a:pPr marL="228600" indent="-228600" algn="l"/>
            <a:r>
              <a:rPr lang="en-US" sz="1400" dirty="0">
                <a:effectLst/>
                <a:latin typeface="Helvetica" panose="020B0604020202020204" pitchFamily="34" charset="0"/>
                <a:cs typeface="Helvetica" panose="020B0604020202020204" pitchFamily="34" charset="0"/>
              </a:rPr>
              <a:t>[</a:t>
            </a:r>
            <a:r>
              <a:rPr lang="en-US" sz="1400" dirty="0">
                <a:latin typeface="Helvetica" panose="020B0604020202020204" pitchFamily="34" charset="0"/>
                <a:cs typeface="Helvetica" panose="020B0604020202020204" pitchFamily="34" charset="0"/>
              </a:rPr>
              <a:t>1] van Leeuwen, P. J. (2009). Particle Filtering in Geophysical Systems. Monthly Weather Review, 137(12), 4089–4114. https://doi.org/10.1175/2009MWR2835.1</a:t>
            </a:r>
          </a:p>
          <a:p>
            <a:pPr marL="228600" indent="-228600" algn="l"/>
            <a:r>
              <a:rPr lang="en-US" sz="1400" dirty="0">
                <a:latin typeface="Helvetica" panose="020B0604020202020204" pitchFamily="34" charset="0"/>
                <a:cs typeface="Helvetica" panose="020B0604020202020204" pitchFamily="34" charset="0"/>
              </a:rPr>
              <a:t>[2] Smyth, E. J., Raleigh, M. S., &amp; Small, E. E. (2019). Particle Filter Data Assimilation of Monthly Snow Depth Observations Improves Estimation of Snow Density and SWE. Water Resources Research, (4), 1296–1311. https://doi.org/10.1029/2018WR023400</a:t>
            </a:r>
          </a:p>
        </p:txBody>
      </p:sp>
      <p:sp>
        <p:nvSpPr>
          <p:cNvPr id="76" name="Text Box 14">
            <a:extLst>
              <a:ext uri="{FF2B5EF4-FFF2-40B4-BE49-F238E27FC236}">
                <a16:creationId xmlns:a16="http://schemas.microsoft.com/office/drawing/2014/main" id="{5C1EFDE3-4733-4964-88A8-68E054DF4F2D}"/>
              </a:ext>
            </a:extLst>
          </p:cNvPr>
          <p:cNvSpPr txBox="1">
            <a:spLocks noChangeArrowheads="1"/>
          </p:cNvSpPr>
          <p:nvPr/>
        </p:nvSpPr>
        <p:spPr bwMode="auto">
          <a:xfrm>
            <a:off x="35356800" y="30494679"/>
            <a:ext cx="7844588" cy="1169551"/>
          </a:xfrm>
          <a:prstGeom prst="rect">
            <a:avLst/>
          </a:prstGeom>
          <a:noFill/>
          <a:ln w="9525">
            <a:noFill/>
            <a:miter lim="800000"/>
            <a:headEnd/>
            <a:tailEnd/>
          </a:ln>
        </p:spPr>
        <p:txBody>
          <a:bodyPr wrap="square">
            <a:prstTxWarp prst="textNoShape">
              <a:avLst/>
            </a:prstTxWarp>
            <a:spAutoFit/>
          </a:bodyPr>
          <a:lstStyle/>
          <a:p>
            <a:pPr algn="l">
              <a:spcBef>
                <a:spcPct val="50000"/>
              </a:spcBef>
            </a:pPr>
            <a:r>
              <a:rPr lang="en-US" sz="1400" dirty="0">
                <a:latin typeface="Helvetica" panose="020B0604020202020204" pitchFamily="34" charset="0"/>
                <a:cs typeface="Helvetica" panose="020B0604020202020204" pitchFamily="34" charset="0"/>
              </a:rPr>
              <a:t>This work was supported by the National Aeronautics and Space Administration (NASA) Terrestrial Hydrology Program under Grant No. NNX17AL41G and NASA FINESST Grant No. 80NSSC19K1374. We thank Richard Essery for making FSM2 code available. (https://github.com/RichardEssery/FSM2). NLDAS-2 forcing data were acquired through NASA GES DISC (https://ldas.gsfc.nasa.gov/nldas/NLDAS2forcing.php).</a:t>
            </a:r>
            <a:endParaRPr lang="en-US" sz="1400" dirty="0">
              <a:highlight>
                <a:srgbClr val="FFFF00"/>
              </a:highlight>
              <a:latin typeface="Helvetica" panose="020B0604020202020204" pitchFamily="34" charset="0"/>
              <a:cs typeface="Helvetica" panose="020B0604020202020204" pitchFamily="34" charset="0"/>
            </a:endParaRPr>
          </a:p>
        </p:txBody>
      </p:sp>
      <p:cxnSp>
        <p:nvCxnSpPr>
          <p:cNvPr id="6" name="Straight Arrow Connector 5">
            <a:extLst>
              <a:ext uri="{FF2B5EF4-FFF2-40B4-BE49-F238E27FC236}">
                <a16:creationId xmlns:a16="http://schemas.microsoft.com/office/drawing/2014/main" id="{0FD645D0-060B-419D-9F07-6773F15BDB29}"/>
              </a:ext>
            </a:extLst>
          </p:cNvPr>
          <p:cNvCxnSpPr>
            <a:cxnSpLocks/>
          </p:cNvCxnSpPr>
          <p:nvPr/>
        </p:nvCxnSpPr>
        <p:spPr bwMode="auto">
          <a:xfrm>
            <a:off x="38190268" y="14038441"/>
            <a:ext cx="3872132" cy="0"/>
          </a:xfrm>
          <a:prstGeom prst="straightConnector1">
            <a:avLst/>
          </a:prstGeom>
          <a:solidFill>
            <a:schemeClr val="accent1"/>
          </a:solidFill>
          <a:ln w="9525" cap="flat" cmpd="sng" algn="ctr">
            <a:solidFill>
              <a:schemeClr val="tx1"/>
            </a:solidFill>
            <a:prstDash val="solid"/>
            <a:round/>
            <a:headEnd type="triangle" w="lg" len="lg"/>
            <a:tailEnd type="triangle" w="lg" len="lg"/>
          </a:ln>
          <a:effectLst/>
        </p:spPr>
      </p:cxnSp>
      <p:cxnSp>
        <p:nvCxnSpPr>
          <p:cNvPr id="66" name="Straight Arrow Connector 65">
            <a:extLst>
              <a:ext uri="{FF2B5EF4-FFF2-40B4-BE49-F238E27FC236}">
                <a16:creationId xmlns:a16="http://schemas.microsoft.com/office/drawing/2014/main" id="{0ABDB882-DFE9-45B8-B859-C10804DFD7A0}"/>
              </a:ext>
            </a:extLst>
          </p:cNvPr>
          <p:cNvCxnSpPr>
            <a:cxnSpLocks/>
          </p:cNvCxnSpPr>
          <p:nvPr/>
        </p:nvCxnSpPr>
        <p:spPr bwMode="auto">
          <a:xfrm flipV="1">
            <a:off x="42513098" y="14990468"/>
            <a:ext cx="0" cy="5284661"/>
          </a:xfrm>
          <a:prstGeom prst="straightConnector1">
            <a:avLst/>
          </a:prstGeom>
          <a:solidFill>
            <a:schemeClr val="accent1"/>
          </a:solidFill>
          <a:ln w="9525" cap="flat" cmpd="sng" algn="ctr">
            <a:solidFill>
              <a:schemeClr val="tx1"/>
            </a:solidFill>
            <a:prstDash val="solid"/>
            <a:round/>
            <a:headEnd type="triangle" w="lg" len="lg"/>
            <a:tailEnd type="triangle" w="lg" len="lg"/>
          </a:ln>
          <a:effectLst/>
        </p:spPr>
      </p:cxnSp>
      <p:sp>
        <p:nvSpPr>
          <p:cNvPr id="23" name="TextBox 22">
            <a:extLst>
              <a:ext uri="{FF2B5EF4-FFF2-40B4-BE49-F238E27FC236}">
                <a16:creationId xmlns:a16="http://schemas.microsoft.com/office/drawing/2014/main" id="{3ACD02AF-AD59-406B-B1F8-3231BDC9418C}"/>
              </a:ext>
            </a:extLst>
          </p:cNvPr>
          <p:cNvSpPr txBox="1"/>
          <p:nvPr/>
        </p:nvSpPr>
        <p:spPr>
          <a:xfrm>
            <a:off x="39739039" y="13676491"/>
            <a:ext cx="875561" cy="369332"/>
          </a:xfrm>
          <a:prstGeom prst="rect">
            <a:avLst/>
          </a:prstGeom>
          <a:noFill/>
        </p:spPr>
        <p:txBody>
          <a:bodyPr wrap="none" rtlCol="0">
            <a:spAutoFit/>
          </a:bodyPr>
          <a:lstStyle>
            <a:defPPr>
              <a:defRPr lang="en-US"/>
            </a:defPPr>
            <a:lvl1pPr>
              <a:defRPr sz="1800">
                <a:latin typeface="Calibri" panose="020F0502020204030204" pitchFamily="34" charset="0"/>
                <a:cs typeface="Calibri" panose="020F0502020204030204" pitchFamily="34" charset="0"/>
              </a:defRPr>
            </a:lvl1pPr>
          </a:lstStyle>
          <a:p>
            <a:r>
              <a:rPr lang="en-US" dirty="0"/>
              <a:t>~32 km</a:t>
            </a:r>
          </a:p>
        </p:txBody>
      </p:sp>
      <p:sp>
        <p:nvSpPr>
          <p:cNvPr id="69" name="TextBox 68">
            <a:extLst>
              <a:ext uri="{FF2B5EF4-FFF2-40B4-BE49-F238E27FC236}">
                <a16:creationId xmlns:a16="http://schemas.microsoft.com/office/drawing/2014/main" id="{F9AA8314-48E6-4C0C-9DAE-FA2F81894A32}"/>
              </a:ext>
            </a:extLst>
          </p:cNvPr>
          <p:cNvSpPr txBox="1"/>
          <p:nvPr/>
        </p:nvSpPr>
        <p:spPr>
          <a:xfrm rot="5400000">
            <a:off x="42318623" y="17526000"/>
            <a:ext cx="875561"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~40 km</a:t>
            </a:r>
          </a:p>
        </p:txBody>
      </p:sp>
      <p:pic>
        <p:nvPicPr>
          <p:cNvPr id="16" name="Picture 15" descr="A picture containing drawing, shirt&#10;&#10;Description automatically generated">
            <a:extLst>
              <a:ext uri="{FF2B5EF4-FFF2-40B4-BE49-F238E27FC236}">
                <a16:creationId xmlns:a16="http://schemas.microsoft.com/office/drawing/2014/main" id="{11332B27-5406-438F-88D6-52B0B50E15F7}"/>
              </a:ext>
            </a:extLst>
          </p:cNvPr>
          <p:cNvPicPr>
            <a:picLocks noChangeAspect="1"/>
          </p:cNvPicPr>
          <p:nvPr/>
        </p:nvPicPr>
        <p:blipFill>
          <a:blip r:embed="rId7"/>
          <a:stretch>
            <a:fillRect/>
          </a:stretch>
        </p:blipFill>
        <p:spPr>
          <a:xfrm>
            <a:off x="4561104" y="411021"/>
            <a:ext cx="2708743" cy="2851685"/>
          </a:xfrm>
          <a:prstGeom prst="rect">
            <a:avLst/>
          </a:prstGeom>
        </p:spPr>
      </p:pic>
      <p:sp>
        <p:nvSpPr>
          <p:cNvPr id="21" name="Text Box 13">
            <a:extLst>
              <a:ext uri="{FF2B5EF4-FFF2-40B4-BE49-F238E27FC236}">
                <a16:creationId xmlns:a16="http://schemas.microsoft.com/office/drawing/2014/main" id="{1CE7C0AE-20BC-426C-9E55-FBF90A4B56C2}"/>
              </a:ext>
            </a:extLst>
          </p:cNvPr>
          <p:cNvSpPr txBox="1">
            <a:spLocks noChangeArrowheads="1"/>
          </p:cNvSpPr>
          <p:nvPr/>
        </p:nvSpPr>
        <p:spPr bwMode="auto">
          <a:xfrm>
            <a:off x="824165" y="12689704"/>
            <a:ext cx="13903453" cy="954107"/>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3200" b="1">
                <a:solidFill>
                  <a:srgbClr val="053C6D"/>
                </a:solidFill>
              </a:defRPr>
            </a:lvl1pPr>
          </a:lstStyle>
          <a:p>
            <a:r>
              <a:rPr lang="en-US" sz="2800" i="1" dirty="0">
                <a:solidFill>
                  <a:srgbClr val="002060"/>
                </a:solidFill>
                <a:latin typeface="Trebuchet MS" panose="020B0603020202020204" pitchFamily="34" charset="0"/>
                <a:cs typeface="Helvetica" panose="020B0604020202020204" pitchFamily="34" charset="0"/>
              </a:rPr>
              <a:t>2. Assimilating snow depth (SD) with the Particle Filter</a:t>
            </a:r>
            <a:r>
              <a:rPr lang="en-US" sz="2800" i="1" baseline="30000" dirty="0">
                <a:solidFill>
                  <a:srgbClr val="002060"/>
                </a:solidFill>
                <a:latin typeface="Trebuchet MS" panose="020B0603020202020204" pitchFamily="34" charset="0"/>
                <a:cs typeface="Helvetica" panose="020B0604020202020204" pitchFamily="34" charset="0"/>
              </a:rPr>
              <a:t>1</a:t>
            </a:r>
            <a:r>
              <a:rPr lang="en-US" sz="2800" i="1" dirty="0">
                <a:solidFill>
                  <a:srgbClr val="002060"/>
                </a:solidFill>
                <a:latin typeface="Trebuchet MS" panose="020B0603020202020204" pitchFamily="34" charset="0"/>
                <a:cs typeface="Helvetica" panose="020B0604020202020204" pitchFamily="34" charset="0"/>
              </a:rPr>
              <a:t> (PF) improves both density and SWE at the point scale</a:t>
            </a:r>
            <a:r>
              <a:rPr lang="en-US" sz="2800" i="1" baseline="30000" dirty="0">
                <a:solidFill>
                  <a:srgbClr val="002060"/>
                </a:solidFill>
                <a:latin typeface="Trebuchet MS" panose="020B0603020202020204" pitchFamily="34" charset="0"/>
                <a:cs typeface="Helvetica" panose="020B0604020202020204" pitchFamily="34" charset="0"/>
              </a:rPr>
              <a:t>2</a:t>
            </a:r>
            <a:endParaRPr lang="en-US" sz="2800" i="1" dirty="0">
              <a:solidFill>
                <a:srgbClr val="002060"/>
              </a:solidFill>
              <a:latin typeface="Trebuchet MS" panose="020B0603020202020204" pitchFamily="34" charset="0"/>
              <a:cs typeface="Helvetica" panose="020B0604020202020204" pitchFamily="34" charset="0"/>
            </a:endParaRPr>
          </a:p>
        </p:txBody>
      </p:sp>
      <p:pic>
        <p:nvPicPr>
          <p:cNvPr id="24" name="Picture 23">
            <a:extLst>
              <a:ext uri="{FF2B5EF4-FFF2-40B4-BE49-F238E27FC236}">
                <a16:creationId xmlns:a16="http://schemas.microsoft.com/office/drawing/2014/main" id="{6FECEFB7-B685-4DA1-A5DE-F7E9C6DED157}"/>
              </a:ext>
            </a:extLst>
          </p:cNvPr>
          <p:cNvPicPr>
            <a:picLocks noChangeAspect="1"/>
          </p:cNvPicPr>
          <p:nvPr/>
        </p:nvPicPr>
        <p:blipFill>
          <a:blip r:embed="rId8"/>
          <a:stretch>
            <a:fillRect/>
          </a:stretch>
        </p:blipFill>
        <p:spPr>
          <a:xfrm>
            <a:off x="2767266" y="7456784"/>
            <a:ext cx="10030323" cy="5173368"/>
          </a:xfrm>
          <a:prstGeom prst="rect">
            <a:avLst/>
          </a:prstGeom>
          <a:ln>
            <a:solidFill>
              <a:schemeClr val="bg2">
                <a:lumMod val="50000"/>
              </a:schemeClr>
            </a:solidFill>
          </a:ln>
        </p:spPr>
      </p:pic>
      <p:sp>
        <p:nvSpPr>
          <p:cNvPr id="26" name="Text Box 13">
            <a:extLst>
              <a:ext uri="{FF2B5EF4-FFF2-40B4-BE49-F238E27FC236}">
                <a16:creationId xmlns:a16="http://schemas.microsoft.com/office/drawing/2014/main" id="{EDCCD691-89A4-4887-A05D-C27A8DC5034E}"/>
              </a:ext>
            </a:extLst>
          </p:cNvPr>
          <p:cNvSpPr txBox="1">
            <a:spLocks noChangeArrowheads="1"/>
          </p:cNvSpPr>
          <p:nvPr/>
        </p:nvSpPr>
        <p:spPr bwMode="auto">
          <a:xfrm>
            <a:off x="15392400" y="5562601"/>
            <a:ext cx="11851106" cy="784830"/>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3200" b="1">
                <a:solidFill>
                  <a:srgbClr val="053C6D"/>
                </a:solidFill>
              </a:defRPr>
            </a:lvl1pPr>
          </a:lstStyle>
          <a:p>
            <a:r>
              <a:rPr lang="en-US" sz="4500" dirty="0">
                <a:latin typeface="Trebuchet MS" panose="020B0603020202020204" pitchFamily="34" charset="0"/>
              </a:rPr>
              <a:t>Goal: Improve modeled SWE at basin scales</a:t>
            </a:r>
          </a:p>
        </p:txBody>
      </p:sp>
      <p:sp>
        <p:nvSpPr>
          <p:cNvPr id="27" name="Text Box 13">
            <a:extLst>
              <a:ext uri="{FF2B5EF4-FFF2-40B4-BE49-F238E27FC236}">
                <a16:creationId xmlns:a16="http://schemas.microsoft.com/office/drawing/2014/main" id="{FC4AD435-9F6E-42FF-99FF-CBA663F9C8A9}"/>
              </a:ext>
            </a:extLst>
          </p:cNvPr>
          <p:cNvSpPr txBox="1">
            <a:spLocks noChangeArrowheads="1"/>
          </p:cNvSpPr>
          <p:nvPr/>
        </p:nvSpPr>
        <p:spPr bwMode="auto">
          <a:xfrm>
            <a:off x="15399901" y="6410980"/>
            <a:ext cx="11651099" cy="707886"/>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3200" b="1">
                <a:solidFill>
                  <a:srgbClr val="053C6D"/>
                </a:solidFill>
              </a:defRPr>
            </a:lvl1pPr>
          </a:lstStyle>
          <a:p>
            <a:r>
              <a:rPr lang="en-US" sz="4000" i="1" dirty="0">
                <a:solidFill>
                  <a:srgbClr val="C00000"/>
                </a:solidFill>
                <a:latin typeface="Trebuchet MS" panose="020B0603020202020204" pitchFamily="34" charset="0"/>
                <a:cs typeface="Helvetica" panose="020B0604020202020204" pitchFamily="34" charset="0"/>
              </a:rPr>
              <a:t>Challenge #1: Lack of distributed snow data</a:t>
            </a:r>
          </a:p>
        </p:txBody>
      </p:sp>
      <p:sp>
        <p:nvSpPr>
          <p:cNvPr id="226" name="Text Box 13">
            <a:extLst>
              <a:ext uri="{FF2B5EF4-FFF2-40B4-BE49-F238E27FC236}">
                <a16:creationId xmlns:a16="http://schemas.microsoft.com/office/drawing/2014/main" id="{2051D30D-D05D-4BEF-9329-4620457BD1CC}"/>
              </a:ext>
            </a:extLst>
          </p:cNvPr>
          <p:cNvSpPr txBox="1">
            <a:spLocks noChangeArrowheads="1"/>
          </p:cNvSpPr>
          <p:nvPr/>
        </p:nvSpPr>
        <p:spPr bwMode="auto">
          <a:xfrm>
            <a:off x="15399901" y="7259054"/>
            <a:ext cx="11651099" cy="523220"/>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3200" b="1">
                <a:solidFill>
                  <a:srgbClr val="053C6D"/>
                </a:solidFill>
              </a:defRPr>
            </a:lvl1pPr>
          </a:lstStyle>
          <a:p>
            <a:r>
              <a:rPr lang="en-US" sz="2800" i="1" dirty="0">
                <a:solidFill>
                  <a:srgbClr val="002060"/>
                </a:solidFill>
                <a:latin typeface="Trebuchet MS" panose="020B0603020202020204" pitchFamily="34" charset="0"/>
                <a:cs typeface="Helvetica" panose="020B0604020202020204" pitchFamily="34" charset="0"/>
              </a:rPr>
              <a:t>Solution: Observing System Simulation Experiment (OSSE)</a:t>
            </a:r>
          </a:p>
        </p:txBody>
      </p:sp>
      <p:pic>
        <p:nvPicPr>
          <p:cNvPr id="228" name="Picture 227">
            <a:extLst>
              <a:ext uri="{FF2B5EF4-FFF2-40B4-BE49-F238E27FC236}">
                <a16:creationId xmlns:a16="http://schemas.microsoft.com/office/drawing/2014/main" id="{F8E26E91-0382-4C8B-AD41-1D7E22683CB9}"/>
              </a:ext>
            </a:extLst>
          </p:cNvPr>
          <p:cNvPicPr>
            <a:picLocks noChangeAspect="1"/>
          </p:cNvPicPr>
          <p:nvPr/>
        </p:nvPicPr>
        <p:blipFill>
          <a:blip r:embed="rId9"/>
          <a:stretch>
            <a:fillRect/>
          </a:stretch>
        </p:blipFill>
        <p:spPr>
          <a:xfrm>
            <a:off x="15524745" y="7924822"/>
            <a:ext cx="6691247" cy="9785664"/>
          </a:xfrm>
          <a:prstGeom prst="rect">
            <a:avLst/>
          </a:prstGeom>
          <a:ln>
            <a:solidFill>
              <a:srgbClr val="053C6D"/>
            </a:solidFill>
          </a:ln>
        </p:spPr>
      </p:pic>
      <p:sp>
        <p:nvSpPr>
          <p:cNvPr id="229" name="Oval 228">
            <a:extLst>
              <a:ext uri="{FF2B5EF4-FFF2-40B4-BE49-F238E27FC236}">
                <a16:creationId xmlns:a16="http://schemas.microsoft.com/office/drawing/2014/main" id="{F5C4D677-ED42-4E75-A3B7-1010223FD7EC}"/>
              </a:ext>
            </a:extLst>
          </p:cNvPr>
          <p:cNvSpPr/>
          <p:nvPr/>
        </p:nvSpPr>
        <p:spPr>
          <a:xfrm>
            <a:off x="22433280" y="7924822"/>
            <a:ext cx="365760" cy="365760"/>
          </a:xfrm>
          <a:prstGeom prst="ellipse">
            <a:avLst/>
          </a:prstGeom>
          <a:solidFill>
            <a:srgbClr val="FBFDF9"/>
          </a:solidFill>
          <a:ln>
            <a:solidFill>
              <a:srgbClr val="5FA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230" name="Oval 229">
            <a:extLst>
              <a:ext uri="{FF2B5EF4-FFF2-40B4-BE49-F238E27FC236}">
                <a16:creationId xmlns:a16="http://schemas.microsoft.com/office/drawing/2014/main" id="{99EC4A39-6D62-4614-AA30-0663999CC56A}"/>
              </a:ext>
            </a:extLst>
          </p:cNvPr>
          <p:cNvSpPr/>
          <p:nvPr/>
        </p:nvSpPr>
        <p:spPr>
          <a:xfrm>
            <a:off x="22433280" y="9645037"/>
            <a:ext cx="365760" cy="365760"/>
          </a:xfrm>
          <a:prstGeom prst="ellipse">
            <a:avLst/>
          </a:prstGeom>
          <a:solidFill>
            <a:srgbClr val="EDF1F9"/>
          </a:solidFill>
          <a:ln>
            <a:solidFill>
              <a:srgbClr val="649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232" name="Oval 231">
            <a:extLst>
              <a:ext uri="{FF2B5EF4-FFF2-40B4-BE49-F238E27FC236}">
                <a16:creationId xmlns:a16="http://schemas.microsoft.com/office/drawing/2014/main" id="{61C7D93C-FAA4-4103-B978-C8DB519BD259}"/>
              </a:ext>
            </a:extLst>
          </p:cNvPr>
          <p:cNvSpPr/>
          <p:nvPr/>
        </p:nvSpPr>
        <p:spPr>
          <a:xfrm>
            <a:off x="22433280" y="11350012"/>
            <a:ext cx="365760" cy="365760"/>
          </a:xfrm>
          <a:prstGeom prst="ellipse">
            <a:avLst/>
          </a:prstGeom>
          <a:solidFill>
            <a:srgbClr val="EDF1F9"/>
          </a:solidFill>
          <a:ln>
            <a:solidFill>
              <a:srgbClr val="649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233" name="Oval 232">
            <a:extLst>
              <a:ext uri="{FF2B5EF4-FFF2-40B4-BE49-F238E27FC236}">
                <a16:creationId xmlns:a16="http://schemas.microsoft.com/office/drawing/2014/main" id="{3FB1E728-EB9B-4060-BB93-31ECC53509AB}"/>
              </a:ext>
            </a:extLst>
          </p:cNvPr>
          <p:cNvSpPr/>
          <p:nvPr/>
        </p:nvSpPr>
        <p:spPr>
          <a:xfrm>
            <a:off x="22433280" y="13087372"/>
            <a:ext cx="365760" cy="365760"/>
          </a:xfrm>
          <a:prstGeom prst="ellipse">
            <a:avLst/>
          </a:prstGeom>
          <a:solidFill>
            <a:srgbClr val="F8F3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sp>
        <p:nvSpPr>
          <p:cNvPr id="234" name="Oval 233">
            <a:extLst>
              <a:ext uri="{FF2B5EF4-FFF2-40B4-BE49-F238E27FC236}">
                <a16:creationId xmlns:a16="http://schemas.microsoft.com/office/drawing/2014/main" id="{55AAFD7B-59C3-421B-88FA-23DF33EAAD05}"/>
              </a:ext>
            </a:extLst>
          </p:cNvPr>
          <p:cNvSpPr/>
          <p:nvPr/>
        </p:nvSpPr>
        <p:spPr>
          <a:xfrm>
            <a:off x="22433280" y="14807587"/>
            <a:ext cx="365760" cy="365760"/>
          </a:xfrm>
          <a:prstGeom prst="ellipse">
            <a:avLst/>
          </a:prstGeom>
          <a:solidFill>
            <a:srgbClr val="F8F3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235" name="Oval 234">
            <a:extLst>
              <a:ext uri="{FF2B5EF4-FFF2-40B4-BE49-F238E27FC236}">
                <a16:creationId xmlns:a16="http://schemas.microsoft.com/office/drawing/2014/main" id="{31CF7297-721A-420E-B1E9-44F106965B19}"/>
              </a:ext>
            </a:extLst>
          </p:cNvPr>
          <p:cNvSpPr/>
          <p:nvPr/>
        </p:nvSpPr>
        <p:spPr>
          <a:xfrm>
            <a:off x="22433280" y="16544947"/>
            <a:ext cx="365760" cy="365760"/>
          </a:xfrm>
          <a:prstGeom prst="ellipse">
            <a:avLst/>
          </a:prstGeom>
          <a:solidFill>
            <a:srgbClr val="F8F3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a:t>
            </a:r>
          </a:p>
        </p:txBody>
      </p:sp>
      <p:sp>
        <p:nvSpPr>
          <p:cNvPr id="236" name="Text Box 13">
            <a:extLst>
              <a:ext uri="{FF2B5EF4-FFF2-40B4-BE49-F238E27FC236}">
                <a16:creationId xmlns:a16="http://schemas.microsoft.com/office/drawing/2014/main" id="{7CC797E7-04DD-4F43-BC33-15FC13FE76D7}"/>
              </a:ext>
            </a:extLst>
          </p:cNvPr>
          <p:cNvSpPr txBox="1">
            <a:spLocks noChangeArrowheads="1"/>
          </p:cNvSpPr>
          <p:nvPr/>
        </p:nvSpPr>
        <p:spPr bwMode="auto">
          <a:xfrm>
            <a:off x="22751899" y="7859921"/>
            <a:ext cx="4399007" cy="830997"/>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3200" b="1">
                <a:solidFill>
                  <a:srgbClr val="053C6D"/>
                </a:solidFill>
              </a:defRPr>
            </a:lvl1pPr>
          </a:lstStyle>
          <a:p>
            <a:r>
              <a:rPr lang="en-US" sz="2400" i="1" dirty="0">
                <a:solidFill>
                  <a:schemeClr val="tx1"/>
                </a:solidFill>
                <a:latin typeface="Trebuchet MS" panose="020B0603020202020204" pitchFamily="34" charset="0"/>
                <a:cs typeface="Helvetica" panose="020B0604020202020204" pitchFamily="34" charset="0"/>
              </a:rPr>
              <a:t>Generate synthetic “truth” snow depth using model A</a:t>
            </a:r>
          </a:p>
        </p:txBody>
      </p:sp>
      <p:sp>
        <p:nvSpPr>
          <p:cNvPr id="237" name="Text Box 13">
            <a:extLst>
              <a:ext uri="{FF2B5EF4-FFF2-40B4-BE49-F238E27FC236}">
                <a16:creationId xmlns:a16="http://schemas.microsoft.com/office/drawing/2014/main" id="{8BA67858-595A-4CEC-8836-ED99D4FD4477}"/>
              </a:ext>
            </a:extLst>
          </p:cNvPr>
          <p:cNvSpPr txBox="1">
            <a:spLocks noChangeArrowheads="1"/>
          </p:cNvSpPr>
          <p:nvPr/>
        </p:nvSpPr>
        <p:spPr bwMode="auto">
          <a:xfrm>
            <a:off x="22751899" y="9585460"/>
            <a:ext cx="4399007" cy="830997"/>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3200" b="1">
                <a:solidFill>
                  <a:srgbClr val="053C6D"/>
                </a:solidFill>
              </a:defRPr>
            </a:lvl1pPr>
          </a:lstStyle>
          <a:p>
            <a:r>
              <a:rPr lang="en-US" sz="2400" i="1" dirty="0">
                <a:solidFill>
                  <a:schemeClr val="tx1"/>
                </a:solidFill>
                <a:latin typeface="Trebuchet MS" panose="020B0603020202020204" pitchFamily="34" charset="0"/>
                <a:cs typeface="Helvetica" panose="020B0604020202020204" pitchFamily="34" charset="0"/>
              </a:rPr>
              <a:t>Resample depth with an observation filter</a:t>
            </a:r>
          </a:p>
        </p:txBody>
      </p:sp>
      <p:sp>
        <p:nvSpPr>
          <p:cNvPr id="238" name="Text Box 13">
            <a:extLst>
              <a:ext uri="{FF2B5EF4-FFF2-40B4-BE49-F238E27FC236}">
                <a16:creationId xmlns:a16="http://schemas.microsoft.com/office/drawing/2014/main" id="{6D47A00E-006A-4C02-9CEA-2340DD9F5D9C}"/>
              </a:ext>
            </a:extLst>
          </p:cNvPr>
          <p:cNvSpPr txBox="1">
            <a:spLocks noChangeArrowheads="1"/>
          </p:cNvSpPr>
          <p:nvPr/>
        </p:nvSpPr>
        <p:spPr bwMode="auto">
          <a:xfrm>
            <a:off x="22751899" y="11310999"/>
            <a:ext cx="4399007" cy="830997"/>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3200" b="1">
                <a:solidFill>
                  <a:srgbClr val="053C6D"/>
                </a:solidFill>
              </a:defRPr>
            </a:lvl1pPr>
          </a:lstStyle>
          <a:p>
            <a:r>
              <a:rPr lang="en-US" sz="2400" i="1" dirty="0">
                <a:solidFill>
                  <a:schemeClr val="tx1"/>
                </a:solidFill>
                <a:latin typeface="Trebuchet MS" panose="020B0603020202020204" pitchFamily="34" charset="0"/>
                <a:cs typeface="Helvetica" panose="020B0604020202020204" pitchFamily="34" charset="0"/>
              </a:rPr>
              <a:t>Calculate open loop (OL) estimates of SWE</a:t>
            </a:r>
          </a:p>
        </p:txBody>
      </p:sp>
      <p:sp>
        <p:nvSpPr>
          <p:cNvPr id="239" name="Text Box 13">
            <a:extLst>
              <a:ext uri="{FF2B5EF4-FFF2-40B4-BE49-F238E27FC236}">
                <a16:creationId xmlns:a16="http://schemas.microsoft.com/office/drawing/2014/main" id="{A56789F9-0163-4B8C-BB1A-5EF258D356A4}"/>
              </a:ext>
            </a:extLst>
          </p:cNvPr>
          <p:cNvSpPr txBox="1">
            <a:spLocks noChangeArrowheads="1"/>
          </p:cNvSpPr>
          <p:nvPr/>
        </p:nvSpPr>
        <p:spPr bwMode="auto">
          <a:xfrm>
            <a:off x="22751899" y="13036538"/>
            <a:ext cx="4399007" cy="830997"/>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3200" b="1">
                <a:solidFill>
                  <a:srgbClr val="053C6D"/>
                </a:solidFill>
              </a:defRPr>
            </a:lvl1pPr>
          </a:lstStyle>
          <a:p>
            <a:r>
              <a:rPr lang="en-US" sz="2400" i="1" dirty="0">
                <a:solidFill>
                  <a:schemeClr val="tx1"/>
                </a:solidFill>
                <a:latin typeface="Trebuchet MS" panose="020B0603020202020204" pitchFamily="34" charset="0"/>
                <a:cs typeface="Helvetica" panose="020B0604020202020204" pitchFamily="34" charset="0"/>
              </a:rPr>
              <a:t>Sample to create intermittent observations</a:t>
            </a:r>
          </a:p>
        </p:txBody>
      </p:sp>
      <p:sp>
        <p:nvSpPr>
          <p:cNvPr id="240" name="Text Box 13">
            <a:extLst>
              <a:ext uri="{FF2B5EF4-FFF2-40B4-BE49-F238E27FC236}">
                <a16:creationId xmlns:a16="http://schemas.microsoft.com/office/drawing/2014/main" id="{20FCBC72-5497-40E2-BFEC-1B537722BED8}"/>
              </a:ext>
            </a:extLst>
          </p:cNvPr>
          <p:cNvSpPr txBox="1">
            <a:spLocks noChangeArrowheads="1"/>
          </p:cNvSpPr>
          <p:nvPr/>
        </p:nvSpPr>
        <p:spPr bwMode="auto">
          <a:xfrm>
            <a:off x="22751899" y="14762077"/>
            <a:ext cx="4399007" cy="830997"/>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3200" b="1">
                <a:solidFill>
                  <a:srgbClr val="053C6D"/>
                </a:solidFill>
              </a:defRPr>
            </a:lvl1pPr>
          </a:lstStyle>
          <a:p>
            <a:r>
              <a:rPr lang="en-US" sz="2400" i="1" dirty="0">
                <a:solidFill>
                  <a:schemeClr val="tx1"/>
                </a:solidFill>
                <a:latin typeface="Trebuchet MS" panose="020B0603020202020204" pitchFamily="34" charset="0"/>
                <a:cs typeface="Helvetica" panose="020B0604020202020204" pitchFamily="34" charset="0"/>
              </a:rPr>
              <a:t>Calculate particle filter estimates of SWE</a:t>
            </a:r>
          </a:p>
        </p:txBody>
      </p:sp>
      <p:sp>
        <p:nvSpPr>
          <p:cNvPr id="241" name="Text Box 13">
            <a:extLst>
              <a:ext uri="{FF2B5EF4-FFF2-40B4-BE49-F238E27FC236}">
                <a16:creationId xmlns:a16="http://schemas.microsoft.com/office/drawing/2014/main" id="{09ACBB05-82E8-4369-B007-BD3673DFA875}"/>
              </a:ext>
            </a:extLst>
          </p:cNvPr>
          <p:cNvSpPr txBox="1">
            <a:spLocks noChangeArrowheads="1"/>
          </p:cNvSpPr>
          <p:nvPr/>
        </p:nvSpPr>
        <p:spPr bwMode="auto">
          <a:xfrm>
            <a:off x="22751899" y="16487618"/>
            <a:ext cx="4399007" cy="1200329"/>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3200" b="1">
                <a:solidFill>
                  <a:srgbClr val="053C6D"/>
                </a:solidFill>
              </a:defRPr>
            </a:lvl1pPr>
          </a:lstStyle>
          <a:p>
            <a:r>
              <a:rPr lang="en-US" sz="2400" i="1" dirty="0">
                <a:solidFill>
                  <a:schemeClr val="tx1"/>
                </a:solidFill>
                <a:latin typeface="Trebuchet MS" panose="020B0603020202020204" pitchFamily="34" charset="0"/>
                <a:cs typeface="Helvetica" panose="020B0604020202020204" pitchFamily="34" charset="0"/>
              </a:rPr>
              <a:t>Compare SWE estimates, relative to OL and an acceptable threshold</a:t>
            </a:r>
          </a:p>
        </p:txBody>
      </p:sp>
      <p:sp>
        <p:nvSpPr>
          <p:cNvPr id="242" name="Text Box 13">
            <a:extLst>
              <a:ext uri="{FF2B5EF4-FFF2-40B4-BE49-F238E27FC236}">
                <a16:creationId xmlns:a16="http://schemas.microsoft.com/office/drawing/2014/main" id="{3F0A851C-2E99-4DC2-875B-59987A0EF4B5}"/>
              </a:ext>
            </a:extLst>
          </p:cNvPr>
          <p:cNvSpPr txBox="1">
            <a:spLocks noChangeArrowheads="1"/>
          </p:cNvSpPr>
          <p:nvPr/>
        </p:nvSpPr>
        <p:spPr bwMode="auto">
          <a:xfrm>
            <a:off x="15399901" y="18059400"/>
            <a:ext cx="11651099" cy="1323439"/>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3200" b="1">
                <a:solidFill>
                  <a:srgbClr val="053C6D"/>
                </a:solidFill>
              </a:defRPr>
            </a:lvl1pPr>
          </a:lstStyle>
          <a:p>
            <a:r>
              <a:rPr lang="en-US" sz="4000" i="1" dirty="0">
                <a:solidFill>
                  <a:srgbClr val="C00000"/>
                </a:solidFill>
                <a:latin typeface="Trebuchet MS" panose="020B0603020202020204" pitchFamily="34" charset="0"/>
                <a:cs typeface="Helvetica" panose="020B0604020202020204" pitchFamily="34" charset="0"/>
              </a:rPr>
              <a:t>Challenge #2: Representation of forest canopy effects</a:t>
            </a:r>
          </a:p>
        </p:txBody>
      </p:sp>
      <p:sp>
        <p:nvSpPr>
          <p:cNvPr id="243" name="Text Box 13">
            <a:extLst>
              <a:ext uri="{FF2B5EF4-FFF2-40B4-BE49-F238E27FC236}">
                <a16:creationId xmlns:a16="http://schemas.microsoft.com/office/drawing/2014/main" id="{AC9CE93B-A92C-470B-B2BD-C302C6316FBD}"/>
              </a:ext>
            </a:extLst>
          </p:cNvPr>
          <p:cNvSpPr txBox="1">
            <a:spLocks noChangeArrowheads="1"/>
          </p:cNvSpPr>
          <p:nvPr/>
        </p:nvSpPr>
        <p:spPr bwMode="auto">
          <a:xfrm>
            <a:off x="15399901" y="19336906"/>
            <a:ext cx="11651099" cy="523220"/>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3200" b="1">
                <a:solidFill>
                  <a:srgbClr val="053C6D"/>
                </a:solidFill>
              </a:defRPr>
            </a:lvl1pPr>
          </a:lstStyle>
          <a:p>
            <a:r>
              <a:rPr lang="en-US" sz="2800" i="1" dirty="0">
                <a:solidFill>
                  <a:srgbClr val="002060"/>
                </a:solidFill>
                <a:latin typeface="Trebuchet MS" panose="020B0603020202020204" pitchFamily="34" charset="0"/>
                <a:cs typeface="Helvetica" panose="020B0604020202020204" pitchFamily="34" charset="0"/>
              </a:rPr>
              <a:t>Solution: Assimilation of SD significantly reduces sensitivity</a:t>
            </a:r>
          </a:p>
        </p:txBody>
      </p:sp>
      <p:pic>
        <p:nvPicPr>
          <p:cNvPr id="39" name="Picture 38" descr="A picture containing flower&#10;&#10;Description automatically generated">
            <a:extLst>
              <a:ext uri="{FF2B5EF4-FFF2-40B4-BE49-F238E27FC236}">
                <a16:creationId xmlns:a16="http://schemas.microsoft.com/office/drawing/2014/main" id="{7189D09D-BC91-4E7F-B860-95D9E0B34DAA}"/>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33969159" y="21441997"/>
            <a:ext cx="11851987" cy="8885603"/>
          </a:xfrm>
          <a:prstGeom prst="rect">
            <a:avLst/>
          </a:prstGeom>
        </p:spPr>
      </p:pic>
      <p:pic>
        <p:nvPicPr>
          <p:cNvPr id="43" name="Picture 42" descr="A picture containing food, fruit, flower, drawing&#10;&#10;Description automatically generated">
            <a:extLst>
              <a:ext uri="{FF2B5EF4-FFF2-40B4-BE49-F238E27FC236}">
                <a16:creationId xmlns:a16="http://schemas.microsoft.com/office/drawing/2014/main" id="{5582C9C4-85BE-45A4-A8FD-1717D5ADE215}"/>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24841200" y="21441997"/>
            <a:ext cx="11851987" cy="8885603"/>
          </a:xfrm>
          <a:prstGeom prst="rect">
            <a:avLst/>
          </a:prstGeom>
        </p:spPr>
      </p:pic>
      <p:pic>
        <p:nvPicPr>
          <p:cNvPr id="45" name="Picture 44" descr="A picture containing flower&#10;&#10;Description automatically generated">
            <a:extLst>
              <a:ext uri="{FF2B5EF4-FFF2-40B4-BE49-F238E27FC236}">
                <a16:creationId xmlns:a16="http://schemas.microsoft.com/office/drawing/2014/main" id="{6A557A24-6E44-48A3-A8FD-0CA6D565548D}"/>
              </a:ext>
            </a:extLst>
          </p:cNvPr>
          <p:cNvPicPr>
            <a:picLocks noChangeAspect="1"/>
          </p:cNvPicPr>
          <p:nvPr/>
        </p:nvPicPr>
        <p:blipFill rotWithShape="1">
          <a:blip r:embed="rId12">
            <a:clrChange>
              <a:clrFrom>
                <a:srgbClr val="FFFFFF"/>
              </a:clrFrom>
              <a:clrTo>
                <a:srgbClr val="FFFFFF">
                  <a:alpha val="0"/>
                </a:srgbClr>
              </a:clrTo>
            </a:clrChange>
          </a:blip>
          <a:srcRect/>
          <a:stretch/>
        </p:blipFill>
        <p:spPr>
          <a:xfrm>
            <a:off x="24841200" y="13633110"/>
            <a:ext cx="11851987" cy="8885601"/>
          </a:xfrm>
          <a:prstGeom prst="rect">
            <a:avLst/>
          </a:prstGeom>
        </p:spPr>
      </p:pic>
      <p:pic>
        <p:nvPicPr>
          <p:cNvPr id="47" name="Picture 46" descr="A close up of a map&#10;&#10;Description automatically generated">
            <a:extLst>
              <a:ext uri="{FF2B5EF4-FFF2-40B4-BE49-F238E27FC236}">
                <a16:creationId xmlns:a16="http://schemas.microsoft.com/office/drawing/2014/main" id="{DE68009C-2D7C-4129-80B7-7E57A8D74353}"/>
              </a:ext>
            </a:extLst>
          </p:cNvPr>
          <p:cNvPicPr>
            <a:picLocks noChangeAspect="1"/>
          </p:cNvPicPr>
          <p:nvPr/>
        </p:nvPicPr>
        <p:blipFill rotWithShape="1">
          <a:blip r:embed="rId13">
            <a:clrChange>
              <a:clrFrom>
                <a:srgbClr val="FFFFFF"/>
              </a:clrFrom>
              <a:clrTo>
                <a:srgbClr val="FFFFFF">
                  <a:alpha val="0"/>
                </a:srgbClr>
              </a:clrTo>
            </a:clrChange>
          </a:blip>
          <a:srcRect/>
          <a:stretch/>
        </p:blipFill>
        <p:spPr>
          <a:xfrm>
            <a:off x="33969159" y="13633110"/>
            <a:ext cx="11851987" cy="8885601"/>
          </a:xfrm>
          <a:prstGeom prst="rect">
            <a:avLst/>
          </a:prstGeom>
        </p:spPr>
      </p:pic>
      <p:pic>
        <p:nvPicPr>
          <p:cNvPr id="49" name="Picture 48" descr="A picture containing flower&#10;&#10;Description automatically generated">
            <a:extLst>
              <a:ext uri="{FF2B5EF4-FFF2-40B4-BE49-F238E27FC236}">
                <a16:creationId xmlns:a16="http://schemas.microsoft.com/office/drawing/2014/main" id="{6326409F-720F-425B-B3EF-2E433E758DB5}"/>
              </a:ext>
            </a:extLst>
          </p:cNvPr>
          <p:cNvPicPr>
            <a:picLocks noChangeAspect="1"/>
          </p:cNvPicPr>
          <p:nvPr/>
        </p:nvPicPr>
        <p:blipFill rotWithShape="1">
          <a:blip r:embed="rId14">
            <a:clrChange>
              <a:clrFrom>
                <a:srgbClr val="FFFFFF"/>
              </a:clrFrom>
              <a:clrTo>
                <a:srgbClr val="FFFFFF">
                  <a:alpha val="0"/>
                </a:srgbClr>
              </a:clrTo>
            </a:clrChange>
          </a:blip>
          <a:srcRect l="29965" t="3308" r="26825" b="26540"/>
          <a:stretch/>
        </p:blipFill>
        <p:spPr>
          <a:xfrm>
            <a:off x="29198735" y="5990793"/>
            <a:ext cx="10160713" cy="12367064"/>
          </a:xfrm>
          <a:prstGeom prst="rect">
            <a:avLst/>
          </a:prstGeom>
        </p:spPr>
      </p:pic>
      <p:pic>
        <p:nvPicPr>
          <p:cNvPr id="50" name="Picture 49" descr="A picture containing flower&#10;&#10;Description automatically generated">
            <a:extLst>
              <a:ext uri="{FF2B5EF4-FFF2-40B4-BE49-F238E27FC236}">
                <a16:creationId xmlns:a16="http://schemas.microsoft.com/office/drawing/2014/main" id="{D4B20A99-AF4D-4669-B309-9197C9E7BF65}"/>
              </a:ext>
            </a:extLst>
          </p:cNvPr>
          <p:cNvPicPr>
            <a:picLocks noChangeAspect="1"/>
          </p:cNvPicPr>
          <p:nvPr/>
        </p:nvPicPr>
        <p:blipFill rotWithShape="1">
          <a:blip r:embed="rId14">
            <a:clrChange>
              <a:clrFrom>
                <a:srgbClr val="FFFFFF"/>
              </a:clrFrom>
              <a:clrTo>
                <a:srgbClr val="FFFFFF">
                  <a:alpha val="0"/>
                </a:srgbClr>
              </a:clrTo>
            </a:clrChange>
          </a:blip>
          <a:srcRect l="29965" t="72976" r="26825" b="6246"/>
          <a:stretch/>
        </p:blipFill>
        <p:spPr>
          <a:xfrm>
            <a:off x="33427737" y="18275109"/>
            <a:ext cx="4621762" cy="1666190"/>
          </a:xfrm>
          <a:prstGeom prst="rect">
            <a:avLst/>
          </a:prstGeom>
        </p:spPr>
      </p:pic>
      <p:sp>
        <p:nvSpPr>
          <p:cNvPr id="55" name="Rectangle 54">
            <a:extLst>
              <a:ext uri="{FF2B5EF4-FFF2-40B4-BE49-F238E27FC236}">
                <a16:creationId xmlns:a16="http://schemas.microsoft.com/office/drawing/2014/main" id="{201EAE7E-2D1D-46D8-BD0A-C15235478F89}"/>
              </a:ext>
            </a:extLst>
          </p:cNvPr>
          <p:cNvSpPr/>
          <p:nvPr/>
        </p:nvSpPr>
        <p:spPr bwMode="auto">
          <a:xfrm>
            <a:off x="28651200" y="25555152"/>
            <a:ext cx="1610226" cy="1046660"/>
          </a:xfrm>
          <a:prstGeom prst="rect">
            <a:avLst/>
          </a:prstGeom>
          <a:solidFill>
            <a:srgbClr val="DCE3EB"/>
          </a:solidFill>
          <a:ln w="9525" cap="flat" cmpd="sng" algn="ctr">
            <a:solidFill>
              <a:srgbClr val="053C6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Trebuchet MS" panose="020B0603020202020204" pitchFamily="34" charset="0"/>
              </a:rPr>
              <a:t>OL MAE:</a:t>
            </a:r>
          </a:p>
          <a:p>
            <a:pPr marL="0" marR="0" indent="0" defTabSz="914400" rtl="0" eaLnBrk="0" fontAlgn="base" latinLnBrk="0" hangingPunct="0">
              <a:lnSpc>
                <a:spcPct val="100000"/>
              </a:lnSpc>
              <a:spcBef>
                <a:spcPct val="0"/>
              </a:spcBef>
              <a:spcAft>
                <a:spcPct val="0"/>
              </a:spcAft>
              <a:buClrTx/>
              <a:buSzTx/>
              <a:buFontTx/>
              <a:buNone/>
              <a:tabLst/>
            </a:pPr>
            <a:r>
              <a:rPr lang="en-US" b="1" i="1" dirty="0">
                <a:latin typeface="Trebuchet MS" panose="020B0603020202020204" pitchFamily="34" charset="0"/>
              </a:rPr>
              <a:t>140 mm</a:t>
            </a:r>
            <a:endParaRPr kumimoji="0" lang="en-US" sz="2400" b="1" i="1" u="none" strike="noStrike" cap="none" normalizeH="0" baseline="0" dirty="0">
              <a:ln>
                <a:noFill/>
              </a:ln>
              <a:solidFill>
                <a:schemeClr val="tx1"/>
              </a:solidFill>
              <a:effectLst/>
              <a:latin typeface="Trebuchet MS" panose="020B0603020202020204" pitchFamily="34" charset="0"/>
            </a:endParaRPr>
          </a:p>
        </p:txBody>
      </p:sp>
      <p:sp>
        <p:nvSpPr>
          <p:cNvPr id="56" name="Rectangle 55">
            <a:extLst>
              <a:ext uri="{FF2B5EF4-FFF2-40B4-BE49-F238E27FC236}">
                <a16:creationId xmlns:a16="http://schemas.microsoft.com/office/drawing/2014/main" id="{5F7AF34B-AFC6-48FC-99FD-F24BFE7BF4F6}"/>
              </a:ext>
            </a:extLst>
          </p:cNvPr>
          <p:cNvSpPr/>
          <p:nvPr/>
        </p:nvSpPr>
        <p:spPr bwMode="auto">
          <a:xfrm>
            <a:off x="37810416" y="25555152"/>
            <a:ext cx="1610226" cy="1046660"/>
          </a:xfrm>
          <a:prstGeom prst="rect">
            <a:avLst/>
          </a:prstGeom>
          <a:solidFill>
            <a:srgbClr val="DCE3EB"/>
          </a:solidFill>
          <a:ln w="9525" cap="flat" cmpd="sng" algn="ctr">
            <a:solidFill>
              <a:srgbClr val="053C6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b="1" i="1" dirty="0">
                <a:latin typeface="Trebuchet MS" panose="020B0603020202020204" pitchFamily="34" charset="0"/>
              </a:rPr>
              <a:t>PF</a:t>
            </a:r>
            <a:r>
              <a:rPr kumimoji="0" lang="en-US" sz="2400" b="1" i="1" u="none" strike="noStrike" cap="none" normalizeH="0" baseline="0" dirty="0">
                <a:ln>
                  <a:noFill/>
                </a:ln>
                <a:solidFill>
                  <a:schemeClr val="tx1"/>
                </a:solidFill>
                <a:effectLst/>
                <a:latin typeface="Trebuchet MS" panose="020B0603020202020204" pitchFamily="34" charset="0"/>
              </a:rPr>
              <a:t> MAE:</a:t>
            </a:r>
          </a:p>
          <a:p>
            <a:pPr marL="0" marR="0" indent="0" defTabSz="914400" rtl="0" eaLnBrk="0" fontAlgn="base" latinLnBrk="0" hangingPunct="0">
              <a:lnSpc>
                <a:spcPct val="100000"/>
              </a:lnSpc>
              <a:spcBef>
                <a:spcPct val="0"/>
              </a:spcBef>
              <a:spcAft>
                <a:spcPct val="0"/>
              </a:spcAft>
              <a:buClrTx/>
              <a:buSzTx/>
              <a:buFontTx/>
              <a:buNone/>
              <a:tabLst/>
            </a:pPr>
            <a:r>
              <a:rPr lang="en-US" b="1" i="1" dirty="0">
                <a:latin typeface="Trebuchet MS" panose="020B0603020202020204" pitchFamily="34" charset="0"/>
              </a:rPr>
              <a:t>65 mm</a:t>
            </a:r>
            <a:endParaRPr kumimoji="0" lang="en-US" sz="2400" b="1" i="1" u="none" strike="noStrike" cap="none" normalizeH="0" baseline="0" dirty="0">
              <a:ln>
                <a:noFill/>
              </a:ln>
              <a:solidFill>
                <a:schemeClr val="tx1"/>
              </a:solidFill>
              <a:effectLst/>
              <a:latin typeface="Trebuchet MS" panose="020B0603020202020204" pitchFamily="34" charset="0"/>
            </a:endParaRPr>
          </a:p>
        </p:txBody>
      </p:sp>
      <p:sp>
        <p:nvSpPr>
          <p:cNvPr id="57" name="Rectangle 56">
            <a:extLst>
              <a:ext uri="{FF2B5EF4-FFF2-40B4-BE49-F238E27FC236}">
                <a16:creationId xmlns:a16="http://schemas.microsoft.com/office/drawing/2014/main" id="{FF4BB19E-4BB1-4B57-AA1C-2926452CDC98}"/>
              </a:ext>
            </a:extLst>
          </p:cNvPr>
          <p:cNvSpPr/>
          <p:nvPr/>
        </p:nvSpPr>
        <p:spPr bwMode="auto">
          <a:xfrm>
            <a:off x="38922960" y="10572750"/>
            <a:ext cx="4383503" cy="28126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r>
              <a:rPr lang="en-US" sz="2600" b="1" i="1" dirty="0">
                <a:solidFill>
                  <a:schemeClr val="tx1"/>
                </a:solidFill>
                <a:latin typeface="Trebuchet MS" panose="020B0603020202020204" pitchFamily="34" charset="0"/>
              </a:rPr>
              <a:t>250m grid spacing gives:</a:t>
            </a:r>
          </a:p>
          <a:p>
            <a:pPr algn="l">
              <a:spcBef>
                <a:spcPts val="1200"/>
              </a:spcBef>
            </a:pPr>
            <a:r>
              <a:rPr lang="en-US" sz="2600" b="1" i="1" dirty="0">
                <a:solidFill>
                  <a:schemeClr val="tx1"/>
                </a:solidFill>
                <a:latin typeface="Trebuchet MS" panose="020B0603020202020204" pitchFamily="34" charset="0"/>
              </a:rPr>
              <a:t>~21,500 total pixels</a:t>
            </a:r>
          </a:p>
          <a:p>
            <a:pPr algn="l"/>
            <a:r>
              <a:rPr lang="en-US" sz="2600" b="1" i="1" u="sng" dirty="0">
                <a:solidFill>
                  <a:schemeClr val="tx1"/>
                </a:solidFill>
                <a:latin typeface="Trebuchet MS" panose="020B0603020202020204" pitchFamily="34" charset="0"/>
              </a:rPr>
              <a:t>75 particles each pixel</a:t>
            </a:r>
          </a:p>
          <a:p>
            <a:pPr algn="l">
              <a:spcBef>
                <a:spcPts val="600"/>
              </a:spcBef>
            </a:pPr>
            <a:r>
              <a:rPr lang="en-US" sz="2600" b="1" i="1" dirty="0">
                <a:solidFill>
                  <a:schemeClr val="tx1"/>
                </a:solidFill>
                <a:latin typeface="Trebuchet MS" panose="020B0603020202020204" pitchFamily="34" charset="0"/>
              </a:rPr>
              <a:t>Over 1.6 M simulations</a:t>
            </a:r>
          </a:p>
        </p:txBody>
      </p:sp>
      <p:sp>
        <p:nvSpPr>
          <p:cNvPr id="58" name="Rectangle 57">
            <a:extLst>
              <a:ext uri="{FF2B5EF4-FFF2-40B4-BE49-F238E27FC236}">
                <a16:creationId xmlns:a16="http://schemas.microsoft.com/office/drawing/2014/main" id="{433D960C-DDB7-43CE-858F-DB110EF8675A}"/>
              </a:ext>
            </a:extLst>
          </p:cNvPr>
          <p:cNvSpPr/>
          <p:nvPr/>
        </p:nvSpPr>
        <p:spPr bwMode="auto">
          <a:xfrm>
            <a:off x="38395557" y="6737685"/>
            <a:ext cx="3851787" cy="1402549"/>
          </a:xfrm>
          <a:prstGeom prst="rect">
            <a:avLst/>
          </a:prstGeom>
          <a:solidFill>
            <a:srgbClr val="DCE3EB"/>
          </a:solidFill>
          <a:ln w="9525" cap="flat" cmpd="sng" algn="ctr">
            <a:solidFill>
              <a:srgbClr val="053C6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a:ln>
                  <a:noFill/>
                </a:ln>
                <a:solidFill>
                  <a:schemeClr val="tx1"/>
                </a:solidFill>
                <a:effectLst/>
                <a:latin typeface="Trebuchet MS" panose="020B0603020202020204" pitchFamily="34" charset="0"/>
              </a:rPr>
              <a:t>East River Basin, CO</a:t>
            </a:r>
          </a:p>
          <a:p>
            <a:pPr marL="0" marR="0" indent="0" defTabSz="914400" rtl="0" eaLnBrk="0" fontAlgn="base" latinLnBrk="0" hangingPunct="0">
              <a:lnSpc>
                <a:spcPct val="100000"/>
              </a:lnSpc>
              <a:spcBef>
                <a:spcPct val="0"/>
              </a:spcBef>
              <a:spcAft>
                <a:spcPct val="0"/>
              </a:spcAft>
              <a:buClrTx/>
              <a:buSzTx/>
              <a:buFontTx/>
              <a:buNone/>
              <a:tabLst/>
            </a:pPr>
            <a:r>
              <a:rPr lang="en-US" sz="2800" b="1" i="1" dirty="0">
                <a:latin typeface="Trebuchet MS" panose="020B0603020202020204" pitchFamily="34" charset="0"/>
              </a:rPr>
              <a:t>April 20, 2019</a:t>
            </a:r>
            <a:endParaRPr kumimoji="0" lang="en-US" sz="2800" b="1" i="1" u="none" strike="noStrike" cap="none" normalizeH="0" baseline="0" dirty="0">
              <a:ln>
                <a:noFill/>
              </a:ln>
              <a:solidFill>
                <a:schemeClr val="tx1"/>
              </a:solidFill>
              <a:effectLst/>
              <a:latin typeface="Trebuchet MS" panose="020B0603020202020204" pitchFamily="34" charset="0"/>
            </a:endParaRPr>
          </a:p>
        </p:txBody>
      </p:sp>
      <p:sp>
        <p:nvSpPr>
          <p:cNvPr id="91" name="Multiplication Sign 90">
            <a:extLst>
              <a:ext uri="{FF2B5EF4-FFF2-40B4-BE49-F238E27FC236}">
                <a16:creationId xmlns:a16="http://schemas.microsoft.com/office/drawing/2014/main" id="{E00A64AF-EF42-4A0E-BA1C-2F6B6603A92F}"/>
              </a:ext>
            </a:extLst>
          </p:cNvPr>
          <p:cNvSpPr/>
          <p:nvPr/>
        </p:nvSpPr>
        <p:spPr bwMode="auto">
          <a:xfrm>
            <a:off x="38563012" y="12035790"/>
            <a:ext cx="365760" cy="365760"/>
          </a:xfrm>
          <a:prstGeom prst="mathMultiply">
            <a:avLst/>
          </a:prstGeom>
          <a:solidFill>
            <a:srgbClr val="DCE3EB"/>
          </a:solidFill>
          <a:ln w="9525" cap="flat" cmpd="sng" algn="ctr">
            <a:solidFill>
              <a:srgbClr val="053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
        <p:nvSpPr>
          <p:cNvPr id="93" name="Equals 92">
            <a:extLst>
              <a:ext uri="{FF2B5EF4-FFF2-40B4-BE49-F238E27FC236}">
                <a16:creationId xmlns:a16="http://schemas.microsoft.com/office/drawing/2014/main" id="{CD54E065-93DE-48A1-B4CE-6210F3C5C56A}"/>
              </a:ext>
            </a:extLst>
          </p:cNvPr>
          <p:cNvSpPr/>
          <p:nvPr/>
        </p:nvSpPr>
        <p:spPr bwMode="auto">
          <a:xfrm>
            <a:off x="38557200" y="12497630"/>
            <a:ext cx="365760" cy="365760"/>
          </a:xfrm>
          <a:prstGeom prst="mathEqual">
            <a:avLst/>
          </a:prstGeom>
          <a:solidFill>
            <a:srgbClr val="DCE3EB"/>
          </a:solidFill>
          <a:ln w="9525" cap="flat" cmpd="sng" algn="ctr">
            <a:solidFill>
              <a:srgbClr val="053C6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pic>
        <p:nvPicPr>
          <p:cNvPr id="14" name="Picture 13" descr="A close up of a map&#10;&#10;Description automatically generated">
            <a:extLst>
              <a:ext uri="{FF2B5EF4-FFF2-40B4-BE49-F238E27FC236}">
                <a16:creationId xmlns:a16="http://schemas.microsoft.com/office/drawing/2014/main" id="{58455513-5928-42CF-B06D-C23E543253C0}"/>
              </a:ext>
            </a:extLst>
          </p:cNvPr>
          <p:cNvPicPr>
            <a:picLocks noChangeAspect="1"/>
          </p:cNvPicPr>
          <p:nvPr/>
        </p:nvPicPr>
        <p:blipFill>
          <a:blip r:embed="rId15"/>
          <a:stretch>
            <a:fillRect/>
          </a:stretch>
        </p:blipFill>
        <p:spPr>
          <a:xfrm>
            <a:off x="15598653" y="20194282"/>
            <a:ext cx="11146536" cy="11146536"/>
          </a:xfrm>
          <a:prstGeom prst="rect">
            <a:avLst/>
          </a:prstGeom>
          <a:ln>
            <a:solidFill>
              <a:srgbClr val="053C6D"/>
            </a:solidFill>
          </a:ln>
        </p:spPr>
      </p:pic>
      <p:sp>
        <p:nvSpPr>
          <p:cNvPr id="17" name="Text Box 13">
            <a:extLst>
              <a:ext uri="{FF2B5EF4-FFF2-40B4-BE49-F238E27FC236}">
                <a16:creationId xmlns:a16="http://schemas.microsoft.com/office/drawing/2014/main" id="{A5DFF07B-536E-40E5-960E-05292264B995}"/>
              </a:ext>
            </a:extLst>
          </p:cNvPr>
          <p:cNvSpPr txBox="1">
            <a:spLocks noChangeArrowheads="1"/>
          </p:cNvSpPr>
          <p:nvPr/>
        </p:nvSpPr>
        <p:spPr bwMode="auto">
          <a:xfrm>
            <a:off x="20338772" y="8408985"/>
            <a:ext cx="1482502" cy="461665"/>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3200" b="1">
                <a:solidFill>
                  <a:srgbClr val="053C6D"/>
                </a:solidFill>
              </a:defRPr>
            </a:lvl1pPr>
          </a:lstStyle>
          <a:p>
            <a:r>
              <a:rPr lang="en-US" sz="2400" i="1" dirty="0">
                <a:solidFill>
                  <a:schemeClr val="tx1"/>
                </a:solidFill>
                <a:latin typeface="Trebuchet MS" panose="020B0603020202020204" pitchFamily="34" charset="0"/>
                <a:cs typeface="Helvetica" panose="020B0604020202020204" pitchFamily="34" charset="0"/>
              </a:rPr>
              <a:t>Alpine3D</a:t>
            </a:r>
          </a:p>
        </p:txBody>
      </p:sp>
      <p:sp>
        <p:nvSpPr>
          <p:cNvPr id="18" name="Text Box 13">
            <a:extLst>
              <a:ext uri="{FF2B5EF4-FFF2-40B4-BE49-F238E27FC236}">
                <a16:creationId xmlns:a16="http://schemas.microsoft.com/office/drawing/2014/main" id="{EF884244-4BFE-4720-B9A4-FB5006D7C1EC}"/>
              </a:ext>
            </a:extLst>
          </p:cNvPr>
          <p:cNvSpPr txBox="1">
            <a:spLocks noChangeArrowheads="1"/>
          </p:cNvSpPr>
          <p:nvPr/>
        </p:nvSpPr>
        <p:spPr bwMode="auto">
          <a:xfrm>
            <a:off x="21225450" y="14300412"/>
            <a:ext cx="1482502" cy="461665"/>
          </a:xfrm>
          <a:prstGeom prst="rect">
            <a:avLst/>
          </a:prstGeom>
          <a:noFill/>
          <a:ln w="9525">
            <a:noFill/>
            <a:miter lim="800000"/>
            <a:headEnd/>
            <a:tailEnd/>
          </a:ln>
        </p:spPr>
        <p:txBody>
          <a:bodyPr wrap="square">
            <a:prstTxWarp prst="textNoShape">
              <a:avLst/>
            </a:prstTxWarp>
            <a:spAutoFit/>
          </a:bodyPr>
          <a:lstStyle>
            <a:defPPr>
              <a:defRPr lang="en-US"/>
            </a:defPPr>
            <a:lvl1pPr algn="l">
              <a:spcBef>
                <a:spcPct val="50000"/>
              </a:spcBef>
              <a:defRPr sz="3200" b="1">
                <a:solidFill>
                  <a:srgbClr val="053C6D"/>
                </a:solidFill>
              </a:defRPr>
            </a:lvl1pPr>
          </a:lstStyle>
          <a:p>
            <a:r>
              <a:rPr lang="en-US" sz="2400" i="1" dirty="0">
                <a:solidFill>
                  <a:schemeClr val="tx1"/>
                </a:solidFill>
                <a:latin typeface="Trebuchet MS" panose="020B0603020202020204" pitchFamily="34" charset="0"/>
                <a:cs typeface="Helvetica" panose="020B0604020202020204" pitchFamily="34" charset="0"/>
              </a:rPr>
              <a:t>FSM2</a:t>
            </a:r>
          </a:p>
        </p:txBody>
      </p:sp>
      <p:cxnSp>
        <p:nvCxnSpPr>
          <p:cNvPr id="20" name="Straight Arrow Connector 19">
            <a:extLst>
              <a:ext uri="{FF2B5EF4-FFF2-40B4-BE49-F238E27FC236}">
                <a16:creationId xmlns:a16="http://schemas.microsoft.com/office/drawing/2014/main" id="{21C04CF6-B96E-460C-AD7E-2AC03C0472F3}"/>
              </a:ext>
            </a:extLst>
          </p:cNvPr>
          <p:cNvCxnSpPr>
            <a:cxnSpLocks/>
          </p:cNvCxnSpPr>
          <p:nvPr/>
        </p:nvCxnSpPr>
        <p:spPr bwMode="auto">
          <a:xfrm flipH="1">
            <a:off x="19864004" y="8629554"/>
            <a:ext cx="42743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E1085D9E-3073-438A-9BE5-65FA89D2F583}"/>
              </a:ext>
            </a:extLst>
          </p:cNvPr>
          <p:cNvCxnSpPr>
            <a:cxnSpLocks/>
          </p:cNvCxnSpPr>
          <p:nvPr/>
        </p:nvCxnSpPr>
        <p:spPr bwMode="auto">
          <a:xfrm flipH="1">
            <a:off x="21488400" y="14724303"/>
            <a:ext cx="151890" cy="2661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Rectangle 29">
            <a:extLst>
              <a:ext uri="{FF2B5EF4-FFF2-40B4-BE49-F238E27FC236}">
                <a16:creationId xmlns:a16="http://schemas.microsoft.com/office/drawing/2014/main" id="{3DD7F13C-E73D-4177-B265-45306A2B79E0}"/>
              </a:ext>
            </a:extLst>
          </p:cNvPr>
          <p:cNvSpPr/>
          <p:nvPr/>
        </p:nvSpPr>
        <p:spPr bwMode="auto">
          <a:xfrm>
            <a:off x="17387248" y="21085791"/>
            <a:ext cx="1160058" cy="293428"/>
          </a:xfrm>
          <a:prstGeom prst="rect">
            <a:avLst/>
          </a:prstGeom>
          <a:noFill/>
          <a:ln w="1905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65" charset="0"/>
            </a:endParaRPr>
          </a:p>
        </p:txBody>
      </p:sp>
    </p:spTree>
    <p:extLst>
      <p:ext uri="{BB962C8B-B14F-4D97-AF65-F5344CB8AC3E}">
        <p14:creationId xmlns:p14="http://schemas.microsoft.com/office/powerpoint/2010/main" val="1539421618"/>
      </p:ext>
    </p:extLst>
  </p:cSld>
  <p:clrMapOvr>
    <a:masterClrMapping/>
  </p:clrMapOvr>
</p:sld>
</file>

<file path=ppt/theme/theme1.xml><?xml version="1.0" encoding="utf-8"?>
<a:theme xmlns:a="http://schemas.openxmlformats.org/drawingml/2006/main" name="nsidc_postertemplate_12152011">
  <a:themeElements>
    <a:clrScheme name="NSIDC The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nsidc_postertemplate_12152011</Template>
  <TotalTime>10920</TotalTime>
  <Words>418</Words>
  <Application>Microsoft Office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Helvetica</vt:lpstr>
      <vt:lpstr>Times</vt:lpstr>
      <vt:lpstr>Trebuchet MS</vt:lpstr>
      <vt:lpstr>nsidc_postertemplate_12152011</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Mikayla Bouley</dc:creator>
  <cp:lastModifiedBy>Eric Smyth</cp:lastModifiedBy>
  <cp:revision>241</cp:revision>
  <cp:lastPrinted>2008-11-19T16:55:37Z</cp:lastPrinted>
  <dcterms:created xsi:type="dcterms:W3CDTF">2014-02-20T21:27:16Z</dcterms:created>
  <dcterms:modified xsi:type="dcterms:W3CDTF">2020-09-10T15:00:41Z</dcterms:modified>
</cp:coreProperties>
</file>