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81" r:id="rId4"/>
    <p:sldId id="284" r:id="rId5"/>
    <p:sldId id="280" r:id="rId6"/>
    <p:sldId id="282" r:id="rId7"/>
    <p:sldId id="283" r:id="rId8"/>
    <p:sldId id="277" r:id="rId9"/>
    <p:sldId id="278" r:id="rId10"/>
    <p:sldId id="279" r:id="rId11"/>
    <p:sldId id="266" r:id="rId12"/>
    <p:sldId id="257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42"/>
    <p:restoredTop sz="94643"/>
  </p:normalViewPr>
  <p:slideViewPr>
    <p:cSldViewPr snapToGrid="0" snapToObjects="1">
      <p:cViewPr varScale="1">
        <p:scale>
          <a:sx n="100" d="100"/>
          <a:sy n="100" d="100"/>
        </p:scale>
        <p:origin x="176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35AE4-1C5C-9242-A197-C229CE5F7DDF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88F4F-661B-D94F-A0F6-DCCEB6C58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8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3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8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8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1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5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6789-AA48-8E4F-B7BA-1551DCFFBB38}" type="datetimeFigureOut">
              <a:rPr lang="en-US" smtClean="0"/>
              <a:t>9/8/20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EC513-AB37-C14B-9207-686BB746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1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bg.jpl.nasa.gov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.skiles@geog.utah.edu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sbg.jpl.nasa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bg.jpl.nasa.gov/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bg.jpl.nasa.gov/" TargetMode="External"/><Relationship Id="rId2" Type="http://schemas.openxmlformats.org/officeDocument/2006/relationships/hyperlink" Target="https://sbg.jpl.nasa.gov/sat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bg.jpl.nasa.gov/framework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bg.jpl.nasa.gov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188724"/>
            <a:ext cx="3530600" cy="19184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Surface Biology and Geology (SBG):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On the path to global snow albedo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2000" y="6550223"/>
            <a:ext cx="487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ASO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6106" y="6180891"/>
            <a:ext cx="36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S. McKenzie Skiles, University of Utah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DB724-9601-F243-B5A4-1E5D2E247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207843"/>
            <a:ext cx="3987800" cy="638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B77170-EFE2-B043-BFA8-E0AD5A133D83}"/>
              </a:ext>
            </a:extLst>
          </p:cNvPr>
          <p:cNvSpPr txBox="1"/>
          <p:nvPr/>
        </p:nvSpPr>
        <p:spPr>
          <a:xfrm>
            <a:off x="8500709" y="6524823"/>
            <a:ext cx="245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NASA Earth Observatory</a:t>
            </a:r>
          </a:p>
        </p:txBody>
      </p:sp>
    </p:spTree>
    <p:extLst>
      <p:ext uri="{BB962C8B-B14F-4D97-AF65-F5344CB8AC3E}">
        <p14:creationId xmlns:p14="http://schemas.microsoft.com/office/powerpoint/2010/main" val="126434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20448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Snow in the SBG Science Traceability Matrix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7350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780FEC-8079-3A45-9BF5-D61836299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40" b="54186"/>
          <a:stretch/>
        </p:blipFill>
        <p:spPr>
          <a:xfrm>
            <a:off x="2674218" y="4000500"/>
            <a:ext cx="7008694" cy="255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D55D2-281E-0F45-AC16-7086E619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66"/>
          <a:stretch/>
        </p:blipFill>
        <p:spPr>
          <a:xfrm>
            <a:off x="387351" y="1803400"/>
            <a:ext cx="11158151" cy="1963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33D6F-8A88-424D-A62C-6C2B8B735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26" b="43889"/>
          <a:stretch/>
        </p:blipFill>
        <p:spPr>
          <a:xfrm>
            <a:off x="387350" y="1104899"/>
            <a:ext cx="11158151" cy="698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0BDA6C-EDED-AE49-A211-E83C76BBFB4D}"/>
              </a:ext>
            </a:extLst>
          </p:cNvPr>
          <p:cNvSpPr/>
          <p:nvPr/>
        </p:nvSpPr>
        <p:spPr>
          <a:xfrm>
            <a:off x="9708500" y="6370224"/>
            <a:ext cx="2483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https://sbg.jpl.nasa.gov/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55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0448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SBG Pathfinder Study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0550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113A7D9-2409-1A48-B844-D1196E1CB2B9}"/>
              </a:ext>
            </a:extLst>
          </p:cNvPr>
          <p:cNvSpPr/>
          <p:nvPr/>
        </p:nvSpPr>
        <p:spPr>
          <a:xfrm>
            <a:off x="590549" y="968272"/>
            <a:ext cx="109958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/>
            <a:r>
              <a:rPr lang="en-US" sz="2400" b="1" dirty="0">
                <a:solidFill>
                  <a:schemeClr val="bg1"/>
                </a:solidFill>
              </a:rPr>
              <a:t>SISTER: SBG Space-based Imaging Spectroscopy and Thermal pathfinder</a:t>
            </a:r>
          </a:p>
          <a:p>
            <a:pPr marL="12700" algn="ctr"/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marL="12700"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</a:rPr>
              <a:t>Year 0:</a:t>
            </a:r>
            <a:endParaRPr lang="en-US" sz="2000" dirty="0">
              <a:solidFill>
                <a:schemeClr val="bg1"/>
              </a:solidFill>
            </a:endParaRPr>
          </a:p>
          <a:p>
            <a:pPr algn="ctr" fontAlgn="base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</a:rPr>
              <a:t>Complete a rapid design study for a flexible architecture that allows for augmentations as technology advances, and complementary paradigms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</a:rPr>
              <a:t>Year 1:</a:t>
            </a:r>
            <a:endParaRPr lang="en-US" sz="2000" dirty="0">
              <a:solidFill>
                <a:schemeClr val="bg1"/>
              </a:solidFill>
            </a:endParaRPr>
          </a:p>
          <a:p>
            <a:pPr algn="ctr" fontAlgn="base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</a:rPr>
              <a:t>Build prototype workflow(s) for processing pseudo SBG datasets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</a:rPr>
              <a:t>Years 2-3:</a:t>
            </a:r>
            <a:endParaRPr lang="en-US" sz="2000" dirty="0">
              <a:solidFill>
                <a:schemeClr val="bg1"/>
              </a:solidFill>
            </a:endParaRPr>
          </a:p>
          <a:p>
            <a:pPr algn="ctr" fontAlgn="base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</a:rPr>
              <a:t>Process pseudo SBG datasets through existing workflows, rapidly prototype and improve processing throughputs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</a:rPr>
              <a:t>Years 4-5:</a:t>
            </a:r>
            <a:endParaRPr lang="en-US" sz="2000" dirty="0">
              <a:solidFill>
                <a:schemeClr val="bg1"/>
              </a:solidFill>
            </a:endParaRPr>
          </a:p>
          <a:p>
            <a:pPr algn="ctr" fontAlgn="base"/>
            <a:r>
              <a:rPr lang="en-US" sz="2000" dirty="0">
                <a:solidFill>
                  <a:schemeClr val="bg1"/>
                </a:solidFill>
                <a:latin typeface="Helvetica Neue" panose="02000503000000020004" pitchFamily="2" charset="0"/>
              </a:rPr>
              <a:t>Adapt workflows based on improved algorithms from external partners or project-provided Algorithm Theoretical Basis Documents (ATBDs)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0B31F8-D0D1-A444-86E2-1D4F797551D4}"/>
              </a:ext>
            </a:extLst>
          </p:cNvPr>
          <p:cNvSpPr/>
          <p:nvPr/>
        </p:nvSpPr>
        <p:spPr>
          <a:xfrm>
            <a:off x="590550" y="2833477"/>
            <a:ext cx="11144250" cy="2197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274A4-1087-384B-B919-A678E06B8B22}"/>
              </a:ext>
            </a:extLst>
          </p:cNvPr>
          <p:cNvSpPr txBox="1"/>
          <p:nvPr/>
        </p:nvSpPr>
        <p:spPr>
          <a:xfrm>
            <a:off x="0" y="6211666"/>
            <a:ext cx="12192000" cy="646331"/>
          </a:xfrm>
          <a:prstGeom prst="rect">
            <a:avLst/>
          </a:prstGeom>
          <a:solidFill>
            <a:schemeClr val="bg2">
              <a:lumMod val="50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Atmospheric Correction and Algorithm Maturation</a:t>
            </a:r>
          </a:p>
          <a:p>
            <a:pPr algn="ctr"/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Charles </a:t>
            </a:r>
            <a:r>
              <a:rPr lang="en-US" i="1" dirty="0" err="1">
                <a:solidFill>
                  <a:schemeClr val="bg1">
                    <a:lumMod val="85000"/>
                  </a:schemeClr>
                </a:solidFill>
              </a:rPr>
              <a:t>Gatebe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, Nancy Glen, McKenzie Skiles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803FB-9B88-FF49-8BA8-680BD7BF63DC}"/>
              </a:ext>
            </a:extLst>
          </p:cNvPr>
          <p:cNvSpPr txBox="1"/>
          <p:nvPr/>
        </p:nvSpPr>
        <p:spPr>
          <a:xfrm>
            <a:off x="9702800" y="2833476"/>
            <a:ext cx="212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SnowEx contribution</a:t>
            </a:r>
          </a:p>
        </p:txBody>
      </p:sp>
    </p:spTree>
    <p:extLst>
      <p:ext uri="{BB962C8B-B14F-4D97-AF65-F5344CB8AC3E}">
        <p14:creationId xmlns:p14="http://schemas.microsoft.com/office/powerpoint/2010/main" val="13731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30" y="16572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AVIRIS Next Generation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6130" y="828458"/>
            <a:ext cx="102313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1503" y="1859736"/>
            <a:ext cx="5930901" cy="3926522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Pushbroom</a:t>
            </a:r>
            <a:r>
              <a:rPr lang="en-US" sz="2400" dirty="0">
                <a:solidFill>
                  <a:schemeClr val="bg1"/>
                </a:solidFill>
              </a:rPr>
              <a:t> imaging spectrometer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Spectral resolution: 380 nm to 2510 nm with 5 nm sampling (425 bands)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Radiometric resolution: 14 bit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Focal plane array: 480 (spectral) x 640 (cross track)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High signal-to-noise ratio</a:t>
            </a:r>
          </a:p>
          <a:p>
            <a:r>
              <a:rPr lang="en-US" sz="2400" dirty="0">
                <a:solidFill>
                  <a:schemeClr val="bg1"/>
                </a:solidFill>
              </a:rPr>
              <a:t>Currently flies on King Air B200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Average ground speed is 100 </a:t>
            </a:r>
            <a:r>
              <a:rPr lang="en-US" sz="2000" dirty="0" err="1">
                <a:solidFill>
                  <a:schemeClr val="bg1"/>
                </a:solidFill>
              </a:rPr>
              <a:t>kts</a:t>
            </a:r>
            <a:r>
              <a:rPr lang="en-US" sz="2000" dirty="0">
                <a:solidFill>
                  <a:schemeClr val="bg1"/>
                </a:solidFill>
              </a:rPr>
              <a:t> @ 13,000 ft AGL (4 m pixel resolution)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Range is 700 nautical miles (5 hours)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0477" y="892487"/>
            <a:ext cx="125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ndara" charset="0"/>
                <a:ea typeface="Candara" charset="0"/>
                <a:cs typeface="Candara" charset="0"/>
              </a:rPr>
              <a:t>Camera Location/</a:t>
            </a:r>
          </a:p>
          <a:p>
            <a:pPr algn="r"/>
            <a:r>
              <a:rPr lang="en-US" dirty="0">
                <a:latin typeface="Candara" charset="0"/>
                <a:ea typeface="Candara" charset="0"/>
                <a:cs typeface="Candara" charset="0"/>
              </a:rPr>
              <a:t>Overlap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40661" y="3973909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DEM</a:t>
            </a:r>
          </a:p>
        </p:txBody>
      </p:sp>
      <p:pic>
        <p:nvPicPr>
          <p:cNvPr id="2050" name="Picture 2" descr="https://avirisng.jpl.nasa.gov/ql/16qlook/ang20160217t081526_ge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12" y="125264"/>
            <a:ext cx="1778928" cy="66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irisng.jpl.nasa.gov/ql/16qlook/ang20160217t080930_ge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90" y="119589"/>
            <a:ext cx="2374031" cy="659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9967" y="2941873"/>
            <a:ext cx="1443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AVIRIS-NG </a:t>
            </a:r>
          </a:p>
          <a:p>
            <a:pPr algn="ctr"/>
            <a:r>
              <a:rPr lang="en-US" sz="1600" i="1" dirty="0" err="1">
                <a:solidFill>
                  <a:schemeClr val="bg1"/>
                </a:solidFill>
              </a:rPr>
              <a:t>Orthorectified</a:t>
            </a:r>
            <a:endParaRPr lang="en-US" sz="1600" i="1" dirty="0">
              <a:solidFill>
                <a:schemeClr val="bg1"/>
              </a:solidFill>
            </a:endParaRP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True Color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Himachal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Pradesh (India)</a:t>
            </a:r>
          </a:p>
        </p:txBody>
      </p:sp>
    </p:spTree>
    <p:extLst>
      <p:ext uri="{BB962C8B-B14F-4D97-AF65-F5344CB8AC3E}">
        <p14:creationId xmlns:p14="http://schemas.microsoft.com/office/powerpoint/2010/main" val="211183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99963" y="-922859"/>
            <a:ext cx="12491963" cy="8362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8669" y="4640193"/>
            <a:ext cx="2494657" cy="1477328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McKenzie Skiles </a:t>
            </a:r>
          </a:p>
          <a:p>
            <a:pPr algn="ctr"/>
            <a:r>
              <a:rPr lang="en-US" dirty="0">
                <a:hlinkClick r:id="rId3"/>
              </a:rPr>
              <a:t>m.skiles@geog.utah.edu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1915-4EF6-2842-8E53-4D89829CE249}"/>
              </a:ext>
            </a:extLst>
          </p:cNvPr>
          <p:cNvSpPr/>
          <p:nvPr/>
        </p:nvSpPr>
        <p:spPr>
          <a:xfrm>
            <a:off x="4440064" y="2682833"/>
            <a:ext cx="3311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4"/>
              </a:rPr>
              <a:t>https://sbg.jpl.nasa.gov/ 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FBB4A-4986-2940-A341-4D6A07B79102}"/>
              </a:ext>
            </a:extLst>
          </p:cNvPr>
          <p:cNvSpPr txBox="1"/>
          <p:nvPr/>
        </p:nvSpPr>
        <p:spPr>
          <a:xfrm>
            <a:off x="4621619" y="2092145"/>
            <a:ext cx="294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SBG Study Website</a:t>
            </a:r>
          </a:p>
        </p:txBody>
      </p:sp>
      <p:pic>
        <p:nvPicPr>
          <p:cNvPr id="2050" name="Picture 2" descr="https://lh3.googleusercontent.com/tbuksXes0jxej7BD9amuomS8AiTLqNkx_MJrhTNBdTxs0jpAsgXaiIeyIokhUjcsWEs2ytCbk_zU7alSPql0l8agt7Y0U4ukQQZhPeG5nZzNxvyPhbEwAGh_o1c2QCAfDInOm8zDqcc">
            <a:extLst>
              <a:ext uri="{FF2B5EF4-FFF2-40B4-BE49-F238E27FC236}">
                <a16:creationId xmlns:a16="http://schemas.microsoft.com/office/drawing/2014/main" id="{5244B908-632E-3141-9C06-D7B98461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90" y="5395519"/>
            <a:ext cx="2068680" cy="52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30" y="16572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Snow Albedo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6130" y="764430"/>
            <a:ext cx="11406270" cy="640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60477" y="892487"/>
            <a:ext cx="125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ndara" charset="0"/>
                <a:ea typeface="Candara" charset="0"/>
                <a:cs typeface="Candara" charset="0"/>
              </a:rPr>
              <a:t>Camera Location/</a:t>
            </a:r>
          </a:p>
          <a:p>
            <a:pPr algn="r"/>
            <a:r>
              <a:rPr lang="en-US" dirty="0">
                <a:latin typeface="Candara" charset="0"/>
                <a:ea typeface="Candara" charset="0"/>
                <a:cs typeface="Candara" charset="0"/>
              </a:rPr>
              <a:t>Overlap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40661" y="3973909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DEM</a:t>
            </a:r>
          </a:p>
        </p:txBody>
      </p:sp>
      <p:pic>
        <p:nvPicPr>
          <p:cNvPr id="20" name="Shape 235">
            <a:extLst>
              <a:ext uri="{FF2B5EF4-FFF2-40B4-BE49-F238E27FC236}">
                <a16:creationId xmlns:a16="http://schemas.microsoft.com/office/drawing/2014/main" id="{0A0F9ED1-6203-0A4C-9B56-BF68298228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7334" y="1265252"/>
            <a:ext cx="6494466" cy="4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5E8E60-B3FE-4C40-9754-E97E67A65495}"/>
              </a:ext>
            </a:extLst>
          </p:cNvPr>
          <p:cNvSpPr txBox="1"/>
          <p:nvPr/>
        </p:nvSpPr>
        <p:spPr>
          <a:xfrm>
            <a:off x="10388600" y="427112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Background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21D550-13A4-FD4C-A158-11FDF76C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285"/>
          <a:stretch/>
        </p:blipFill>
        <p:spPr>
          <a:xfrm>
            <a:off x="5130800" y="1574517"/>
            <a:ext cx="6769100" cy="168306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SingleSpectra.png">
            <a:extLst>
              <a:ext uri="{FF2B5EF4-FFF2-40B4-BE49-F238E27FC236}">
                <a16:creationId xmlns:a16="http://schemas.microsoft.com/office/drawing/2014/main" id="{D4491AE8-3718-C740-864B-5BF0095A3D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418" y="3428770"/>
            <a:ext cx="2498432" cy="262482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SASP13_Albedo_RF_new.png">
            <a:extLst>
              <a:ext uri="{FF2B5EF4-FFF2-40B4-BE49-F238E27FC236}">
                <a16:creationId xmlns:a16="http://schemas.microsoft.com/office/drawing/2014/main" id="{4F050E4C-2EF7-C740-9E0E-E7B6E66CA8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" b="50617"/>
          <a:stretch/>
        </p:blipFill>
        <p:spPr>
          <a:xfrm>
            <a:off x="9412073" y="3428770"/>
            <a:ext cx="2559314" cy="262482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97B082-AEB9-8D44-AF64-D6B3D392348E}"/>
              </a:ext>
            </a:extLst>
          </p:cNvPr>
          <p:cNvCxnSpPr>
            <a:cxnSpLocks/>
          </p:cNvCxnSpPr>
          <p:nvPr/>
        </p:nvCxnSpPr>
        <p:spPr>
          <a:xfrm flipV="1">
            <a:off x="4229100" y="3257581"/>
            <a:ext cx="901700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A14B0-1649-1547-A294-C67998658CAA}"/>
              </a:ext>
            </a:extLst>
          </p:cNvPr>
          <p:cNvSpPr/>
          <p:nvPr/>
        </p:nvSpPr>
        <p:spPr>
          <a:xfrm>
            <a:off x="5969000" y="2374900"/>
            <a:ext cx="195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Broadband Albedo Time Series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93C039-4984-3347-AEB8-7087E4577DBC}"/>
              </a:ext>
            </a:extLst>
          </p:cNvPr>
          <p:cNvSpPr/>
          <p:nvPr/>
        </p:nvSpPr>
        <p:spPr>
          <a:xfrm>
            <a:off x="7768456" y="3781125"/>
            <a:ext cx="1493788" cy="31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Spectral </a:t>
            </a:r>
          </a:p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Albedo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E32344-ACED-7847-ABCD-17D1169995E6}"/>
              </a:ext>
            </a:extLst>
          </p:cNvPr>
          <p:cNvSpPr txBox="1"/>
          <p:nvPr/>
        </p:nvSpPr>
        <p:spPr>
          <a:xfrm>
            <a:off x="287334" y="6106299"/>
            <a:ext cx="1168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Snow albedo, a primary control on snowmelt rates via its modulation on net solar radiation,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has high spatial, temporal, and spectral variation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BB4CDA4-1F80-E946-B6E8-62905F21B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609" y="3428771"/>
            <a:ext cx="4248203" cy="26248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379457F-C5F1-B948-9C16-8AB963A4D830}"/>
              </a:ext>
            </a:extLst>
          </p:cNvPr>
          <p:cNvSpPr/>
          <p:nvPr/>
        </p:nvSpPr>
        <p:spPr>
          <a:xfrm>
            <a:off x="10901412" y="4582694"/>
            <a:ext cx="998488" cy="31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Spectral Albedo</a:t>
            </a:r>
          </a:p>
          <a:p>
            <a:pPr algn="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Time Series</a:t>
            </a:r>
          </a:p>
        </p:txBody>
      </p:sp>
    </p:spTree>
    <p:extLst>
      <p:ext uri="{BB962C8B-B14F-4D97-AF65-F5344CB8AC3E}">
        <p14:creationId xmlns:p14="http://schemas.microsoft.com/office/powerpoint/2010/main" val="126305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30" y="16572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Snow and multispectral sensors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6130" y="764430"/>
            <a:ext cx="11406270" cy="640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1122873"/>
            <a:ext cx="5522259" cy="5412261"/>
          </a:xfrm>
        </p:spPr>
        <p:txBody>
          <a:bodyPr>
            <a:normAutofit/>
          </a:bodyPr>
          <a:lstStyle/>
          <a:p>
            <a:endParaRPr lang="en-US" sz="1500" dirty="0">
              <a:solidFill>
                <a:schemeClr val="bg1"/>
              </a:solidFill>
              <a:latin typeface="+mj-lt"/>
            </a:endParaRPr>
          </a:p>
          <a:p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9360477" y="892487"/>
            <a:ext cx="125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ndara" charset="0"/>
                <a:ea typeface="Candara" charset="0"/>
                <a:cs typeface="Candara" charset="0"/>
              </a:rPr>
              <a:t>Camera Location/</a:t>
            </a:r>
          </a:p>
          <a:p>
            <a:pPr algn="r"/>
            <a:r>
              <a:rPr lang="en-US" dirty="0">
                <a:latin typeface="Candara" charset="0"/>
                <a:ea typeface="Candara" charset="0"/>
                <a:cs typeface="Candara" charset="0"/>
              </a:rPr>
              <a:t>Overlap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40661" y="3973909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charset="0"/>
                <a:ea typeface="Candara" charset="0"/>
                <a:cs typeface="Candara" charset="0"/>
              </a:rPr>
              <a:t>DEM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8275F4-C7D4-9E4F-B5BD-2B588AD76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3" r="4960"/>
          <a:stretch/>
        </p:blipFill>
        <p:spPr>
          <a:xfrm>
            <a:off x="6360459" y="1133762"/>
            <a:ext cx="5412442" cy="374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8B6771-9BC5-2B4D-A129-3A8633BF6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0" y="1133762"/>
            <a:ext cx="6565721" cy="3741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0C8FD9-7ECA-814C-869B-053E5A26242F}"/>
              </a:ext>
            </a:extLst>
          </p:cNvPr>
          <p:cNvSpPr txBox="1"/>
          <p:nvPr/>
        </p:nvSpPr>
        <p:spPr>
          <a:xfrm>
            <a:off x="10388600" y="427112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B4A19-D9F7-4B47-8023-5602AB228FCE}"/>
              </a:ext>
            </a:extLst>
          </p:cNvPr>
          <p:cNvSpPr txBox="1"/>
          <p:nvPr/>
        </p:nvSpPr>
        <p:spPr>
          <a:xfrm>
            <a:off x="10500454" y="4634807"/>
            <a:ext cx="1323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Source: Jeff Dozier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2CCBB-2840-6745-B1B5-30EFF539BAD3}"/>
              </a:ext>
            </a:extLst>
          </p:cNvPr>
          <p:cNvSpPr txBox="1"/>
          <p:nvPr/>
        </p:nvSpPr>
        <p:spPr>
          <a:xfrm>
            <a:off x="176130" y="5212835"/>
            <a:ext cx="11684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Current multispectral satellites lack the spatial, spectral, and temporal resolution for us to measure snow albedo (namely in mountainous terrain), or controls on snow albedo, with quantitative certainty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There is no publicly available </a:t>
            </a:r>
            <a:r>
              <a:rPr lang="en-US" sz="2000" i="1" dirty="0">
                <a:solidFill>
                  <a:schemeClr val="bg1"/>
                </a:solidFill>
              </a:rPr>
              <a:t>snow albedo </a:t>
            </a:r>
            <a:r>
              <a:rPr lang="en-US" sz="2000" dirty="0">
                <a:solidFill>
                  <a:schemeClr val="bg1"/>
                </a:solidFill>
              </a:rPr>
              <a:t>dataset from satellite remote sensing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Differentiating clouds from snow is also a relevant challenge with multispectral platforms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E5F32-802D-2D4B-81F8-20F5C5643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107" y="980780"/>
            <a:ext cx="9185575" cy="40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30" y="16572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Snow Imaging Spectroscopy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6130" y="764430"/>
            <a:ext cx="11406270" cy="640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0C8FD9-7ECA-814C-869B-053E5A26242F}"/>
              </a:ext>
            </a:extLst>
          </p:cNvPr>
          <p:cNvSpPr txBox="1"/>
          <p:nvPr/>
        </p:nvSpPr>
        <p:spPr>
          <a:xfrm>
            <a:off x="10388600" y="427112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42CCBB-2840-6745-B1B5-30EFF539BAD3}"/>
              </a:ext>
            </a:extLst>
          </p:cNvPr>
          <p:cNvSpPr txBox="1"/>
          <p:nvPr/>
        </p:nvSpPr>
        <p:spPr>
          <a:xfrm>
            <a:off x="188830" y="5954248"/>
            <a:ext cx="11684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High quality snow property retrievals have been demonstrated from field and airborne spectroscopy systems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Base algorithms for grain size, LAP radiative forcing, and broadband snow albedo are considered mature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C689A8-A0A0-F349-9DEE-0CDD5035A1F0}"/>
              </a:ext>
            </a:extLst>
          </p:cNvPr>
          <p:cNvGrpSpPr/>
          <p:nvPr/>
        </p:nvGrpSpPr>
        <p:grpSpPr>
          <a:xfrm>
            <a:off x="5067299" y="1044138"/>
            <a:ext cx="6515101" cy="4662415"/>
            <a:chOff x="1803401" y="0"/>
            <a:chExt cx="8992001" cy="68734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262B9B-8930-B14E-AA7C-9CE5613C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14" y="0"/>
              <a:ext cx="6294188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B53230-5261-0C4C-BAB3-6B1BDEFDC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3401" y="0"/>
              <a:ext cx="2798424" cy="67494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DA010A-9114-AD42-A5E5-CF715F3B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7826"/>
            <a:stretch/>
          </p:blipFill>
          <p:spPr>
            <a:xfrm>
              <a:off x="1803401" y="6328611"/>
              <a:ext cx="2798423" cy="544878"/>
            </a:xfrm>
            <a:prstGeom prst="rect">
              <a:avLst/>
            </a:prstGeom>
          </p:spPr>
        </p:pic>
      </p:grpSp>
      <p:pic>
        <p:nvPicPr>
          <p:cNvPr id="1026" name="Picture 2" descr="https://lh4.googleusercontent.com/XbtpZz_u08TDGeJgVukKlQjjUfXrI-K1NvObStobcTgBfYKAN8BLY6lX0wEOLvy3b5B4FuYxzwmkoJGpMCCaF9tHEdb_HxjY8Neq6yKUhRENsst9LA-ra1DxG0T2b71ShR0tMZCPmuI">
            <a:extLst>
              <a:ext uri="{FF2B5EF4-FFF2-40B4-BE49-F238E27FC236}">
                <a16:creationId xmlns:a16="http://schemas.microsoft.com/office/drawing/2014/main" id="{486F0E39-3AD1-B84C-8099-6A03FA2EF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"/>
          <a:stretch/>
        </p:blipFill>
        <p:spPr bwMode="auto">
          <a:xfrm>
            <a:off x="579779" y="1012125"/>
            <a:ext cx="3419099" cy="459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E4CBC30-4FF6-324D-9E49-7858011B2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7" y="485924"/>
            <a:ext cx="3484350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n-US" altLang="en-US" sz="7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Lab scale grain size retrieval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(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Resonon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 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Pika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 NIR-320;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D9D9D9"/>
                </a:solidFill>
                <a:effectLst/>
                <a:latin typeface="Lora"/>
              </a:rPr>
              <a:t>Donahue, Skiles, &amp; Hammonds 2020)</a:t>
            </a:r>
            <a:endParaRPr kumimoji="0" lang="en-US" altLang="en-US" sz="9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0448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Decadal Survey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0550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711D9BA-9DD1-534D-BF83-F57AE02480FF}"/>
              </a:ext>
            </a:extLst>
          </p:cNvPr>
          <p:cNvSpPr/>
          <p:nvPr/>
        </p:nvSpPr>
        <p:spPr>
          <a:xfrm>
            <a:off x="7918450" y="1635718"/>
            <a:ext cx="377825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 imaging spectrometer is among the five observations in the “designated” (</a:t>
            </a:r>
            <a:r>
              <a:rPr lang="en-US" sz="2400" b="1" dirty="0">
                <a:solidFill>
                  <a:schemeClr val="bg1"/>
                </a:solidFill>
              </a:rPr>
              <a:t>high priority</a:t>
            </a:r>
            <a:r>
              <a:rPr lang="en-US" sz="2400" dirty="0">
                <a:solidFill>
                  <a:schemeClr val="bg1"/>
                </a:solidFill>
              </a:rPr>
              <a:t>) class recommended in the Decadal Survey for future space missions, with the intent to better remotely sense surface biology and geology, including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snow albedo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br>
              <a:rPr lang="en-US" dirty="0">
                <a:solidFill>
                  <a:schemeClr val="bg1"/>
                </a:solidFill>
                <a:latin typeface="Helvetica" charset="0"/>
              </a:rPr>
            </a:br>
            <a:r>
              <a:rPr lang="en-US" i="1" dirty="0">
                <a:solidFill>
                  <a:schemeClr val="bg1"/>
                </a:solidFill>
                <a:latin typeface="Helvetica" charset="0"/>
              </a:rPr>
              <a:t>National Academies, 2018</a:t>
            </a:r>
            <a:endParaRPr lang="en-US" i="1" dirty="0">
              <a:solidFill>
                <a:schemeClr val="bg1"/>
              </a:solidFill>
              <a:effectLst/>
              <a:latin typeface="Helvetic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5B086-7D2E-8441-A6A6-4ADE3BB51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8" t="7086" r="9385"/>
          <a:stretch/>
        </p:blipFill>
        <p:spPr>
          <a:xfrm>
            <a:off x="875465" y="939800"/>
            <a:ext cx="6502400" cy="5454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458733-8F19-1E46-993C-56BF0F36885D}"/>
              </a:ext>
            </a:extLst>
          </p:cNvPr>
          <p:cNvSpPr txBox="1"/>
          <p:nvPr/>
        </p:nvSpPr>
        <p:spPr>
          <a:xfrm>
            <a:off x="10388600" y="427112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4900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0448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Surface Biology and Geology (SBG)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0550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07735B7-AFB1-CD47-807C-3E2305051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098549"/>
            <a:ext cx="9995044" cy="5111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6410A9-A3C2-2242-8B5C-63FE14F6E99C}"/>
              </a:ext>
            </a:extLst>
          </p:cNvPr>
          <p:cNvSpPr/>
          <p:nvPr/>
        </p:nvSpPr>
        <p:spPr>
          <a:xfrm>
            <a:off x="8527400" y="6210300"/>
            <a:ext cx="2483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https://sbg.jpl.nasa.gov/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0448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Surface Biology and Geology (SBG) study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0550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AA3B733-A601-DA4B-BC29-6A3431BEC8F3}"/>
              </a:ext>
            </a:extLst>
          </p:cNvPr>
          <p:cNvSpPr/>
          <p:nvPr/>
        </p:nvSpPr>
        <p:spPr>
          <a:xfrm>
            <a:off x="590549" y="1026448"/>
            <a:ext cx="1099580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SBG Study has three objectives: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Identify and characterize a diverse set of high value SBG observing architectures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Assess the performance/cost effectiveness of architectures against research/applications objectives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Perform sufficient in-depth design of one+ candidate architectures to enable near-term science return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study integrates inputs from Research &amp; Applications working groups: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Applications, Algorithms, Modeling, and Calibration / Validation </a:t>
            </a:r>
          </a:p>
          <a:p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study ended its first phase </a:t>
            </a:r>
            <a:r>
              <a:rPr lang="en-US" sz="2000" dirty="0">
                <a:solidFill>
                  <a:schemeClr val="bg1"/>
                </a:solidFill>
              </a:rPr>
              <a:t>with more than sixty potential architecture configurations ranging from very large multi-sensor platforms to constellations of </a:t>
            </a:r>
            <a:r>
              <a:rPr lang="en-US" sz="2000" dirty="0" err="1">
                <a:solidFill>
                  <a:schemeClr val="bg1"/>
                </a:solidFill>
              </a:rPr>
              <a:t>smallsats</a:t>
            </a:r>
            <a:r>
              <a:rPr lang="en-US" sz="2000" dirty="0">
                <a:solidFill>
                  <a:schemeClr val="bg1"/>
                </a:solidFill>
              </a:rPr>
              <a:t>, each intended to meet the science and applications objectives in the </a:t>
            </a: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SBG Science and Applications Traceability Matrix (SATM)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Now in Phase 2</a:t>
            </a:r>
            <a:r>
              <a:rPr lang="en-US" sz="2000" dirty="0">
                <a:solidFill>
                  <a:schemeClr val="bg1"/>
                </a:solidFill>
              </a:rPr>
              <a:t>, each of these options is being evaluated; instrument characteristics (optical performance, mass, volume, power, data rate) are being refined, cost estimates are being developed, and potential partnerships with commercial and international organization are being explored</a:t>
            </a:r>
          </a:p>
          <a:p>
            <a:endParaRPr lang="en-US" sz="2000" b="0" i="0" dirty="0">
              <a:solidFill>
                <a:schemeClr val="bg1"/>
              </a:solidFill>
              <a:effectLst/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Expected to launch no earlier than 2027</a:t>
            </a:r>
            <a:endParaRPr lang="en-US" sz="20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B6C7D8-D958-134F-855E-5540C5612DA6}"/>
              </a:ext>
            </a:extLst>
          </p:cNvPr>
          <p:cNvSpPr/>
          <p:nvPr/>
        </p:nvSpPr>
        <p:spPr>
          <a:xfrm>
            <a:off x="9708500" y="6370224"/>
            <a:ext cx="2483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https://sbg.jpl.nasa.gov/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4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99" y="204963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SBG Value Framework Assessment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44499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7C73D1-C0F8-1A46-9C9A-F0413265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1149349"/>
            <a:ext cx="7632701" cy="5168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BEB10-42E6-0141-91D5-D2D330526273}"/>
              </a:ext>
            </a:extLst>
          </p:cNvPr>
          <p:cNvSpPr/>
          <p:nvPr/>
        </p:nvSpPr>
        <p:spPr>
          <a:xfrm>
            <a:off x="8153400" y="1401418"/>
            <a:ext cx="3606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mo"/>
              </a:rPr>
              <a:t>A gray diagonal line depicts a cost performance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m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mo"/>
              </a:rPr>
              <a:t>Blue dots depict individual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m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mo"/>
              </a:rPr>
              <a:t>Architectures below the Threshold mission or above the cost target will not be considered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28343-D22A-1140-8B52-AAC753F1CEB9}"/>
              </a:ext>
            </a:extLst>
          </p:cNvPr>
          <p:cNvSpPr/>
          <p:nvPr/>
        </p:nvSpPr>
        <p:spPr>
          <a:xfrm>
            <a:off x="4721780" y="6294604"/>
            <a:ext cx="35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https://sbg.jpl.nasa.gov/framework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5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204488"/>
            <a:ext cx="10515600" cy="59870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Snow in the SBG Science Traceability Matrix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7350" y="803190"/>
            <a:ext cx="109958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74E5F2C-89C8-C548-A26E-704EF0B3AEFA}"/>
              </a:ext>
            </a:extLst>
          </p:cNvPr>
          <p:cNvSpPr txBox="1"/>
          <p:nvPr/>
        </p:nvSpPr>
        <p:spPr>
          <a:xfrm>
            <a:off x="260350" y="624959"/>
            <a:ext cx="116014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Topic</a:t>
            </a:r>
          </a:p>
          <a:p>
            <a:r>
              <a:rPr lang="en-US" sz="2400" dirty="0">
                <a:solidFill>
                  <a:schemeClr val="bg1"/>
                </a:solidFill>
              </a:rPr>
              <a:t>Hydrology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-&gt; Decadal Survey (DS) Science Question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How is the water cycle changing?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  <a:sym typeface="Wingdings" pitchFamily="2" charset="2"/>
              </a:rPr>
              <a:t> ---&gt;</a:t>
            </a:r>
            <a:r>
              <a:rPr lang="en-US" sz="2400" u="sng" dirty="0">
                <a:solidFill>
                  <a:schemeClr val="bg1"/>
                </a:solidFill>
              </a:rPr>
              <a:t>DS Science/Application Objective</a:t>
            </a:r>
          </a:p>
          <a:p>
            <a:r>
              <a:rPr lang="en-US" sz="2400" dirty="0">
                <a:solidFill>
                  <a:schemeClr val="bg1"/>
                </a:solidFill>
              </a:rPr>
              <a:t>H1-c Quantify rates of snow accumulation, snowmelt, ice melt, and sublimation from snow and ice worldwide at scales driven by topographic variability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--</a:t>
            </a:r>
            <a:r>
              <a:rPr lang="en-US" sz="2400" u="sng" dirty="0">
                <a:solidFill>
                  <a:schemeClr val="bg1"/>
                </a:solidFill>
                <a:sym typeface="Wingdings" pitchFamily="2" charset="2"/>
              </a:rPr>
              <a:t>---&gt;</a:t>
            </a:r>
            <a:r>
              <a:rPr lang="en-US" sz="2400" u="sng" dirty="0">
                <a:solidFill>
                  <a:schemeClr val="bg1"/>
                </a:solidFill>
              </a:rPr>
              <a:t>Parameters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Snow and glacier albedo and surface temperature. Spectral albedo of subpixel snow and glaciers at weekly intervals to an accuracy to estimate absorption of solar radiation to 10%. Ice/snow temperature to ± 1K. At spatial resolution of 30 to 100 m.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7160B-79F0-D74A-941C-FFC7B6431751}"/>
              </a:ext>
            </a:extLst>
          </p:cNvPr>
          <p:cNvSpPr/>
          <p:nvPr/>
        </p:nvSpPr>
        <p:spPr>
          <a:xfrm>
            <a:off x="9661200" y="6370224"/>
            <a:ext cx="2483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https://sbg.jpl.nasa.gov/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4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6290</TotalTime>
  <Words>854</Words>
  <Application>Microsoft Macintosh PowerPoint</Application>
  <PresentationFormat>Widescreen</PresentationFormat>
  <Paragraphs>116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Arimo</vt:lpstr>
      <vt:lpstr>Calibri</vt:lpstr>
      <vt:lpstr>Calibri Light</vt:lpstr>
      <vt:lpstr>Candara</vt:lpstr>
      <vt:lpstr>Helvetica</vt:lpstr>
      <vt:lpstr>Helvetica Neue</vt:lpstr>
      <vt:lpstr>Lora</vt:lpstr>
      <vt:lpstr>Wingdings</vt:lpstr>
      <vt:lpstr>Office Theme</vt:lpstr>
      <vt:lpstr>Surface Biology and Geology (SBG):  On the path to global snow albedo</vt:lpstr>
      <vt:lpstr>Snow Albedo</vt:lpstr>
      <vt:lpstr>Snow and multispectral sensors</vt:lpstr>
      <vt:lpstr>Snow Imaging Spectroscopy</vt:lpstr>
      <vt:lpstr>Decadal Survey</vt:lpstr>
      <vt:lpstr>Surface Biology and Geology (SBG)</vt:lpstr>
      <vt:lpstr>Surface Biology and Geology (SBG) study</vt:lpstr>
      <vt:lpstr>SBG Value Framework Assessment</vt:lpstr>
      <vt:lpstr>Snow in the SBG Science Traceability Matrix</vt:lpstr>
      <vt:lpstr>Snow in the SBG Science Traceability Matrix</vt:lpstr>
      <vt:lpstr>SBG Pathfinder Study</vt:lpstr>
      <vt:lpstr>AVIRIS Next Generation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Reynolds Mountain East</dc:title>
  <dc:creator>S. McKenzie Skiles</dc:creator>
  <cp:lastModifiedBy>S. McKenzie Skiles</cp:lastModifiedBy>
  <cp:revision>64</cp:revision>
  <cp:lastPrinted>2020-06-02T19:36:57Z</cp:lastPrinted>
  <dcterms:created xsi:type="dcterms:W3CDTF">2018-08-14T22:15:00Z</dcterms:created>
  <dcterms:modified xsi:type="dcterms:W3CDTF">2020-09-08T16:40:52Z</dcterms:modified>
</cp:coreProperties>
</file>