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9" r:id="rId2"/>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84"/>
    <p:restoredTop sz="96327"/>
  </p:normalViewPr>
  <p:slideViewPr>
    <p:cSldViewPr snapToGrid="0" snapToObjects="1">
      <p:cViewPr>
        <p:scale>
          <a:sx n="100" d="100"/>
          <a:sy n="100" d="100"/>
        </p:scale>
        <p:origin x="212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7548E6-05FD-914E-B49A-022C6F05F765}"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187912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7548E6-05FD-914E-B49A-022C6F05F765}"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286786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7548E6-05FD-914E-B49A-022C6F05F765}"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215390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7548E6-05FD-914E-B49A-022C6F05F765}"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112739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548E6-05FD-914E-B49A-022C6F05F765}"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41390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7548E6-05FD-914E-B49A-022C6F05F765}"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356666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7548E6-05FD-914E-B49A-022C6F05F765}" type="datetimeFigureOut">
              <a:rPr lang="en-US" smtClean="0"/>
              <a:t>9/10/20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222163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7548E6-05FD-914E-B49A-022C6F05F765}" type="datetimeFigureOut">
              <a:rPr lang="en-US" smtClean="0"/>
              <a:t>9/10/20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362293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548E6-05FD-914E-B49A-022C6F05F765}" type="datetimeFigureOut">
              <a:rPr lang="en-US" smtClean="0"/>
              <a:t>9/10/20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223273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327548E6-05FD-914E-B49A-022C6F05F765}"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808471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327548E6-05FD-914E-B49A-022C6F05F765}"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5D2C2-5038-174A-8192-EB7F952FACBB}" type="slidenum">
              <a:rPr lang="en-US" smtClean="0"/>
              <a:t>‹#›</a:t>
            </a:fld>
            <a:endParaRPr lang="en-US"/>
          </a:p>
        </p:txBody>
      </p:sp>
    </p:spTree>
    <p:extLst>
      <p:ext uri="{BB962C8B-B14F-4D97-AF65-F5344CB8AC3E}">
        <p14:creationId xmlns:p14="http://schemas.microsoft.com/office/powerpoint/2010/main" val="1556740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327548E6-05FD-914E-B49A-022C6F05F765}" type="datetimeFigureOut">
              <a:rPr lang="en-US" smtClean="0"/>
              <a:t>9/10/20</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0705D2C2-5038-174A-8192-EB7F952FACBB}" type="slidenum">
              <a:rPr lang="en-US" smtClean="0"/>
              <a:t>‹#›</a:t>
            </a:fld>
            <a:endParaRPr lang="en-US"/>
          </a:p>
        </p:txBody>
      </p:sp>
    </p:spTree>
    <p:extLst>
      <p:ext uri="{BB962C8B-B14F-4D97-AF65-F5344CB8AC3E}">
        <p14:creationId xmlns:p14="http://schemas.microsoft.com/office/powerpoint/2010/main" val="3228393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tiff"/><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FD0B8F6-281B-3746-B188-47845DDCEDDF}"/>
              </a:ext>
            </a:extLst>
          </p:cNvPr>
          <p:cNvSpPr/>
          <p:nvPr/>
        </p:nvSpPr>
        <p:spPr>
          <a:xfrm>
            <a:off x="0" y="-22836"/>
            <a:ext cx="32918400" cy="32623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13029F3-9858-DB4A-AA94-6DAE2AAC766A}"/>
              </a:ext>
            </a:extLst>
          </p:cNvPr>
          <p:cNvSpPr/>
          <p:nvPr/>
        </p:nvSpPr>
        <p:spPr>
          <a:xfrm>
            <a:off x="0" y="3242178"/>
            <a:ext cx="32918400" cy="18703421"/>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931626E6-C5A2-BA4C-A3B4-72CA91266B21}"/>
              </a:ext>
            </a:extLst>
          </p:cNvPr>
          <p:cNvSpPr>
            <a:spLocks noGrp="1"/>
          </p:cNvSpPr>
          <p:nvPr>
            <p:ph type="subTitle" idx="1"/>
          </p:nvPr>
        </p:nvSpPr>
        <p:spPr>
          <a:xfrm>
            <a:off x="3456842" y="2366660"/>
            <a:ext cx="32468633" cy="512713"/>
          </a:xfrm>
        </p:spPr>
        <p:txBody>
          <a:bodyPr>
            <a:normAutofit fontScale="92500" lnSpcReduction="10000"/>
          </a:bodyPr>
          <a:lstStyle/>
          <a:p>
            <a:pPr algn="l"/>
            <a:r>
              <a:rPr lang="en-US" sz="3600" dirty="0"/>
              <a:t>Karl Rittger</a:t>
            </a:r>
            <a:r>
              <a:rPr lang="en-US" sz="3600" baseline="30000" dirty="0"/>
              <a:t>1</a:t>
            </a:r>
            <a:r>
              <a:rPr lang="en-US" sz="3600" dirty="0"/>
              <a:t>, Mitchell Krock</a:t>
            </a:r>
            <a:r>
              <a:rPr lang="en-US" sz="3600" baseline="30000" dirty="0"/>
              <a:t>1</a:t>
            </a:r>
            <a:r>
              <a:rPr lang="en-US" sz="3600" dirty="0"/>
              <a:t>, William Kleiber</a:t>
            </a:r>
            <a:r>
              <a:rPr lang="en-US" sz="3600" baseline="30000" dirty="0"/>
              <a:t>1</a:t>
            </a:r>
            <a:r>
              <a:rPr lang="en-US" sz="3600" dirty="0"/>
              <a:t>, Edward Bair</a:t>
            </a:r>
            <a:r>
              <a:rPr lang="en-US" sz="3600" baseline="30000" dirty="0"/>
              <a:t>2</a:t>
            </a:r>
            <a:r>
              <a:rPr lang="en-US" sz="3600" dirty="0"/>
              <a:t>, Mary J. Brodzik</a:t>
            </a:r>
            <a:r>
              <a:rPr lang="en-US" sz="3600" baseline="30000" dirty="0"/>
              <a:t>1</a:t>
            </a:r>
            <a:r>
              <a:rPr lang="en-US" sz="3600" dirty="0"/>
              <a:t>, Tom Stephenson</a:t>
            </a:r>
            <a:r>
              <a:rPr lang="en-US" sz="3600" baseline="30000" dirty="0"/>
              <a:t>3</a:t>
            </a:r>
            <a:r>
              <a:rPr lang="en-US" sz="3600" dirty="0"/>
              <a:t>, Balaji Rajagopalan</a:t>
            </a:r>
            <a:r>
              <a:rPr lang="en-US" sz="3600" baseline="30000" dirty="0"/>
              <a:t>1</a:t>
            </a:r>
            <a:r>
              <a:rPr lang="en-US" sz="3600" dirty="0"/>
              <a:t>, Kat J. Bormann</a:t>
            </a:r>
            <a:r>
              <a:rPr lang="en-US" sz="3600" baseline="30000" dirty="0"/>
              <a:t>4</a:t>
            </a:r>
            <a:r>
              <a:rPr lang="en-US" sz="3600" dirty="0"/>
              <a:t>, Thomas H. Painter</a:t>
            </a:r>
            <a:r>
              <a:rPr lang="en-US" sz="3600" baseline="30000" dirty="0"/>
              <a:t>5</a:t>
            </a:r>
          </a:p>
        </p:txBody>
      </p:sp>
      <p:sp>
        <p:nvSpPr>
          <p:cNvPr id="4" name="Title 1">
            <a:extLst>
              <a:ext uri="{FF2B5EF4-FFF2-40B4-BE49-F238E27FC236}">
                <a16:creationId xmlns:a16="http://schemas.microsoft.com/office/drawing/2014/main" id="{F89B1EDD-192A-B247-9AD3-0472D21F39C5}"/>
              </a:ext>
            </a:extLst>
          </p:cNvPr>
          <p:cNvSpPr>
            <a:spLocks noGrp="1"/>
          </p:cNvSpPr>
          <p:nvPr>
            <p:ph type="ctrTitle"/>
          </p:nvPr>
        </p:nvSpPr>
        <p:spPr>
          <a:xfrm>
            <a:off x="7318296" y="1179557"/>
            <a:ext cx="15913099" cy="1195754"/>
          </a:xfrm>
        </p:spPr>
        <p:txBody>
          <a:bodyPr>
            <a:noAutofit/>
          </a:bodyPr>
          <a:lstStyle/>
          <a:p>
            <a:r>
              <a:rPr lang="en-US" sz="8000" dirty="0"/>
              <a:t>Fusion of Landsat and MODIS for daily 30 m snow surface properties</a:t>
            </a:r>
          </a:p>
        </p:txBody>
      </p:sp>
      <p:pic>
        <p:nvPicPr>
          <p:cNvPr id="5" name="Picture 4">
            <a:extLst>
              <a:ext uri="{FF2B5EF4-FFF2-40B4-BE49-F238E27FC236}">
                <a16:creationId xmlns:a16="http://schemas.microsoft.com/office/drawing/2014/main" id="{401CA9CC-97EB-C146-880A-2B7597F1D72D}"/>
              </a:ext>
            </a:extLst>
          </p:cNvPr>
          <p:cNvPicPr>
            <a:picLocks noChangeAspect="1"/>
          </p:cNvPicPr>
          <p:nvPr/>
        </p:nvPicPr>
        <p:blipFill>
          <a:blip r:embed="rId2"/>
          <a:stretch>
            <a:fillRect/>
          </a:stretch>
        </p:blipFill>
        <p:spPr>
          <a:xfrm>
            <a:off x="101575" y="75912"/>
            <a:ext cx="6209046" cy="1490171"/>
          </a:xfrm>
          <a:prstGeom prst="rect">
            <a:avLst/>
          </a:prstGeom>
        </p:spPr>
      </p:pic>
      <p:pic>
        <p:nvPicPr>
          <p:cNvPr id="6" name="Picture 5" descr="instaar_logo_transparent.png">
            <a:extLst>
              <a:ext uri="{FF2B5EF4-FFF2-40B4-BE49-F238E27FC236}">
                <a16:creationId xmlns:a16="http://schemas.microsoft.com/office/drawing/2014/main" id="{9957E376-E551-CF4A-AEF9-C2573C237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7" y="1620186"/>
            <a:ext cx="2032106" cy="1633306"/>
          </a:xfrm>
          <a:prstGeom prst="rect">
            <a:avLst/>
          </a:prstGeom>
        </p:spPr>
      </p:pic>
      <p:pic>
        <p:nvPicPr>
          <p:cNvPr id="7" name="Picture 6">
            <a:extLst>
              <a:ext uri="{FF2B5EF4-FFF2-40B4-BE49-F238E27FC236}">
                <a16:creationId xmlns:a16="http://schemas.microsoft.com/office/drawing/2014/main" id="{33F6AB2E-CD56-1843-ABDC-B20DD59645EE}"/>
              </a:ext>
            </a:extLst>
          </p:cNvPr>
          <p:cNvPicPr>
            <a:picLocks noChangeAspect="1"/>
          </p:cNvPicPr>
          <p:nvPr/>
        </p:nvPicPr>
        <p:blipFill>
          <a:blip r:embed="rId4"/>
          <a:stretch>
            <a:fillRect/>
          </a:stretch>
        </p:blipFill>
        <p:spPr>
          <a:xfrm>
            <a:off x="24862700" y="241680"/>
            <a:ext cx="5394762" cy="1028229"/>
          </a:xfrm>
          <a:prstGeom prst="rect">
            <a:avLst/>
          </a:prstGeom>
        </p:spPr>
      </p:pic>
      <p:pic>
        <p:nvPicPr>
          <p:cNvPr id="8" name="Picture 7">
            <a:extLst>
              <a:ext uri="{FF2B5EF4-FFF2-40B4-BE49-F238E27FC236}">
                <a16:creationId xmlns:a16="http://schemas.microsoft.com/office/drawing/2014/main" id="{C904988C-701C-6F4A-BD37-01BF2B404BE4}"/>
              </a:ext>
            </a:extLst>
          </p:cNvPr>
          <p:cNvPicPr>
            <a:picLocks noChangeAspect="1"/>
          </p:cNvPicPr>
          <p:nvPr/>
        </p:nvPicPr>
        <p:blipFill>
          <a:blip r:embed="rId5"/>
          <a:stretch>
            <a:fillRect/>
          </a:stretch>
        </p:blipFill>
        <p:spPr>
          <a:xfrm>
            <a:off x="30560512" y="235921"/>
            <a:ext cx="2126280" cy="2803890"/>
          </a:xfrm>
          <a:prstGeom prst="rect">
            <a:avLst/>
          </a:prstGeom>
        </p:spPr>
      </p:pic>
      <p:pic>
        <p:nvPicPr>
          <p:cNvPr id="9" name="Graphic 8">
            <a:extLst>
              <a:ext uri="{FF2B5EF4-FFF2-40B4-BE49-F238E27FC236}">
                <a16:creationId xmlns:a16="http://schemas.microsoft.com/office/drawing/2014/main" id="{0A5311B9-6DC1-2C43-9D66-F5CE49E97AD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8810"/>
          <a:stretch/>
        </p:blipFill>
        <p:spPr>
          <a:xfrm>
            <a:off x="28013788" y="1495244"/>
            <a:ext cx="2537122" cy="698610"/>
          </a:xfrm>
          <a:prstGeom prst="rect">
            <a:avLst/>
          </a:prstGeom>
        </p:spPr>
      </p:pic>
      <p:pic>
        <p:nvPicPr>
          <p:cNvPr id="10" name="Picture 9">
            <a:extLst>
              <a:ext uri="{FF2B5EF4-FFF2-40B4-BE49-F238E27FC236}">
                <a16:creationId xmlns:a16="http://schemas.microsoft.com/office/drawing/2014/main" id="{BC51A22E-060E-EC46-AC25-B436667C4639}"/>
              </a:ext>
            </a:extLst>
          </p:cNvPr>
          <p:cNvPicPr>
            <a:picLocks noChangeAspect="1"/>
          </p:cNvPicPr>
          <p:nvPr/>
        </p:nvPicPr>
        <p:blipFill>
          <a:blip r:embed="rId8"/>
          <a:stretch>
            <a:fillRect/>
          </a:stretch>
        </p:blipFill>
        <p:spPr>
          <a:xfrm>
            <a:off x="24837889" y="1426875"/>
            <a:ext cx="2247097" cy="853382"/>
          </a:xfrm>
          <a:prstGeom prst="rect">
            <a:avLst/>
          </a:prstGeom>
        </p:spPr>
      </p:pic>
      <p:pic>
        <p:nvPicPr>
          <p:cNvPr id="11" name="Picture 10" descr="A close up of a map&#10;&#10;Description automatically generated">
            <a:extLst>
              <a:ext uri="{FF2B5EF4-FFF2-40B4-BE49-F238E27FC236}">
                <a16:creationId xmlns:a16="http://schemas.microsoft.com/office/drawing/2014/main" id="{0AD5452C-01D5-554F-9891-04E18CC614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91" t="3279" b="12048"/>
          <a:stretch/>
        </p:blipFill>
        <p:spPr>
          <a:xfrm>
            <a:off x="101575" y="4293797"/>
            <a:ext cx="5652952" cy="6544901"/>
          </a:xfrm>
          <a:prstGeom prst="rect">
            <a:avLst/>
          </a:prstGeom>
        </p:spPr>
      </p:pic>
      <p:grpSp>
        <p:nvGrpSpPr>
          <p:cNvPr id="42" name="Group 41">
            <a:extLst>
              <a:ext uri="{FF2B5EF4-FFF2-40B4-BE49-F238E27FC236}">
                <a16:creationId xmlns:a16="http://schemas.microsoft.com/office/drawing/2014/main" id="{D1B9FC8D-9B86-EC45-8D16-9E70C169B358}"/>
              </a:ext>
            </a:extLst>
          </p:cNvPr>
          <p:cNvGrpSpPr>
            <a:grpSpLocks noChangeAspect="1"/>
          </p:cNvGrpSpPr>
          <p:nvPr/>
        </p:nvGrpSpPr>
        <p:grpSpPr>
          <a:xfrm>
            <a:off x="553871" y="13949988"/>
            <a:ext cx="4889186" cy="3789446"/>
            <a:chOff x="7893049" y="4857795"/>
            <a:chExt cx="3674875" cy="2848274"/>
          </a:xfrm>
        </p:grpSpPr>
        <p:pic>
          <p:nvPicPr>
            <p:cNvPr id="12" name="image4.png">
              <a:extLst>
                <a:ext uri="{FF2B5EF4-FFF2-40B4-BE49-F238E27FC236}">
                  <a16:creationId xmlns:a16="http://schemas.microsoft.com/office/drawing/2014/main" id="{88991898-1161-1B4D-8EDF-51C86823BCA7}"/>
                </a:ext>
              </a:extLst>
            </p:cNvPr>
            <p:cNvPicPr>
              <a:picLocks noChangeAspect="1"/>
            </p:cNvPicPr>
            <p:nvPr/>
          </p:nvPicPr>
          <p:blipFill rotWithShape="1">
            <a:blip r:embed="rId10"/>
            <a:srcRect l="1" t="8920" r="53045"/>
            <a:stretch/>
          </p:blipFill>
          <p:spPr>
            <a:xfrm>
              <a:off x="7893049" y="4857795"/>
              <a:ext cx="3674875" cy="2848274"/>
            </a:xfrm>
            <a:prstGeom prst="rect">
              <a:avLst/>
            </a:prstGeom>
            <a:ln/>
          </p:spPr>
        </p:pic>
        <p:sp>
          <p:nvSpPr>
            <p:cNvPr id="15" name="Rectangle 14">
              <a:extLst>
                <a:ext uri="{FF2B5EF4-FFF2-40B4-BE49-F238E27FC236}">
                  <a16:creationId xmlns:a16="http://schemas.microsoft.com/office/drawing/2014/main" id="{FE08D56F-5D14-0F48-9ED5-74BB47C1788E}"/>
                </a:ext>
              </a:extLst>
            </p:cNvPr>
            <p:cNvSpPr/>
            <p:nvPr/>
          </p:nvSpPr>
          <p:spPr>
            <a:xfrm>
              <a:off x="9288867" y="5448665"/>
              <a:ext cx="2178109" cy="1631216"/>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For the classification forest 1</a:t>
              </a:r>
              <a:r>
                <a:rPr lang="en-US" sz="2000" baseline="30000" dirty="0">
                  <a:latin typeface="Times New Roman" panose="02020603050405020304" pitchFamily="18" charset="0"/>
                  <a:ea typeface="Times New Roman" panose="02020603050405020304" pitchFamily="18" charset="0"/>
                </a:rPr>
                <a:t>st</a:t>
              </a:r>
              <a:r>
                <a:rPr lang="en-US" sz="2000" dirty="0">
                  <a:latin typeface="Times New Roman" panose="02020603050405020304" pitchFamily="18" charset="0"/>
                  <a:ea typeface="Times New Roman" panose="02020603050405020304" pitchFamily="18" charset="0"/>
                </a:rPr>
                <a:t> stage </a:t>
              </a:r>
            </a:p>
            <a:p>
              <a:pPr algn="ctr"/>
              <a:r>
                <a:rPr lang="en-US" sz="2000" dirty="0">
                  <a:latin typeface="Times New Roman" panose="02020603050405020304" pitchFamily="18" charset="0"/>
                  <a:ea typeface="Times New Roman" panose="02020603050405020304" pitchFamily="18" charset="0"/>
                </a:rPr>
                <a:t>(based on the Gini index)</a:t>
              </a:r>
              <a:endParaRPr lang="en-US" sz="2000" dirty="0"/>
            </a:p>
          </p:txBody>
        </p:sp>
      </p:grpSp>
      <p:grpSp>
        <p:nvGrpSpPr>
          <p:cNvPr id="41" name="Group 40">
            <a:extLst>
              <a:ext uri="{FF2B5EF4-FFF2-40B4-BE49-F238E27FC236}">
                <a16:creationId xmlns:a16="http://schemas.microsoft.com/office/drawing/2014/main" id="{2A1B3321-675E-CE4D-8FC5-8DEBE74631BC}"/>
              </a:ext>
            </a:extLst>
          </p:cNvPr>
          <p:cNvGrpSpPr>
            <a:grpSpLocks noChangeAspect="1"/>
          </p:cNvGrpSpPr>
          <p:nvPr/>
        </p:nvGrpSpPr>
        <p:grpSpPr>
          <a:xfrm>
            <a:off x="489546" y="17914302"/>
            <a:ext cx="4983836" cy="3789446"/>
            <a:chOff x="-3776150" y="18347699"/>
            <a:chExt cx="3746017" cy="2848274"/>
          </a:xfrm>
        </p:grpSpPr>
        <p:pic>
          <p:nvPicPr>
            <p:cNvPr id="13" name="image4.png">
              <a:extLst>
                <a:ext uri="{FF2B5EF4-FFF2-40B4-BE49-F238E27FC236}">
                  <a16:creationId xmlns:a16="http://schemas.microsoft.com/office/drawing/2014/main" id="{F74A3826-DEE2-364C-84E2-C3C5189EA150}"/>
                </a:ext>
              </a:extLst>
            </p:cNvPr>
            <p:cNvPicPr>
              <a:picLocks noChangeAspect="1"/>
            </p:cNvPicPr>
            <p:nvPr/>
          </p:nvPicPr>
          <p:blipFill rotWithShape="1">
            <a:blip r:embed="rId10"/>
            <a:srcRect l="50074" t="8920" r="2390"/>
            <a:stretch/>
          </p:blipFill>
          <p:spPr>
            <a:xfrm>
              <a:off x="-3776150" y="18347699"/>
              <a:ext cx="3720393" cy="2848274"/>
            </a:xfrm>
            <a:prstGeom prst="rect">
              <a:avLst/>
            </a:prstGeom>
            <a:ln/>
          </p:spPr>
        </p:pic>
        <p:sp>
          <p:nvSpPr>
            <p:cNvPr id="16" name="Rectangle 15">
              <a:extLst>
                <a:ext uri="{FF2B5EF4-FFF2-40B4-BE49-F238E27FC236}">
                  <a16:creationId xmlns:a16="http://schemas.microsoft.com/office/drawing/2014/main" id="{6391C8FA-8415-6648-8B7B-038337E155D7}"/>
                </a:ext>
              </a:extLst>
            </p:cNvPr>
            <p:cNvSpPr/>
            <p:nvPr/>
          </p:nvSpPr>
          <p:spPr>
            <a:xfrm>
              <a:off x="-2309190" y="19217654"/>
              <a:ext cx="2279057" cy="1631216"/>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For the regression forest </a:t>
              </a:r>
            </a:p>
            <a:p>
              <a:pPr algn="ctr"/>
              <a:r>
                <a:rPr lang="en-US" sz="2000" dirty="0">
                  <a:latin typeface="Times New Roman" panose="02020603050405020304" pitchFamily="18" charset="0"/>
                  <a:ea typeface="Times New Roman" panose="02020603050405020304" pitchFamily="18" charset="0"/>
                </a:rPr>
                <a:t>2</a:t>
              </a:r>
              <a:r>
                <a:rPr lang="en-US" sz="2000" baseline="30000" dirty="0">
                  <a:latin typeface="Times New Roman" panose="02020603050405020304" pitchFamily="18" charset="0"/>
                  <a:ea typeface="Times New Roman" panose="02020603050405020304" pitchFamily="18" charset="0"/>
                </a:rPr>
                <a:t>nd</a:t>
              </a:r>
              <a:r>
                <a:rPr lang="en-US" sz="2000" dirty="0">
                  <a:latin typeface="Times New Roman" panose="02020603050405020304" pitchFamily="18" charset="0"/>
                  <a:ea typeface="Times New Roman" panose="02020603050405020304" pitchFamily="18" charset="0"/>
                </a:rPr>
                <a:t> stage</a:t>
              </a:r>
            </a:p>
            <a:p>
              <a:pPr algn="ctr"/>
              <a:r>
                <a:rPr lang="en-US" sz="2000" dirty="0">
                  <a:latin typeface="Times New Roman" panose="02020603050405020304" pitchFamily="18" charset="0"/>
                  <a:ea typeface="Times New Roman" panose="02020603050405020304" pitchFamily="18" charset="0"/>
                </a:rPr>
                <a:t>(based on variance reduction) </a:t>
              </a:r>
              <a:endParaRPr lang="en-US" sz="2000" dirty="0"/>
            </a:p>
          </p:txBody>
        </p:sp>
      </p:grpSp>
      <p:grpSp>
        <p:nvGrpSpPr>
          <p:cNvPr id="40" name="Group 39">
            <a:extLst>
              <a:ext uri="{FF2B5EF4-FFF2-40B4-BE49-F238E27FC236}">
                <a16:creationId xmlns:a16="http://schemas.microsoft.com/office/drawing/2014/main" id="{581183AC-303E-DF48-BEAD-5CF4F2CDBA22}"/>
              </a:ext>
            </a:extLst>
          </p:cNvPr>
          <p:cNvGrpSpPr>
            <a:grpSpLocks noChangeAspect="1"/>
          </p:cNvGrpSpPr>
          <p:nvPr/>
        </p:nvGrpSpPr>
        <p:grpSpPr>
          <a:xfrm>
            <a:off x="10277781" y="4134013"/>
            <a:ext cx="8199478" cy="6478049"/>
            <a:chOff x="2485779" y="12765813"/>
            <a:chExt cx="7128734" cy="5632101"/>
          </a:xfrm>
        </p:grpSpPr>
        <p:pic>
          <p:nvPicPr>
            <p:cNvPr id="17" name="Picture 16">
              <a:extLst>
                <a:ext uri="{FF2B5EF4-FFF2-40B4-BE49-F238E27FC236}">
                  <a16:creationId xmlns:a16="http://schemas.microsoft.com/office/drawing/2014/main" id="{E8B4F654-8B81-3B4D-AFF2-0243E35ED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9421" y="12765813"/>
              <a:ext cx="7005092" cy="5523994"/>
            </a:xfrm>
            <a:prstGeom prst="rect">
              <a:avLst/>
            </a:prstGeom>
          </p:spPr>
        </p:pic>
        <p:sp>
          <p:nvSpPr>
            <p:cNvPr id="18" name="Rectangle 17">
              <a:extLst>
                <a:ext uri="{FF2B5EF4-FFF2-40B4-BE49-F238E27FC236}">
                  <a16:creationId xmlns:a16="http://schemas.microsoft.com/office/drawing/2014/main" id="{DB43289A-079C-F74E-B7C7-D0259E22D226}"/>
                </a:ext>
              </a:extLst>
            </p:cNvPr>
            <p:cNvSpPr/>
            <p:nvPr/>
          </p:nvSpPr>
          <p:spPr>
            <a:xfrm>
              <a:off x="2485779" y="17712196"/>
              <a:ext cx="1493807" cy="646331"/>
            </a:xfrm>
            <a:prstGeom prst="rect">
              <a:avLst/>
            </a:prstGeom>
          </p:spPr>
          <p:txBody>
            <a:bodyPr wrap="none">
              <a:spAutoFit/>
            </a:bodyPr>
            <a:lstStyle/>
            <a:p>
              <a:pPr algn="ctr"/>
              <a:r>
                <a:rPr lang="en-US" dirty="0"/>
                <a:t>Probability of </a:t>
              </a:r>
            </a:p>
            <a:p>
              <a:pPr algn="ctr"/>
              <a:r>
                <a:rPr lang="en-US" dirty="0"/>
                <a:t>0% </a:t>
              </a:r>
              <a:r>
                <a:rPr lang="en-US" dirty="0" err="1"/>
                <a:t>fSCA</a:t>
              </a:r>
              <a:endParaRPr lang="en-US" dirty="0"/>
            </a:p>
          </p:txBody>
        </p:sp>
        <p:sp>
          <p:nvSpPr>
            <p:cNvPr id="19" name="Rectangle 18">
              <a:extLst>
                <a:ext uri="{FF2B5EF4-FFF2-40B4-BE49-F238E27FC236}">
                  <a16:creationId xmlns:a16="http://schemas.microsoft.com/office/drawing/2014/main" id="{62D0EF96-24A7-9E48-BD44-CF8AB0AC5434}"/>
                </a:ext>
              </a:extLst>
            </p:cNvPr>
            <p:cNvSpPr/>
            <p:nvPr/>
          </p:nvSpPr>
          <p:spPr>
            <a:xfrm>
              <a:off x="2666103" y="14631111"/>
              <a:ext cx="1326004" cy="369332"/>
            </a:xfrm>
            <a:prstGeom prst="rect">
              <a:avLst/>
            </a:prstGeom>
          </p:spPr>
          <p:txBody>
            <a:bodyPr wrap="none">
              <a:spAutoFit/>
            </a:bodyPr>
            <a:lstStyle/>
            <a:p>
              <a:r>
                <a:rPr lang="en-US" dirty="0"/>
                <a:t>MODIS </a:t>
              </a:r>
              <a:r>
                <a:rPr lang="en-US" dirty="0" err="1"/>
                <a:t>fSCA</a:t>
              </a:r>
              <a:endParaRPr lang="en-US" dirty="0"/>
            </a:p>
          </p:txBody>
        </p:sp>
        <p:sp>
          <p:nvSpPr>
            <p:cNvPr id="20" name="Rectangle 19">
              <a:extLst>
                <a:ext uri="{FF2B5EF4-FFF2-40B4-BE49-F238E27FC236}">
                  <a16:creationId xmlns:a16="http://schemas.microsoft.com/office/drawing/2014/main" id="{10D0A0B2-F256-0949-8EA2-254AEA34B7D7}"/>
                </a:ext>
              </a:extLst>
            </p:cNvPr>
            <p:cNvSpPr/>
            <p:nvPr/>
          </p:nvSpPr>
          <p:spPr>
            <a:xfrm>
              <a:off x="7597148" y="14772753"/>
              <a:ext cx="1397627" cy="369332"/>
            </a:xfrm>
            <a:prstGeom prst="rect">
              <a:avLst/>
            </a:prstGeom>
          </p:spPr>
          <p:txBody>
            <a:bodyPr wrap="none">
              <a:spAutoFit/>
            </a:bodyPr>
            <a:lstStyle/>
            <a:p>
              <a:r>
                <a:rPr lang="en-US" dirty="0">
                  <a:solidFill>
                    <a:schemeClr val="bg1"/>
                  </a:solidFill>
                </a:rPr>
                <a:t>Landsat </a:t>
              </a:r>
              <a:r>
                <a:rPr lang="en-US" dirty="0" err="1">
                  <a:solidFill>
                    <a:schemeClr val="bg1"/>
                  </a:solidFill>
                </a:rPr>
                <a:t>fSCA</a:t>
              </a:r>
              <a:endParaRPr lang="en-US" dirty="0">
                <a:solidFill>
                  <a:schemeClr val="bg1"/>
                </a:solidFill>
              </a:endParaRPr>
            </a:p>
          </p:txBody>
        </p:sp>
        <p:sp>
          <p:nvSpPr>
            <p:cNvPr id="21" name="Rectangle 20">
              <a:extLst>
                <a:ext uri="{FF2B5EF4-FFF2-40B4-BE49-F238E27FC236}">
                  <a16:creationId xmlns:a16="http://schemas.microsoft.com/office/drawing/2014/main" id="{75C7F372-EF54-4B4E-9F5F-148EA036E85A}"/>
                </a:ext>
              </a:extLst>
            </p:cNvPr>
            <p:cNvSpPr/>
            <p:nvPr/>
          </p:nvSpPr>
          <p:spPr>
            <a:xfrm>
              <a:off x="4972020" y="14622128"/>
              <a:ext cx="1374479" cy="646331"/>
            </a:xfrm>
            <a:prstGeom prst="rect">
              <a:avLst/>
            </a:prstGeom>
          </p:spPr>
          <p:txBody>
            <a:bodyPr wrap="none">
              <a:spAutoFit/>
            </a:bodyPr>
            <a:lstStyle/>
            <a:p>
              <a:r>
                <a:rPr lang="en-US" dirty="0"/>
                <a:t>Downscaled </a:t>
              </a:r>
            </a:p>
            <a:p>
              <a:r>
                <a:rPr lang="en-US" dirty="0"/>
                <a:t>prediction </a:t>
              </a:r>
            </a:p>
          </p:txBody>
        </p:sp>
        <p:sp>
          <p:nvSpPr>
            <p:cNvPr id="22" name="Rectangle 21">
              <a:extLst>
                <a:ext uri="{FF2B5EF4-FFF2-40B4-BE49-F238E27FC236}">
                  <a16:creationId xmlns:a16="http://schemas.microsoft.com/office/drawing/2014/main" id="{D2DF05D5-EA68-D245-A712-A6AEAA1AA0FA}"/>
                </a:ext>
              </a:extLst>
            </p:cNvPr>
            <p:cNvSpPr/>
            <p:nvPr/>
          </p:nvSpPr>
          <p:spPr>
            <a:xfrm>
              <a:off x="4793795" y="17727897"/>
              <a:ext cx="1493807" cy="646331"/>
            </a:xfrm>
            <a:prstGeom prst="rect">
              <a:avLst/>
            </a:prstGeom>
          </p:spPr>
          <p:txBody>
            <a:bodyPr wrap="none">
              <a:spAutoFit/>
            </a:bodyPr>
            <a:lstStyle/>
            <a:p>
              <a:pPr algn="ctr"/>
              <a:r>
                <a:rPr lang="en-US" dirty="0">
                  <a:solidFill>
                    <a:schemeClr val="bg1"/>
                  </a:solidFill>
                </a:rPr>
                <a:t>Probability of </a:t>
              </a:r>
            </a:p>
            <a:p>
              <a:pPr algn="ctr"/>
              <a:r>
                <a:rPr lang="en-US" dirty="0">
                  <a:solidFill>
                    <a:schemeClr val="bg1"/>
                  </a:solidFill>
                </a:rPr>
                <a:t>1 to 99% </a:t>
              </a:r>
              <a:r>
                <a:rPr lang="en-US" dirty="0" err="1">
                  <a:solidFill>
                    <a:schemeClr val="bg1"/>
                  </a:solidFill>
                </a:rPr>
                <a:t>fSCA</a:t>
              </a:r>
              <a:endParaRPr lang="en-US" dirty="0">
                <a:solidFill>
                  <a:schemeClr val="bg1"/>
                </a:solidFill>
              </a:endParaRPr>
            </a:p>
          </p:txBody>
        </p:sp>
        <p:sp>
          <p:nvSpPr>
            <p:cNvPr id="23" name="Rectangle 22">
              <a:extLst>
                <a:ext uri="{FF2B5EF4-FFF2-40B4-BE49-F238E27FC236}">
                  <a16:creationId xmlns:a16="http://schemas.microsoft.com/office/drawing/2014/main" id="{4FBAB081-772C-CD4D-9DF5-2C152F4AB57C}"/>
                </a:ext>
              </a:extLst>
            </p:cNvPr>
            <p:cNvSpPr/>
            <p:nvPr/>
          </p:nvSpPr>
          <p:spPr>
            <a:xfrm>
              <a:off x="7134494" y="17751583"/>
              <a:ext cx="1493807" cy="646331"/>
            </a:xfrm>
            <a:prstGeom prst="rect">
              <a:avLst/>
            </a:prstGeom>
          </p:spPr>
          <p:txBody>
            <a:bodyPr wrap="none">
              <a:spAutoFit/>
            </a:bodyPr>
            <a:lstStyle/>
            <a:p>
              <a:pPr algn="ctr"/>
              <a:r>
                <a:rPr lang="en-US" dirty="0">
                  <a:solidFill>
                    <a:schemeClr val="bg1"/>
                  </a:solidFill>
                </a:rPr>
                <a:t>Probability of </a:t>
              </a:r>
            </a:p>
            <a:p>
              <a:pPr algn="ctr"/>
              <a:r>
                <a:rPr lang="en-US" dirty="0">
                  <a:solidFill>
                    <a:schemeClr val="bg1"/>
                  </a:solidFill>
                </a:rPr>
                <a:t>100% </a:t>
              </a:r>
              <a:r>
                <a:rPr lang="en-US" dirty="0" err="1">
                  <a:solidFill>
                    <a:schemeClr val="bg1"/>
                  </a:solidFill>
                </a:rPr>
                <a:t>fSCA</a:t>
              </a:r>
              <a:endParaRPr lang="en-US" dirty="0">
                <a:solidFill>
                  <a:schemeClr val="bg1"/>
                </a:solidFill>
              </a:endParaRPr>
            </a:p>
          </p:txBody>
        </p:sp>
      </p:grpSp>
      <p:sp>
        <p:nvSpPr>
          <p:cNvPr id="31" name="Title 1">
            <a:extLst>
              <a:ext uri="{FF2B5EF4-FFF2-40B4-BE49-F238E27FC236}">
                <a16:creationId xmlns:a16="http://schemas.microsoft.com/office/drawing/2014/main" id="{895E9C29-B3D3-C84E-9F35-EFFBCF752591}"/>
              </a:ext>
            </a:extLst>
          </p:cNvPr>
          <p:cNvSpPr txBox="1">
            <a:spLocks/>
          </p:cNvSpPr>
          <p:nvPr/>
        </p:nvSpPr>
        <p:spPr>
          <a:xfrm>
            <a:off x="21758879" y="3376637"/>
            <a:ext cx="10515600" cy="721802"/>
          </a:xfrm>
          <a:prstGeom prst="rect">
            <a:avLst/>
          </a:prstGeom>
        </p:spPr>
        <p:txBody>
          <a:bodyPr vert="horz" lIns="91440" tIns="45720" rIns="91440" bIns="45720" rtlCol="0" anchor="b">
            <a:normAutofit/>
          </a:bodyPr>
          <a:lstStyle>
            <a:lvl1pPr algn="ctr" defTabSz="2926080" rtl="0" eaLnBrk="1" latinLnBrk="0" hangingPunct="1">
              <a:lnSpc>
                <a:spcPct val="90000"/>
              </a:lnSpc>
              <a:spcBef>
                <a:spcPct val="0"/>
              </a:spcBef>
              <a:buNone/>
              <a:defRPr sz="19200" kern="1200">
                <a:solidFill>
                  <a:schemeClr val="tx1"/>
                </a:solidFill>
                <a:latin typeface="+mj-lt"/>
                <a:ea typeface="+mj-ea"/>
                <a:cs typeface="+mj-cs"/>
              </a:defRPr>
            </a:lvl1pPr>
          </a:lstStyle>
          <a:p>
            <a:r>
              <a:rPr lang="en-US" sz="4400" dirty="0"/>
              <a:t>4. Accuracy relative to Landsat 30 m</a:t>
            </a:r>
          </a:p>
        </p:txBody>
      </p:sp>
      <p:pic>
        <p:nvPicPr>
          <p:cNvPr id="32" name="image2.png" descr="A screenshot of a map&#10;&#10;Description automatically generated">
            <a:extLst>
              <a:ext uri="{FF2B5EF4-FFF2-40B4-BE49-F238E27FC236}">
                <a16:creationId xmlns:a16="http://schemas.microsoft.com/office/drawing/2014/main" id="{CA299B58-02B0-1047-9C17-00F1C26391A5}"/>
              </a:ext>
            </a:extLst>
          </p:cNvPr>
          <p:cNvPicPr>
            <a:picLocks noChangeAspect="1"/>
          </p:cNvPicPr>
          <p:nvPr/>
        </p:nvPicPr>
        <p:blipFill>
          <a:blip r:embed="rId12"/>
          <a:srcRect/>
          <a:stretch>
            <a:fillRect/>
          </a:stretch>
        </p:blipFill>
        <p:spPr>
          <a:xfrm>
            <a:off x="21898861" y="4012743"/>
            <a:ext cx="10757147" cy="4964837"/>
          </a:xfrm>
          <a:prstGeom prst="rect">
            <a:avLst/>
          </a:prstGeom>
          <a:ln/>
        </p:spPr>
      </p:pic>
      <p:sp>
        <p:nvSpPr>
          <p:cNvPr id="47" name="Content Placeholder 2">
            <a:extLst>
              <a:ext uri="{FF2B5EF4-FFF2-40B4-BE49-F238E27FC236}">
                <a16:creationId xmlns:a16="http://schemas.microsoft.com/office/drawing/2014/main" id="{779B578E-CD5E-264A-8EC7-87CB3EF2025B}"/>
              </a:ext>
            </a:extLst>
          </p:cNvPr>
          <p:cNvSpPr txBox="1">
            <a:spLocks/>
          </p:cNvSpPr>
          <p:nvPr/>
        </p:nvSpPr>
        <p:spPr>
          <a:xfrm>
            <a:off x="6055315" y="4357400"/>
            <a:ext cx="3664283" cy="6544901"/>
          </a:xfrm>
          <a:prstGeom prst="rect">
            <a:avLst/>
          </a:prstGeom>
        </p:spPr>
        <p:txBody>
          <a:bodyPr vert="horz" lIns="91440" tIns="45720" rIns="91440" bIns="45720" rtlCol="0">
            <a:normAutofit fontScale="25000" lnSpcReduction="20000"/>
          </a:bodyPr>
          <a:lstStyle>
            <a:lvl1pPr marL="0" indent="0" algn="ctr" defTabSz="2926080" rtl="0" eaLnBrk="1" latinLnBrk="0" hangingPunct="1">
              <a:lnSpc>
                <a:spcPct val="90000"/>
              </a:lnSpc>
              <a:spcBef>
                <a:spcPts val="3200"/>
              </a:spcBef>
              <a:buFont typeface="Arial" panose="020B0604020202020204" pitchFamily="34" charset="0"/>
              <a:buNone/>
              <a:defRPr sz="7680" kern="1200">
                <a:solidFill>
                  <a:schemeClr val="tx1"/>
                </a:solidFill>
                <a:latin typeface="+mn-lt"/>
                <a:ea typeface="+mn-ea"/>
                <a:cs typeface="+mn-cs"/>
              </a:defRPr>
            </a:lvl1pPr>
            <a:lvl2pPr marL="1463040" indent="0" algn="ctr" defTabSz="2926080" rtl="0" eaLnBrk="1" latinLnBrk="0" hangingPunct="1">
              <a:lnSpc>
                <a:spcPct val="90000"/>
              </a:lnSpc>
              <a:spcBef>
                <a:spcPts val="1600"/>
              </a:spcBef>
              <a:buFont typeface="Arial" panose="020B0604020202020204" pitchFamily="34" charset="0"/>
              <a:buNone/>
              <a:defRPr sz="6400" kern="1200">
                <a:solidFill>
                  <a:schemeClr val="tx1"/>
                </a:solidFill>
                <a:latin typeface="+mn-lt"/>
                <a:ea typeface="+mn-ea"/>
                <a:cs typeface="+mn-cs"/>
              </a:defRPr>
            </a:lvl2pPr>
            <a:lvl3pPr marL="2926080" indent="0" algn="ctr" defTabSz="2926080" rtl="0" eaLnBrk="1" latinLnBrk="0" hangingPunct="1">
              <a:lnSpc>
                <a:spcPct val="90000"/>
              </a:lnSpc>
              <a:spcBef>
                <a:spcPts val="1600"/>
              </a:spcBef>
              <a:buFont typeface="Arial" panose="020B0604020202020204" pitchFamily="34" charset="0"/>
              <a:buNone/>
              <a:defRPr sz="5760" kern="1200">
                <a:solidFill>
                  <a:schemeClr val="tx1"/>
                </a:solidFill>
                <a:latin typeface="+mn-lt"/>
                <a:ea typeface="+mn-ea"/>
                <a:cs typeface="+mn-cs"/>
              </a:defRPr>
            </a:lvl3pPr>
            <a:lvl4pPr marL="4389120" indent="0" algn="ctr" defTabSz="2926080" rtl="0" eaLnBrk="1" latinLnBrk="0" hangingPunct="1">
              <a:lnSpc>
                <a:spcPct val="90000"/>
              </a:lnSpc>
              <a:spcBef>
                <a:spcPts val="1600"/>
              </a:spcBef>
              <a:buFont typeface="Arial" panose="020B0604020202020204" pitchFamily="34" charset="0"/>
              <a:buNone/>
              <a:defRPr sz="5120" kern="1200">
                <a:solidFill>
                  <a:schemeClr val="tx1"/>
                </a:solidFill>
                <a:latin typeface="+mn-lt"/>
                <a:ea typeface="+mn-ea"/>
                <a:cs typeface="+mn-cs"/>
              </a:defRPr>
            </a:lvl4pPr>
            <a:lvl5pPr marL="5852160" indent="0" algn="ctr" defTabSz="2926080" rtl="0" eaLnBrk="1" latinLnBrk="0" hangingPunct="1">
              <a:lnSpc>
                <a:spcPct val="90000"/>
              </a:lnSpc>
              <a:spcBef>
                <a:spcPts val="1600"/>
              </a:spcBef>
              <a:buFont typeface="Arial" panose="020B0604020202020204" pitchFamily="34" charset="0"/>
              <a:buNone/>
              <a:defRPr sz="5120" kern="1200">
                <a:solidFill>
                  <a:schemeClr val="tx1"/>
                </a:solidFill>
                <a:latin typeface="+mn-lt"/>
                <a:ea typeface="+mn-ea"/>
                <a:cs typeface="+mn-cs"/>
              </a:defRPr>
            </a:lvl5pPr>
            <a:lvl6pPr marL="7315200" indent="0" algn="ctr" defTabSz="2926080" rtl="0" eaLnBrk="1" latinLnBrk="0" hangingPunct="1">
              <a:lnSpc>
                <a:spcPct val="90000"/>
              </a:lnSpc>
              <a:spcBef>
                <a:spcPts val="1600"/>
              </a:spcBef>
              <a:buFont typeface="Arial" panose="020B0604020202020204" pitchFamily="34" charset="0"/>
              <a:buNone/>
              <a:defRPr sz="5120" kern="1200">
                <a:solidFill>
                  <a:schemeClr val="tx1"/>
                </a:solidFill>
                <a:latin typeface="+mn-lt"/>
                <a:ea typeface="+mn-ea"/>
                <a:cs typeface="+mn-cs"/>
              </a:defRPr>
            </a:lvl6pPr>
            <a:lvl7pPr marL="8778240" indent="0" algn="ctr" defTabSz="2926080" rtl="0" eaLnBrk="1" latinLnBrk="0" hangingPunct="1">
              <a:lnSpc>
                <a:spcPct val="90000"/>
              </a:lnSpc>
              <a:spcBef>
                <a:spcPts val="1600"/>
              </a:spcBef>
              <a:buFont typeface="Arial" panose="020B0604020202020204" pitchFamily="34" charset="0"/>
              <a:buNone/>
              <a:defRPr sz="5120" kern="1200">
                <a:solidFill>
                  <a:schemeClr val="tx1"/>
                </a:solidFill>
                <a:latin typeface="+mn-lt"/>
                <a:ea typeface="+mn-ea"/>
                <a:cs typeface="+mn-cs"/>
              </a:defRPr>
            </a:lvl7pPr>
            <a:lvl8pPr marL="10241280" indent="0" algn="ctr" defTabSz="2926080" rtl="0" eaLnBrk="1" latinLnBrk="0" hangingPunct="1">
              <a:lnSpc>
                <a:spcPct val="90000"/>
              </a:lnSpc>
              <a:spcBef>
                <a:spcPts val="1600"/>
              </a:spcBef>
              <a:buFont typeface="Arial" panose="020B0604020202020204" pitchFamily="34" charset="0"/>
              <a:buNone/>
              <a:defRPr sz="5120" kern="1200">
                <a:solidFill>
                  <a:schemeClr val="tx1"/>
                </a:solidFill>
                <a:latin typeface="+mn-lt"/>
                <a:ea typeface="+mn-ea"/>
                <a:cs typeface="+mn-cs"/>
              </a:defRPr>
            </a:lvl8pPr>
            <a:lvl9pPr marL="11704320" indent="0" algn="ctr" defTabSz="2926080" rtl="0" eaLnBrk="1" latinLnBrk="0" hangingPunct="1">
              <a:lnSpc>
                <a:spcPct val="90000"/>
              </a:lnSpc>
              <a:spcBef>
                <a:spcPts val="1600"/>
              </a:spcBef>
              <a:buFont typeface="Arial" panose="020B0604020202020204" pitchFamily="34" charset="0"/>
              <a:buNone/>
              <a:defRPr sz="5120" kern="1200">
                <a:solidFill>
                  <a:schemeClr val="tx1"/>
                </a:solidFill>
                <a:latin typeface="+mn-lt"/>
                <a:ea typeface="+mn-ea"/>
                <a:cs typeface="+mn-cs"/>
              </a:defRPr>
            </a:lvl9pPr>
          </a:lstStyle>
          <a:p>
            <a:pPr marL="365760" indent="-365760" algn="l">
              <a:spcBef>
                <a:spcPts val="1000"/>
              </a:spcBef>
              <a:buFont typeface="Arial" panose="020B0604020202020204" pitchFamily="34" charset="0"/>
              <a:buChar char="•"/>
            </a:pPr>
            <a:r>
              <a:rPr lang="en-US" sz="9600" dirty="0"/>
              <a:t>Two stage random forest</a:t>
            </a:r>
          </a:p>
          <a:p>
            <a:pPr marL="365760" indent="-365760" algn="l">
              <a:spcBef>
                <a:spcPts val="1000"/>
              </a:spcBef>
              <a:buFont typeface="Arial" panose="020B0604020202020204" pitchFamily="34" charset="0"/>
              <a:buChar char="•"/>
            </a:pPr>
            <a:r>
              <a:rPr lang="en-US" sz="9600" dirty="0"/>
              <a:t>Separately fits a classification and regression random forest on training data and combines them during the prediction step</a:t>
            </a:r>
          </a:p>
          <a:p>
            <a:pPr marL="365760" indent="-365760" algn="l">
              <a:spcBef>
                <a:spcPts val="1000"/>
              </a:spcBef>
              <a:buFont typeface="Arial" panose="020B0604020202020204" pitchFamily="34" charset="0"/>
              <a:buChar char="•"/>
            </a:pPr>
            <a:r>
              <a:rPr lang="en-US" sz="9600" dirty="0"/>
              <a:t>First stage represents a classification step that predicts: 0%, 1% to 99%, 100%</a:t>
            </a:r>
          </a:p>
          <a:p>
            <a:pPr marL="365760" indent="-365760" algn="l">
              <a:spcBef>
                <a:spcPts val="1000"/>
              </a:spcBef>
              <a:buFont typeface="Arial" panose="020B0604020202020204" pitchFamily="34" charset="0"/>
              <a:buChar char="•"/>
            </a:pPr>
            <a:r>
              <a:rPr lang="en-US" sz="9600" dirty="0"/>
              <a:t>For 1% to 99%, we use a second random forest</a:t>
            </a:r>
          </a:p>
          <a:p>
            <a:pPr marL="365760" indent="-365760" algn="l">
              <a:spcBef>
                <a:spcPts val="1000"/>
              </a:spcBef>
              <a:buFont typeface="Arial" panose="020B0604020202020204" pitchFamily="34" charset="0"/>
              <a:buChar char="•"/>
            </a:pPr>
            <a:r>
              <a:rPr lang="en-US" sz="9600" dirty="0"/>
              <a:t>Completely randomized design for selecting training data points </a:t>
            </a:r>
          </a:p>
          <a:p>
            <a:pPr marL="365760" indent="-365760" algn="l">
              <a:spcBef>
                <a:spcPts val="1000"/>
              </a:spcBef>
              <a:buFont typeface="Arial" panose="020B0604020202020204" pitchFamily="34" charset="0"/>
              <a:buChar char="•"/>
            </a:pPr>
            <a:r>
              <a:rPr lang="en-US" sz="9600" dirty="0"/>
              <a:t>Validation with &gt; 95% of existing observations from Landsat</a:t>
            </a:r>
          </a:p>
          <a:p>
            <a:pPr marL="365760" indent="-365760" algn="l">
              <a:spcBef>
                <a:spcPts val="1000"/>
              </a:spcBef>
              <a:buFont typeface="Arial" panose="020B0604020202020204" pitchFamily="34" charset="0"/>
              <a:buChar char="•"/>
            </a:pPr>
            <a:r>
              <a:rPr lang="en-US" sz="9600" dirty="0"/>
              <a:t>Random forests with 100 trees, and allow for splits over three variables at each node</a:t>
            </a:r>
          </a:p>
          <a:p>
            <a:pPr marL="365760" indent="-365760" algn="l">
              <a:spcBef>
                <a:spcPts val="1000"/>
              </a:spcBef>
              <a:buFont typeface="Arial" panose="020B0604020202020204" pitchFamily="34" charset="0"/>
              <a:buChar char="•"/>
            </a:pPr>
            <a:r>
              <a:rPr lang="en-US" sz="9600" dirty="0"/>
              <a:t>Using more trees (e.g. the default value 500) produced slightly better prediction scores at the cost of substantially increased computation time and memory</a:t>
            </a:r>
          </a:p>
          <a:p>
            <a:pPr marL="365760" indent="-365760" algn="l">
              <a:spcBef>
                <a:spcPts val="400"/>
              </a:spcBef>
              <a:buFont typeface="Arial" panose="020B0604020202020204" pitchFamily="34" charset="0"/>
              <a:buChar char="•"/>
            </a:pPr>
            <a:endParaRPr lang="en-US" dirty="0"/>
          </a:p>
        </p:txBody>
      </p:sp>
      <p:sp>
        <p:nvSpPr>
          <p:cNvPr id="49" name="Rectangle 48">
            <a:extLst>
              <a:ext uri="{FF2B5EF4-FFF2-40B4-BE49-F238E27FC236}">
                <a16:creationId xmlns:a16="http://schemas.microsoft.com/office/drawing/2014/main" id="{375C75CE-1AC2-A849-8061-67BBF427744A}"/>
              </a:ext>
            </a:extLst>
          </p:cNvPr>
          <p:cNvSpPr/>
          <p:nvPr/>
        </p:nvSpPr>
        <p:spPr>
          <a:xfrm>
            <a:off x="73376" y="10866713"/>
            <a:ext cx="5681151" cy="123484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Figure 1: Study extent in the California Sierra Nevada. HUC8 basins from the North Fork of the American River basin to the South Fork of the Kern River basin are shown in green.</a:t>
            </a:r>
            <a:r>
              <a:rPr lang="en-US" dirty="0"/>
              <a:t> </a:t>
            </a:r>
          </a:p>
        </p:txBody>
      </p:sp>
      <p:sp>
        <p:nvSpPr>
          <p:cNvPr id="50" name="Rectangle 49">
            <a:extLst>
              <a:ext uri="{FF2B5EF4-FFF2-40B4-BE49-F238E27FC236}">
                <a16:creationId xmlns:a16="http://schemas.microsoft.com/office/drawing/2014/main" id="{6E937145-4977-BD41-8F08-AF662D8E0533}"/>
              </a:ext>
            </a:extLst>
          </p:cNvPr>
          <p:cNvSpPr/>
          <p:nvPr/>
        </p:nvSpPr>
        <p:spPr>
          <a:xfrm>
            <a:off x="18634183" y="5107777"/>
            <a:ext cx="2484968" cy="3970318"/>
          </a:xfrm>
          <a:prstGeom prst="rect">
            <a:avLst/>
          </a:prstGeom>
        </p:spPr>
        <p:txBody>
          <a:bodyPr wrap="square">
            <a:spAutoFit/>
          </a:bodyPr>
          <a:lstStyle/>
          <a:p>
            <a:r>
              <a:rPr lang="en-US" dirty="0"/>
              <a:t>Figure 3: Downscaling uncertainty for February 16, 2008. The top row contains (a) MODIS </a:t>
            </a:r>
            <a:r>
              <a:rPr lang="en-US" dirty="0" err="1"/>
              <a:t>fSCA</a:t>
            </a:r>
            <a:r>
              <a:rPr lang="en-US" dirty="0"/>
              <a:t> at 500 m, (b) the spatially downscaled MODIS </a:t>
            </a:r>
            <a:r>
              <a:rPr lang="en-US" dirty="0" err="1"/>
              <a:t>fSCA</a:t>
            </a:r>
            <a:r>
              <a:rPr lang="en-US" dirty="0"/>
              <a:t> at 30 m and (c) Landsat </a:t>
            </a:r>
            <a:r>
              <a:rPr lang="en-US" dirty="0" err="1"/>
              <a:t>fSCA</a:t>
            </a:r>
            <a:r>
              <a:rPr lang="en-US" dirty="0"/>
              <a:t> for this day. The bottom row contains probabilities of (d) 0% </a:t>
            </a:r>
            <a:r>
              <a:rPr lang="en-US" dirty="0" err="1"/>
              <a:t>fSCA</a:t>
            </a:r>
            <a:r>
              <a:rPr lang="en-US" dirty="0"/>
              <a:t>, (e) a value between (0,100)% </a:t>
            </a:r>
            <a:r>
              <a:rPr lang="en-US" dirty="0" err="1"/>
              <a:t>fSCA</a:t>
            </a:r>
            <a:r>
              <a:rPr lang="en-US" dirty="0"/>
              <a:t> and (f) 100% </a:t>
            </a:r>
            <a:r>
              <a:rPr lang="en-US" dirty="0" err="1"/>
              <a:t>fSCA</a:t>
            </a:r>
            <a:r>
              <a:rPr lang="en-US" dirty="0"/>
              <a:t>, respectively. </a:t>
            </a:r>
          </a:p>
        </p:txBody>
      </p:sp>
      <p:grpSp>
        <p:nvGrpSpPr>
          <p:cNvPr id="61" name="Group 60">
            <a:extLst>
              <a:ext uri="{FF2B5EF4-FFF2-40B4-BE49-F238E27FC236}">
                <a16:creationId xmlns:a16="http://schemas.microsoft.com/office/drawing/2014/main" id="{C80CA896-84A0-1744-A635-6CDDA3A7B5D7}"/>
              </a:ext>
            </a:extLst>
          </p:cNvPr>
          <p:cNvGrpSpPr/>
          <p:nvPr/>
        </p:nvGrpSpPr>
        <p:grpSpPr>
          <a:xfrm>
            <a:off x="10201553" y="11072205"/>
            <a:ext cx="10890234" cy="6406905"/>
            <a:chOff x="8682108" y="14103896"/>
            <a:chExt cx="12741141" cy="7288895"/>
          </a:xfrm>
        </p:grpSpPr>
        <p:pic>
          <p:nvPicPr>
            <p:cNvPr id="25" name="Picture 24" descr="A picture containing photo&#10;&#10;Description automatically generated">
              <a:extLst>
                <a:ext uri="{FF2B5EF4-FFF2-40B4-BE49-F238E27FC236}">
                  <a16:creationId xmlns:a16="http://schemas.microsoft.com/office/drawing/2014/main" id="{0508BA9E-9C07-AA45-ABD7-E17AA5B288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2108" y="14600151"/>
              <a:ext cx="12645044" cy="5866245"/>
            </a:xfrm>
            <a:prstGeom prst="rect">
              <a:avLst/>
            </a:prstGeom>
          </p:spPr>
        </p:pic>
        <p:sp>
          <p:nvSpPr>
            <p:cNvPr id="27" name="Rectangle 26">
              <a:extLst>
                <a:ext uri="{FF2B5EF4-FFF2-40B4-BE49-F238E27FC236}">
                  <a16:creationId xmlns:a16="http://schemas.microsoft.com/office/drawing/2014/main" id="{4D35C81A-579E-2B48-B8DD-4CFBE33EEEDB}"/>
                </a:ext>
              </a:extLst>
            </p:cNvPr>
            <p:cNvSpPr/>
            <p:nvPr/>
          </p:nvSpPr>
          <p:spPr>
            <a:xfrm>
              <a:off x="8694843" y="14155231"/>
              <a:ext cx="2847309" cy="560234"/>
            </a:xfrm>
            <a:prstGeom prst="rect">
              <a:avLst/>
            </a:prstGeom>
          </p:spPr>
          <p:txBody>
            <a:bodyPr wrap="none">
              <a:spAutoFit/>
            </a:bodyPr>
            <a:lstStyle/>
            <a:p>
              <a:r>
                <a:rPr lang="en-US" sz="2600" dirty="0">
                  <a:latin typeface="Times New Roman" panose="02020603050405020304" pitchFamily="18" charset="0"/>
                  <a:ea typeface="Times New Roman" panose="02020603050405020304" pitchFamily="18" charset="0"/>
                </a:rPr>
                <a:t>false color RGB </a:t>
              </a:r>
              <a:endParaRPr lang="en-US" sz="2600" dirty="0"/>
            </a:p>
          </p:txBody>
        </p:sp>
        <p:sp>
          <p:nvSpPr>
            <p:cNvPr id="28" name="Rectangle 27">
              <a:extLst>
                <a:ext uri="{FF2B5EF4-FFF2-40B4-BE49-F238E27FC236}">
                  <a16:creationId xmlns:a16="http://schemas.microsoft.com/office/drawing/2014/main" id="{05730F0A-A97F-7247-ABB9-92280C00DE07}"/>
                </a:ext>
              </a:extLst>
            </p:cNvPr>
            <p:cNvSpPr/>
            <p:nvPr/>
          </p:nvSpPr>
          <p:spPr>
            <a:xfrm>
              <a:off x="11714156" y="14150386"/>
              <a:ext cx="2512578" cy="560234"/>
            </a:xfrm>
            <a:prstGeom prst="rect">
              <a:avLst/>
            </a:prstGeom>
          </p:spPr>
          <p:txBody>
            <a:bodyPr wrap="none">
              <a:spAutoFit/>
            </a:bodyPr>
            <a:lstStyle/>
            <a:p>
              <a:r>
                <a:rPr lang="en-US" sz="2600" dirty="0">
                  <a:latin typeface="Times New Roman" panose="02020603050405020304" pitchFamily="18" charset="0"/>
                  <a:ea typeface="Times New Roman" panose="02020603050405020304" pitchFamily="18" charset="0"/>
                </a:rPr>
                <a:t>Landsat </a:t>
              </a:r>
              <a:r>
                <a:rPr lang="en-US" sz="2600" dirty="0" err="1">
                  <a:latin typeface="Times New Roman" panose="02020603050405020304" pitchFamily="18" charset="0"/>
                  <a:ea typeface="Times New Roman" panose="02020603050405020304" pitchFamily="18" charset="0"/>
                </a:rPr>
                <a:t>fSCA</a:t>
              </a:r>
              <a:r>
                <a:rPr lang="en-US" sz="2600" dirty="0">
                  <a:latin typeface="Times New Roman" panose="02020603050405020304" pitchFamily="18" charset="0"/>
                  <a:ea typeface="Times New Roman" panose="02020603050405020304" pitchFamily="18" charset="0"/>
                </a:rPr>
                <a:t> </a:t>
              </a:r>
              <a:endParaRPr lang="en-US" sz="2600" dirty="0"/>
            </a:p>
          </p:txBody>
        </p:sp>
        <p:sp>
          <p:nvSpPr>
            <p:cNvPr id="29" name="Rectangle 28">
              <a:extLst>
                <a:ext uri="{FF2B5EF4-FFF2-40B4-BE49-F238E27FC236}">
                  <a16:creationId xmlns:a16="http://schemas.microsoft.com/office/drawing/2014/main" id="{0AB0C8FD-F191-4647-A36D-FB663B0724F3}"/>
                </a:ext>
              </a:extLst>
            </p:cNvPr>
            <p:cNvSpPr/>
            <p:nvPr/>
          </p:nvSpPr>
          <p:spPr>
            <a:xfrm>
              <a:off x="14905029" y="14129672"/>
              <a:ext cx="2535084" cy="560234"/>
            </a:xfrm>
            <a:prstGeom prst="rect">
              <a:avLst/>
            </a:prstGeom>
          </p:spPr>
          <p:txBody>
            <a:bodyPr wrap="none">
              <a:spAutoFit/>
            </a:bodyPr>
            <a:lstStyle/>
            <a:p>
              <a:r>
                <a:rPr lang="en-US" sz="2600" dirty="0">
                  <a:latin typeface="Times New Roman" panose="02020603050405020304" pitchFamily="18" charset="0"/>
                  <a:ea typeface="Times New Roman" panose="02020603050405020304" pitchFamily="18" charset="0"/>
                </a:rPr>
                <a:t>MODIS </a:t>
              </a:r>
              <a:r>
                <a:rPr lang="en-US" sz="2600" dirty="0" err="1">
                  <a:latin typeface="Times New Roman" panose="02020603050405020304" pitchFamily="18" charset="0"/>
                  <a:ea typeface="Times New Roman" panose="02020603050405020304" pitchFamily="18" charset="0"/>
                </a:rPr>
                <a:t>fSCA</a:t>
              </a:r>
              <a:r>
                <a:rPr lang="en-US" sz="2600" dirty="0">
                  <a:latin typeface="Times New Roman" panose="02020603050405020304" pitchFamily="18" charset="0"/>
                  <a:ea typeface="Times New Roman" panose="02020603050405020304" pitchFamily="18" charset="0"/>
                </a:rPr>
                <a:t> </a:t>
              </a:r>
              <a:endParaRPr lang="en-US" sz="2600" dirty="0"/>
            </a:p>
          </p:txBody>
        </p:sp>
        <p:sp>
          <p:nvSpPr>
            <p:cNvPr id="30" name="Rectangle 29">
              <a:extLst>
                <a:ext uri="{FF2B5EF4-FFF2-40B4-BE49-F238E27FC236}">
                  <a16:creationId xmlns:a16="http://schemas.microsoft.com/office/drawing/2014/main" id="{BAC09965-5333-554B-B5EB-175E264D0C56}"/>
                </a:ext>
              </a:extLst>
            </p:cNvPr>
            <p:cNvSpPr/>
            <p:nvPr/>
          </p:nvSpPr>
          <p:spPr>
            <a:xfrm>
              <a:off x="17602582" y="14103896"/>
              <a:ext cx="3820667" cy="560234"/>
            </a:xfrm>
            <a:prstGeom prst="rect">
              <a:avLst/>
            </a:prstGeom>
          </p:spPr>
          <p:txBody>
            <a:bodyPr wrap="none">
              <a:spAutoFit/>
            </a:bodyPr>
            <a:lstStyle/>
            <a:p>
              <a:r>
                <a:rPr lang="en-US" sz="2600" dirty="0">
                  <a:latin typeface="Times New Roman" panose="02020603050405020304" pitchFamily="18" charset="0"/>
                  <a:ea typeface="Times New Roman" panose="02020603050405020304" pitchFamily="18" charset="0"/>
                </a:rPr>
                <a:t>Downscaled prediction</a:t>
              </a:r>
              <a:endParaRPr lang="en-US" sz="2600" dirty="0"/>
            </a:p>
          </p:txBody>
        </p:sp>
        <p:sp>
          <p:nvSpPr>
            <p:cNvPr id="51" name="Rectangle 50">
              <a:extLst>
                <a:ext uri="{FF2B5EF4-FFF2-40B4-BE49-F238E27FC236}">
                  <a16:creationId xmlns:a16="http://schemas.microsoft.com/office/drawing/2014/main" id="{3532C36D-765D-2E4D-BDC9-2E0F418E402A}"/>
                </a:ext>
              </a:extLst>
            </p:cNvPr>
            <p:cNvSpPr/>
            <p:nvPr/>
          </p:nvSpPr>
          <p:spPr>
            <a:xfrm>
              <a:off x="8970161" y="20469461"/>
              <a:ext cx="12214041" cy="923330"/>
            </a:xfrm>
            <a:prstGeom prst="rect">
              <a:avLst/>
            </a:prstGeom>
          </p:spPr>
          <p:txBody>
            <a:bodyPr wrap="square">
              <a:spAutoFit/>
            </a:bodyPr>
            <a:lstStyle/>
            <a:p>
              <a:r>
                <a:rPr lang="en-US" dirty="0"/>
                <a:t>Figure 4: For December 8, 2002 (top) and April 23, 2003 (bottom), false color RGB which shows snow as cyan, rock and soil as red, forest as green and water as black (a &amp; e), fractional snow cover from Landsat (b &amp; f), fractional snow cover from MODIS (c and g), and fused snow cover at 30m (d and h). </a:t>
              </a:r>
            </a:p>
          </p:txBody>
        </p:sp>
      </p:grpSp>
      <p:sp>
        <p:nvSpPr>
          <p:cNvPr id="56" name="Rectangle 55">
            <a:extLst>
              <a:ext uri="{FF2B5EF4-FFF2-40B4-BE49-F238E27FC236}">
                <a16:creationId xmlns:a16="http://schemas.microsoft.com/office/drawing/2014/main" id="{5B056746-4C37-6842-8404-AA109B3B0C9B}"/>
              </a:ext>
            </a:extLst>
          </p:cNvPr>
          <p:cNvSpPr/>
          <p:nvPr/>
        </p:nvSpPr>
        <p:spPr>
          <a:xfrm>
            <a:off x="21898862" y="9024709"/>
            <a:ext cx="10646544" cy="646331"/>
          </a:xfrm>
          <a:prstGeom prst="rect">
            <a:avLst/>
          </a:prstGeom>
        </p:spPr>
        <p:txBody>
          <a:bodyPr wrap="square">
            <a:spAutoFit/>
          </a:bodyPr>
          <a:lstStyle/>
          <a:p>
            <a:r>
              <a:rPr lang="en-US" dirty="0">
                <a:ea typeface="Times New Roman" panose="02020603050405020304" pitchFamily="18" charset="0"/>
              </a:rPr>
              <a:t>Figure 6:  Validation metrics for the downscaled predictor versus validating Landsat image, plotted by the corresponding day of year. Note that between DOY ~150 and 300 there is very little snow in California (Figure 1)</a:t>
            </a:r>
            <a:endParaRPr lang="en-US" dirty="0"/>
          </a:p>
        </p:txBody>
      </p:sp>
      <p:sp>
        <p:nvSpPr>
          <p:cNvPr id="57" name="Rectangle 56">
            <a:extLst>
              <a:ext uri="{FF2B5EF4-FFF2-40B4-BE49-F238E27FC236}">
                <a16:creationId xmlns:a16="http://schemas.microsoft.com/office/drawing/2014/main" id="{4F63778C-1EA8-DB4E-87F6-3F32D1FF9CE9}"/>
              </a:ext>
            </a:extLst>
          </p:cNvPr>
          <p:cNvSpPr/>
          <p:nvPr/>
        </p:nvSpPr>
        <p:spPr>
          <a:xfrm>
            <a:off x="5751440" y="14964763"/>
            <a:ext cx="2011326" cy="3970318"/>
          </a:xfrm>
          <a:prstGeom prst="rect">
            <a:avLst/>
          </a:prstGeom>
        </p:spPr>
        <p:txBody>
          <a:bodyPr wrap="square">
            <a:spAutoFit/>
          </a:bodyPr>
          <a:lstStyle/>
          <a:p>
            <a:r>
              <a:rPr lang="en-US" dirty="0"/>
              <a:t>Figure 2: Variable importance for the classification forest based on the Gini index (top) and for the regression forest based on variance reduction (bottom). Values on the left plot are scaled by 1e6 and values on the right plot are scaled by 1e8 </a:t>
            </a:r>
          </a:p>
        </p:txBody>
      </p:sp>
      <p:sp>
        <p:nvSpPr>
          <p:cNvPr id="58" name="Title 1">
            <a:extLst>
              <a:ext uri="{FF2B5EF4-FFF2-40B4-BE49-F238E27FC236}">
                <a16:creationId xmlns:a16="http://schemas.microsoft.com/office/drawing/2014/main" id="{A77458D1-A541-6A4D-B19B-8FA9B207AEBE}"/>
              </a:ext>
            </a:extLst>
          </p:cNvPr>
          <p:cNvSpPr txBox="1">
            <a:spLocks/>
          </p:cNvSpPr>
          <p:nvPr/>
        </p:nvSpPr>
        <p:spPr>
          <a:xfrm>
            <a:off x="-589275" y="3244134"/>
            <a:ext cx="11187731" cy="894049"/>
          </a:xfrm>
          <a:prstGeom prst="rect">
            <a:avLst/>
          </a:prstGeom>
        </p:spPr>
        <p:txBody>
          <a:bodyPr vert="horz" lIns="91440" tIns="45720" rIns="91440" bIns="45720" rtlCol="0" anchor="b">
            <a:noAutofit/>
          </a:bodyPr>
          <a:lstStyle>
            <a:lvl1pPr algn="ctr" defTabSz="2926080" rtl="0" eaLnBrk="1" latinLnBrk="0" hangingPunct="1">
              <a:lnSpc>
                <a:spcPct val="90000"/>
              </a:lnSpc>
              <a:spcBef>
                <a:spcPct val="0"/>
              </a:spcBef>
              <a:buNone/>
              <a:defRPr sz="19200" kern="1200">
                <a:solidFill>
                  <a:schemeClr val="tx1"/>
                </a:solidFill>
                <a:latin typeface="+mj-lt"/>
                <a:ea typeface="+mj-ea"/>
                <a:cs typeface="+mj-cs"/>
              </a:defRPr>
            </a:lvl1pPr>
          </a:lstStyle>
          <a:p>
            <a:r>
              <a:rPr lang="en-US" sz="4400"/>
              <a:t>1. Study area and methods</a:t>
            </a:r>
            <a:endParaRPr lang="en-US" sz="4400" dirty="0"/>
          </a:p>
        </p:txBody>
      </p:sp>
      <p:graphicFrame>
        <p:nvGraphicFramePr>
          <p:cNvPr id="59" name="Table 58">
            <a:extLst>
              <a:ext uri="{FF2B5EF4-FFF2-40B4-BE49-F238E27FC236}">
                <a16:creationId xmlns:a16="http://schemas.microsoft.com/office/drawing/2014/main" id="{80536347-6630-F44E-BA95-00536CF0D611}"/>
              </a:ext>
            </a:extLst>
          </p:cNvPr>
          <p:cNvGraphicFramePr>
            <a:graphicFrameLocks noGrp="1"/>
          </p:cNvGraphicFramePr>
          <p:nvPr/>
        </p:nvGraphicFramePr>
        <p:xfrm>
          <a:off x="27287904" y="10319742"/>
          <a:ext cx="5405500" cy="5296557"/>
        </p:xfrm>
        <a:graphic>
          <a:graphicData uri="http://schemas.openxmlformats.org/drawingml/2006/table">
            <a:tbl>
              <a:tblPr>
                <a:tableStyleId>{8FD4443E-F989-4FC4-A0C8-D5A2AF1F390B}</a:tableStyleId>
              </a:tblPr>
              <a:tblGrid>
                <a:gridCol w="1496908">
                  <a:extLst>
                    <a:ext uri="{9D8B030D-6E8A-4147-A177-3AD203B41FA5}">
                      <a16:colId xmlns:a16="http://schemas.microsoft.com/office/drawing/2014/main" val="4084103789"/>
                    </a:ext>
                  </a:extLst>
                </a:gridCol>
                <a:gridCol w="977148">
                  <a:extLst>
                    <a:ext uri="{9D8B030D-6E8A-4147-A177-3AD203B41FA5}">
                      <a16:colId xmlns:a16="http://schemas.microsoft.com/office/drawing/2014/main" val="577252811"/>
                    </a:ext>
                  </a:extLst>
                </a:gridCol>
                <a:gridCol w="977148">
                  <a:extLst>
                    <a:ext uri="{9D8B030D-6E8A-4147-A177-3AD203B41FA5}">
                      <a16:colId xmlns:a16="http://schemas.microsoft.com/office/drawing/2014/main" val="3984062923"/>
                    </a:ext>
                  </a:extLst>
                </a:gridCol>
                <a:gridCol w="977148">
                  <a:extLst>
                    <a:ext uri="{9D8B030D-6E8A-4147-A177-3AD203B41FA5}">
                      <a16:colId xmlns:a16="http://schemas.microsoft.com/office/drawing/2014/main" val="3813018651"/>
                    </a:ext>
                  </a:extLst>
                </a:gridCol>
                <a:gridCol w="977148">
                  <a:extLst>
                    <a:ext uri="{9D8B030D-6E8A-4147-A177-3AD203B41FA5}">
                      <a16:colId xmlns:a16="http://schemas.microsoft.com/office/drawing/2014/main" val="3558168386"/>
                    </a:ext>
                  </a:extLst>
                </a:gridCol>
              </a:tblGrid>
              <a:tr h="622957">
                <a:tc gridSpan="5">
                  <a:txBody>
                    <a:bodyPr/>
                    <a:lstStyle/>
                    <a:p>
                      <a:pPr marL="0" marR="0">
                        <a:spcBef>
                          <a:spcPts val="0"/>
                        </a:spcBef>
                        <a:spcAft>
                          <a:spcPts val="1000"/>
                        </a:spcAft>
                      </a:pPr>
                      <a:r>
                        <a:rPr lang="en-US" sz="2400" dirty="0">
                          <a:effectLst/>
                        </a:rPr>
                        <a:t>Table 2: Validation metrics for random forest predictions as split by season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1095439"/>
                  </a:ext>
                </a:extLst>
              </a:tr>
              <a:tr h="357555">
                <a:tc>
                  <a:txBody>
                    <a:bodyPr/>
                    <a:lstStyle/>
                    <a:p>
                      <a:pPr marL="0" marR="0" algn="ctr">
                        <a:spcBef>
                          <a:spcPts val="0"/>
                        </a:spcBef>
                        <a:spcAft>
                          <a:spcPts val="0"/>
                        </a:spcAft>
                      </a:pPr>
                      <a:r>
                        <a:rPr lang="en-US"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DJF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MAM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JJA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SON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1654304666"/>
                  </a:ext>
                </a:extLst>
              </a:tr>
              <a:tr h="357555">
                <a:tc>
                  <a:txBody>
                    <a:bodyPr/>
                    <a:lstStyle/>
                    <a:p>
                      <a:pPr marL="0" marR="0" algn="ctr">
                        <a:spcBef>
                          <a:spcPts val="0"/>
                        </a:spcBef>
                        <a:spcAft>
                          <a:spcPts val="0"/>
                        </a:spcAft>
                      </a:pPr>
                      <a:r>
                        <a:rPr lang="en-US" sz="2400">
                          <a:effectLst/>
                        </a:rPr>
                        <a:t>Precision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244090876"/>
                  </a:ext>
                </a:extLst>
              </a:tr>
              <a:tr h="357555">
                <a:tc>
                  <a:txBody>
                    <a:bodyPr/>
                    <a:lstStyle/>
                    <a:p>
                      <a:pPr marL="0" marR="0" algn="ctr">
                        <a:spcBef>
                          <a:spcPts val="0"/>
                        </a:spcBef>
                        <a:spcAft>
                          <a:spcPts val="0"/>
                        </a:spcAft>
                      </a:pPr>
                      <a:r>
                        <a:rPr lang="en-US" sz="2400">
                          <a:effectLst/>
                        </a:rPr>
                        <a:t>Recall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0.88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0.91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3838683375"/>
                  </a:ext>
                </a:extLst>
              </a:tr>
              <a:tr h="357555">
                <a:tc>
                  <a:txBody>
                    <a:bodyPr/>
                    <a:lstStyle/>
                    <a:p>
                      <a:pPr marL="0" marR="0" algn="ctr">
                        <a:spcBef>
                          <a:spcPts val="0"/>
                        </a:spcBef>
                        <a:spcAft>
                          <a:spcPts val="0"/>
                        </a:spcAft>
                      </a:pPr>
                      <a:r>
                        <a:rPr lang="en-US" sz="2400">
                          <a:effectLst/>
                        </a:rPr>
                        <a:t>Specificity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0.99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324513620"/>
                  </a:ext>
                </a:extLst>
              </a:tr>
              <a:tr h="357555">
                <a:tc>
                  <a:txBody>
                    <a:bodyPr/>
                    <a:lstStyle/>
                    <a:p>
                      <a:pPr marL="0" marR="0" algn="ctr">
                        <a:spcBef>
                          <a:spcPts val="0"/>
                        </a:spcBef>
                        <a:spcAft>
                          <a:spcPts val="0"/>
                        </a:spcAft>
                      </a:pPr>
                      <a:r>
                        <a:rPr lang="en-US" sz="2400">
                          <a:effectLst/>
                        </a:rPr>
                        <a:t>F score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778066008"/>
                  </a:ext>
                </a:extLst>
              </a:tr>
              <a:tr h="357555">
                <a:tc>
                  <a:txBody>
                    <a:bodyPr/>
                    <a:lstStyle/>
                    <a:p>
                      <a:pPr marL="0" marR="0" algn="ctr">
                        <a:spcBef>
                          <a:spcPts val="0"/>
                        </a:spcBef>
                        <a:spcAft>
                          <a:spcPts val="0"/>
                        </a:spcAft>
                      </a:pPr>
                      <a:r>
                        <a:rPr lang="en-US" sz="2400">
                          <a:effectLst/>
                        </a:rPr>
                        <a:t>Accuracy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2533039718"/>
                  </a:ext>
                </a:extLst>
              </a:tr>
              <a:tr h="357555">
                <a:tc>
                  <a:txBody>
                    <a:bodyPr/>
                    <a:lstStyle/>
                    <a:p>
                      <a:pPr marL="0" marR="0" algn="ctr">
                        <a:spcBef>
                          <a:spcPts val="0"/>
                        </a:spcBef>
                        <a:spcAft>
                          <a:spcPts val="0"/>
                        </a:spcAft>
                      </a:pPr>
                      <a:r>
                        <a:rPr lang="en-US" sz="2400" dirty="0">
                          <a:effectLst/>
                        </a:rPr>
                        <a:t>Mean difference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0.00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0.00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1645041788"/>
                  </a:ext>
                </a:extLst>
              </a:tr>
              <a:tr h="622957">
                <a:tc>
                  <a:txBody>
                    <a:bodyPr/>
                    <a:lstStyle/>
                    <a:p>
                      <a:pPr marL="0" marR="0" algn="ctr">
                        <a:spcBef>
                          <a:spcPts val="0"/>
                        </a:spcBef>
                        <a:spcAft>
                          <a:spcPts val="0"/>
                        </a:spcAft>
                      </a:pPr>
                      <a:r>
                        <a:rPr lang="en-US" sz="2400" dirty="0">
                          <a:effectLst/>
                        </a:rPr>
                        <a:t>RMSE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dirty="0">
                          <a:effectLst/>
                        </a:rPr>
                        <a:t>0.32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0.33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0.32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0.29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1800383248"/>
                  </a:ext>
                </a:extLst>
              </a:tr>
            </a:tbl>
          </a:graphicData>
        </a:graphic>
      </p:graphicFrame>
      <p:graphicFrame>
        <p:nvGraphicFramePr>
          <p:cNvPr id="60" name="Table 59">
            <a:extLst>
              <a:ext uri="{FF2B5EF4-FFF2-40B4-BE49-F238E27FC236}">
                <a16:creationId xmlns:a16="http://schemas.microsoft.com/office/drawing/2014/main" id="{FC1BC93F-BB7D-634B-B4FA-7672423B984D}"/>
              </a:ext>
            </a:extLst>
          </p:cNvPr>
          <p:cNvGraphicFramePr>
            <a:graphicFrameLocks noGrp="1"/>
          </p:cNvGraphicFramePr>
          <p:nvPr/>
        </p:nvGraphicFramePr>
        <p:xfrm>
          <a:off x="21528933" y="9813371"/>
          <a:ext cx="5618906" cy="6390640"/>
        </p:xfrm>
        <a:graphic>
          <a:graphicData uri="http://schemas.openxmlformats.org/drawingml/2006/table">
            <a:tbl>
              <a:tblPr>
                <a:tableStyleId>{D03447BB-5D67-496B-8E87-E561075AD55C}</a:tableStyleId>
              </a:tblPr>
              <a:tblGrid>
                <a:gridCol w="1672578">
                  <a:extLst>
                    <a:ext uri="{9D8B030D-6E8A-4147-A177-3AD203B41FA5}">
                      <a16:colId xmlns:a16="http://schemas.microsoft.com/office/drawing/2014/main" val="2906103635"/>
                    </a:ext>
                  </a:extLst>
                </a:gridCol>
                <a:gridCol w="986582">
                  <a:extLst>
                    <a:ext uri="{9D8B030D-6E8A-4147-A177-3AD203B41FA5}">
                      <a16:colId xmlns:a16="http://schemas.microsoft.com/office/drawing/2014/main" val="4057291531"/>
                    </a:ext>
                  </a:extLst>
                </a:gridCol>
                <a:gridCol w="986582">
                  <a:extLst>
                    <a:ext uri="{9D8B030D-6E8A-4147-A177-3AD203B41FA5}">
                      <a16:colId xmlns:a16="http://schemas.microsoft.com/office/drawing/2014/main" val="516539971"/>
                    </a:ext>
                  </a:extLst>
                </a:gridCol>
                <a:gridCol w="986582">
                  <a:extLst>
                    <a:ext uri="{9D8B030D-6E8A-4147-A177-3AD203B41FA5}">
                      <a16:colId xmlns:a16="http://schemas.microsoft.com/office/drawing/2014/main" val="1662571566"/>
                    </a:ext>
                  </a:extLst>
                </a:gridCol>
                <a:gridCol w="986582">
                  <a:extLst>
                    <a:ext uri="{9D8B030D-6E8A-4147-A177-3AD203B41FA5}">
                      <a16:colId xmlns:a16="http://schemas.microsoft.com/office/drawing/2014/main" val="2039755460"/>
                    </a:ext>
                  </a:extLst>
                </a:gridCol>
              </a:tblGrid>
              <a:tr h="363855">
                <a:tc gridSpan="5">
                  <a:txBody>
                    <a:bodyPr/>
                    <a:lstStyle/>
                    <a:p>
                      <a:pPr marL="0" marR="0">
                        <a:spcBef>
                          <a:spcPts val="0"/>
                        </a:spcBef>
                        <a:spcAft>
                          <a:spcPts val="1000"/>
                        </a:spcAft>
                      </a:pPr>
                      <a:r>
                        <a:rPr lang="en-US" sz="2400" dirty="0">
                          <a:effectLst/>
                        </a:rPr>
                        <a:t>Table 1: Validation metrics for random forest predictions as functions of training sample size (columns)</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4497766"/>
                  </a:ext>
                </a:extLst>
              </a:tr>
              <a:tr h="485775">
                <a:tc>
                  <a:txBody>
                    <a:bodyPr/>
                    <a:lstStyle/>
                    <a:p>
                      <a:pPr marL="0" marR="0" algn="ctr">
                        <a:spcBef>
                          <a:spcPts val="0"/>
                        </a:spcBef>
                        <a:spcAft>
                          <a:spcPts val="0"/>
                        </a:spcAft>
                      </a:pPr>
                      <a:r>
                        <a:rPr lang="en-US" sz="2400">
                          <a:effectLst/>
                        </a:rPr>
                        <a:t>Samples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5e4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1e5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2e5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3e5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2385502455"/>
                  </a:ext>
                </a:extLst>
              </a:tr>
              <a:tr h="0">
                <a:tc>
                  <a:txBody>
                    <a:bodyPr/>
                    <a:lstStyle/>
                    <a:p>
                      <a:pPr marL="0" marR="0" algn="ctr">
                        <a:spcBef>
                          <a:spcPts val="0"/>
                        </a:spcBef>
                        <a:spcAft>
                          <a:spcPts val="0"/>
                        </a:spcAft>
                      </a:pPr>
                      <a:r>
                        <a:rPr lang="en-US" sz="2400">
                          <a:effectLst/>
                        </a:rPr>
                        <a:t>Precision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0.932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0.935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0.939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0.941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3325258233"/>
                  </a:ext>
                </a:extLst>
              </a:tr>
              <a:tr h="0">
                <a:tc>
                  <a:txBody>
                    <a:bodyPr/>
                    <a:lstStyle/>
                    <a:p>
                      <a:pPr marL="0" marR="0" algn="ctr">
                        <a:spcBef>
                          <a:spcPts val="0"/>
                        </a:spcBef>
                        <a:spcAft>
                          <a:spcPts val="0"/>
                        </a:spcAft>
                      </a:pPr>
                      <a:r>
                        <a:rPr lang="en-US" sz="2400" dirty="0">
                          <a:effectLst/>
                        </a:rPr>
                        <a:t>Recall</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0.887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0.893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0.898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1186477521"/>
                  </a:ext>
                </a:extLst>
              </a:tr>
              <a:tr h="0">
                <a:tc>
                  <a:txBody>
                    <a:bodyPr/>
                    <a:lstStyle/>
                    <a:p>
                      <a:pPr marL="0" marR="0" algn="ctr">
                        <a:spcBef>
                          <a:spcPts val="0"/>
                        </a:spcBef>
                        <a:spcAft>
                          <a:spcPts val="0"/>
                        </a:spcAft>
                      </a:pPr>
                      <a:r>
                        <a:rPr lang="en-US" sz="2400">
                          <a:effectLst/>
                        </a:rPr>
                        <a:t>Specificity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0.980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0.985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0.985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0.986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2339663012"/>
                  </a:ext>
                </a:extLst>
              </a:tr>
              <a:tr h="0">
                <a:tc>
                  <a:txBody>
                    <a:bodyPr/>
                    <a:lstStyle/>
                    <a:p>
                      <a:pPr marL="0" marR="0" algn="ctr">
                        <a:spcBef>
                          <a:spcPts val="0"/>
                        </a:spcBef>
                        <a:spcAft>
                          <a:spcPts val="0"/>
                        </a:spcAft>
                      </a:pPr>
                      <a:r>
                        <a:rPr lang="en-US" sz="2400">
                          <a:effectLst/>
                        </a:rPr>
                        <a:t>F score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0.909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0.913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0.918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0.921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775663200"/>
                  </a:ext>
                </a:extLst>
              </a:tr>
              <a:tr h="0">
                <a:tc>
                  <a:txBody>
                    <a:bodyPr/>
                    <a:lstStyle/>
                    <a:p>
                      <a:pPr marL="0" marR="0" algn="ctr">
                        <a:spcBef>
                          <a:spcPts val="0"/>
                        </a:spcBef>
                        <a:spcAft>
                          <a:spcPts val="0"/>
                        </a:spcAft>
                      </a:pPr>
                      <a:r>
                        <a:rPr lang="en-US" sz="2400">
                          <a:effectLst/>
                        </a:rPr>
                        <a:t>Accuracy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0.965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0.966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0.968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0.969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3060827676"/>
                  </a:ext>
                </a:extLst>
              </a:tr>
              <a:tr h="0">
                <a:tc>
                  <a:txBody>
                    <a:bodyPr/>
                    <a:lstStyle/>
                    <a:p>
                      <a:pPr marL="0" marR="0" algn="ctr">
                        <a:spcBef>
                          <a:spcPts val="0"/>
                        </a:spcBef>
                        <a:spcAft>
                          <a:spcPts val="0"/>
                        </a:spcAft>
                      </a:pPr>
                      <a:r>
                        <a:rPr lang="en-US" sz="2400">
                          <a:effectLst/>
                        </a:rPr>
                        <a:t>Mean difference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0.003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0.003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dirty="0">
                          <a:effectLst/>
                        </a:rPr>
                        <a:t>0.004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0.004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1498513020"/>
                  </a:ext>
                </a:extLst>
              </a:tr>
              <a:tr h="0">
                <a:tc>
                  <a:txBody>
                    <a:bodyPr/>
                    <a:lstStyle/>
                    <a:p>
                      <a:pPr marL="0" marR="0" algn="ctr">
                        <a:spcBef>
                          <a:spcPts val="0"/>
                        </a:spcBef>
                        <a:spcAft>
                          <a:spcPts val="0"/>
                        </a:spcAft>
                      </a:pPr>
                      <a:r>
                        <a:rPr lang="en-US" sz="2400" dirty="0">
                          <a:effectLst/>
                        </a:rPr>
                        <a:t>RMSE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0.340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0.330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0.320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tc>
                  <a:txBody>
                    <a:bodyPr/>
                    <a:lstStyle/>
                    <a:p>
                      <a:pPr marL="0" marR="0" algn="ctr">
                        <a:spcBef>
                          <a:spcPts val="0"/>
                        </a:spcBef>
                        <a:spcAft>
                          <a:spcPts val="0"/>
                        </a:spcAft>
                      </a:pPr>
                      <a:r>
                        <a:rPr lang="en-US" sz="2400">
                          <a:effectLst/>
                        </a:rPr>
                        <a:t>0.314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b"/>
                </a:tc>
                <a:extLst>
                  <a:ext uri="{0D108BD9-81ED-4DB2-BD59-A6C34878D82A}">
                    <a16:rowId xmlns:a16="http://schemas.microsoft.com/office/drawing/2014/main" val="1184785134"/>
                  </a:ext>
                </a:extLst>
              </a:tr>
              <a:tr h="0">
                <a:tc>
                  <a:txBody>
                    <a:bodyPr/>
                    <a:lstStyle/>
                    <a:p>
                      <a:pPr marL="0" marR="0" algn="ctr">
                        <a:spcBef>
                          <a:spcPts val="0"/>
                        </a:spcBef>
                        <a:spcAft>
                          <a:spcPts val="0"/>
                        </a:spcAft>
                      </a:pPr>
                      <a:r>
                        <a:rPr lang="en-US" sz="2400">
                          <a:effectLst/>
                        </a:rPr>
                        <a:t>Compute time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1.2 hr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6 hr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a:effectLst/>
                        </a:rPr>
                        <a:t>22.8 hr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tc>
                  <a:txBody>
                    <a:bodyPr/>
                    <a:lstStyle/>
                    <a:p>
                      <a:pPr marL="0" marR="0" algn="ctr">
                        <a:spcBef>
                          <a:spcPts val="0"/>
                        </a:spcBef>
                        <a:spcAft>
                          <a:spcPts val="0"/>
                        </a:spcAft>
                      </a:pPr>
                      <a:r>
                        <a:rPr lang="en-US" sz="2400" dirty="0">
                          <a:effectLst/>
                        </a:rPr>
                        <a:t>40.5 </a:t>
                      </a:r>
                      <a:r>
                        <a:rPr lang="en-US" sz="2400" dirty="0" err="1">
                          <a:effectLst/>
                        </a:rPr>
                        <a:t>hr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1188477955"/>
                  </a:ext>
                </a:extLst>
              </a:tr>
            </a:tbl>
          </a:graphicData>
        </a:graphic>
      </p:graphicFrame>
      <p:pic>
        <p:nvPicPr>
          <p:cNvPr id="62" name="Picture 61" descr="A close up of a map&#10;&#10;Description automatically generated">
            <a:extLst>
              <a:ext uri="{FF2B5EF4-FFF2-40B4-BE49-F238E27FC236}">
                <a16:creationId xmlns:a16="http://schemas.microsoft.com/office/drawing/2014/main" id="{EF1DA688-51DC-CE43-84B8-48F80F7677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91" t="88512" r="51755"/>
          <a:stretch/>
        </p:blipFill>
        <p:spPr>
          <a:xfrm>
            <a:off x="702522" y="9208537"/>
            <a:ext cx="2575850" cy="956334"/>
          </a:xfrm>
          <a:prstGeom prst="rect">
            <a:avLst/>
          </a:prstGeom>
        </p:spPr>
      </p:pic>
      <p:sp>
        <p:nvSpPr>
          <p:cNvPr id="64" name="Title 1">
            <a:extLst>
              <a:ext uri="{FF2B5EF4-FFF2-40B4-BE49-F238E27FC236}">
                <a16:creationId xmlns:a16="http://schemas.microsoft.com/office/drawing/2014/main" id="{B3F78B62-ABF0-2843-9B28-C33D667ABC7F}"/>
              </a:ext>
            </a:extLst>
          </p:cNvPr>
          <p:cNvSpPr txBox="1">
            <a:spLocks/>
          </p:cNvSpPr>
          <p:nvPr/>
        </p:nvSpPr>
        <p:spPr>
          <a:xfrm>
            <a:off x="11909667" y="3069606"/>
            <a:ext cx="7365530" cy="894049"/>
          </a:xfrm>
          <a:prstGeom prst="rect">
            <a:avLst/>
          </a:prstGeom>
        </p:spPr>
        <p:txBody>
          <a:bodyPr vert="horz" lIns="91440" tIns="45720" rIns="91440" bIns="45720" rtlCol="0" anchor="b">
            <a:normAutofit/>
          </a:bodyPr>
          <a:lstStyle>
            <a:lvl1pPr algn="ctr" defTabSz="2926080" rtl="0" eaLnBrk="1" latinLnBrk="0" hangingPunct="1">
              <a:lnSpc>
                <a:spcPct val="90000"/>
              </a:lnSpc>
              <a:spcBef>
                <a:spcPct val="0"/>
              </a:spcBef>
              <a:buNone/>
              <a:defRPr sz="19200" kern="1200">
                <a:solidFill>
                  <a:schemeClr val="tx1"/>
                </a:solidFill>
                <a:latin typeface="+mj-lt"/>
                <a:ea typeface="+mj-ea"/>
                <a:cs typeface="+mj-cs"/>
              </a:defRPr>
            </a:lvl1pPr>
          </a:lstStyle>
          <a:p>
            <a:r>
              <a:rPr lang="en-US" sz="4400" dirty="0"/>
              <a:t>3. Results</a:t>
            </a:r>
          </a:p>
        </p:txBody>
      </p:sp>
      <p:sp>
        <p:nvSpPr>
          <p:cNvPr id="68" name="Title 1">
            <a:extLst>
              <a:ext uri="{FF2B5EF4-FFF2-40B4-BE49-F238E27FC236}">
                <a16:creationId xmlns:a16="http://schemas.microsoft.com/office/drawing/2014/main" id="{725EC2E1-0E5B-4743-9DA2-86C407AE9DE7}"/>
              </a:ext>
            </a:extLst>
          </p:cNvPr>
          <p:cNvSpPr txBox="1">
            <a:spLocks/>
          </p:cNvSpPr>
          <p:nvPr/>
        </p:nvSpPr>
        <p:spPr>
          <a:xfrm>
            <a:off x="21378427" y="16459306"/>
            <a:ext cx="7365530" cy="894049"/>
          </a:xfrm>
          <a:prstGeom prst="rect">
            <a:avLst/>
          </a:prstGeom>
        </p:spPr>
        <p:txBody>
          <a:bodyPr vert="horz" lIns="91440" tIns="45720" rIns="91440" bIns="45720" rtlCol="0" anchor="b">
            <a:normAutofit fontScale="92500"/>
          </a:bodyPr>
          <a:lstStyle>
            <a:lvl1pPr algn="ctr" defTabSz="2926080" rtl="0" eaLnBrk="1" latinLnBrk="0" hangingPunct="1">
              <a:lnSpc>
                <a:spcPct val="90000"/>
              </a:lnSpc>
              <a:spcBef>
                <a:spcPct val="0"/>
              </a:spcBef>
              <a:buNone/>
              <a:defRPr sz="19200" kern="1200">
                <a:solidFill>
                  <a:schemeClr val="tx1"/>
                </a:solidFill>
                <a:latin typeface="+mj-lt"/>
                <a:ea typeface="+mj-ea"/>
                <a:cs typeface="+mj-cs"/>
              </a:defRPr>
            </a:lvl1pPr>
          </a:lstStyle>
          <a:p>
            <a:r>
              <a:rPr lang="en-US" sz="4800" dirty="0"/>
              <a:t>5. Conclusion and way forward</a:t>
            </a:r>
          </a:p>
        </p:txBody>
      </p:sp>
      <p:sp>
        <p:nvSpPr>
          <p:cNvPr id="69" name="Rectangle 68">
            <a:extLst>
              <a:ext uri="{FF2B5EF4-FFF2-40B4-BE49-F238E27FC236}">
                <a16:creationId xmlns:a16="http://schemas.microsoft.com/office/drawing/2014/main" id="{AC55CE33-2795-174A-BFE5-E60CDC4B329E}"/>
              </a:ext>
            </a:extLst>
          </p:cNvPr>
          <p:cNvSpPr/>
          <p:nvPr/>
        </p:nvSpPr>
        <p:spPr>
          <a:xfrm>
            <a:off x="21533947" y="17222109"/>
            <a:ext cx="11148987" cy="4708981"/>
          </a:xfrm>
          <a:prstGeom prst="rect">
            <a:avLst/>
          </a:prstGeom>
        </p:spPr>
        <p:txBody>
          <a:bodyPr wrap="square">
            <a:spAutoFit/>
          </a:bodyPr>
          <a:lstStyle/>
          <a:p>
            <a:pPr algn="just"/>
            <a:r>
              <a:rPr lang="en-US" sz="2000" dirty="0"/>
              <a:t>We used scale invariant two stage random forest model along with fractional snow cover estimates from spectral mixture analyses to create daily snow cover maps at 30 m. Validation metrics show that with adequate sampling over time and space we can combine infrequent snow mapping from 30 m data with daily data at 500 m to produce accurate daily maps of snow at 30 m resolution. Alternative validation data such as airborne data or high-resolution commercial observations will be useful for continuing validation in a range of topography including shadowed and forested areas. Snow cover under tree canopy continues to be a challenging area to both estimate and validate snow on the ground, but LIDAR and buried temperature sensor networks could continue to improve our understanding of snow in the forests. Moving forward, observations from the VIIRS instruments on Suomi NPP and Joint Polar Satellite System (JPSS-1 and JPSS-2) will be instrumental in extending the current record of fractional snow cover from the MODIS instrument and Landsat 8 can provide a more complete set of training data with no saturation. Spectral mixture analyses and spectral differencing methods provide other snow surface properties such as snow grain size, snow albedo, and the impact of light absorbing impurities to which these fusion methods may be applied further extending our understanding of the temporal spatial distribution of snow. These satellite observations can be used to improve our SWE and streamflow forecasting efforts. </a:t>
            </a:r>
          </a:p>
        </p:txBody>
      </p:sp>
      <p:pic>
        <p:nvPicPr>
          <p:cNvPr id="26" name="Picture 25" descr="A close up of a map&#10;&#10;Description automatically generated">
            <a:extLst>
              <a:ext uri="{FF2B5EF4-FFF2-40B4-BE49-F238E27FC236}">
                <a16:creationId xmlns:a16="http://schemas.microsoft.com/office/drawing/2014/main" id="{4DC0A11B-48D0-CB43-9A18-2C85D027860D}"/>
              </a:ext>
            </a:extLst>
          </p:cNvPr>
          <p:cNvPicPr>
            <a:picLocks noChangeAspect="1"/>
          </p:cNvPicPr>
          <p:nvPr/>
        </p:nvPicPr>
        <p:blipFill>
          <a:blip r:embed="rId14"/>
          <a:stretch>
            <a:fillRect/>
          </a:stretch>
        </p:blipFill>
        <p:spPr>
          <a:xfrm>
            <a:off x="10293951" y="18224473"/>
            <a:ext cx="2159000" cy="3149600"/>
          </a:xfrm>
          <a:prstGeom prst="rect">
            <a:avLst/>
          </a:prstGeom>
        </p:spPr>
      </p:pic>
      <p:pic>
        <p:nvPicPr>
          <p:cNvPr id="34" name="Picture 33">
            <a:extLst>
              <a:ext uri="{FF2B5EF4-FFF2-40B4-BE49-F238E27FC236}">
                <a16:creationId xmlns:a16="http://schemas.microsoft.com/office/drawing/2014/main" id="{1CF85299-0EF1-AF4D-9EBA-99DB26F0F26C}"/>
              </a:ext>
            </a:extLst>
          </p:cNvPr>
          <p:cNvPicPr>
            <a:picLocks noChangeAspect="1"/>
          </p:cNvPicPr>
          <p:nvPr/>
        </p:nvPicPr>
        <p:blipFill>
          <a:blip r:embed="rId15"/>
          <a:stretch>
            <a:fillRect/>
          </a:stretch>
        </p:blipFill>
        <p:spPr>
          <a:xfrm>
            <a:off x="12485307" y="18224473"/>
            <a:ext cx="2159000" cy="3149600"/>
          </a:xfrm>
          <a:prstGeom prst="rect">
            <a:avLst/>
          </a:prstGeom>
        </p:spPr>
      </p:pic>
      <p:pic>
        <p:nvPicPr>
          <p:cNvPr id="36" name="Picture 35" descr="A close up of a map&#10;&#10;Description automatically generated">
            <a:extLst>
              <a:ext uri="{FF2B5EF4-FFF2-40B4-BE49-F238E27FC236}">
                <a16:creationId xmlns:a16="http://schemas.microsoft.com/office/drawing/2014/main" id="{A2BB8705-747F-554B-B70F-EDEE398ADE79}"/>
              </a:ext>
            </a:extLst>
          </p:cNvPr>
          <p:cNvPicPr>
            <a:picLocks noChangeAspect="1"/>
          </p:cNvPicPr>
          <p:nvPr/>
        </p:nvPicPr>
        <p:blipFill>
          <a:blip r:embed="rId16"/>
          <a:stretch>
            <a:fillRect/>
          </a:stretch>
        </p:blipFill>
        <p:spPr>
          <a:xfrm>
            <a:off x="14675248" y="18224677"/>
            <a:ext cx="2159000" cy="3149600"/>
          </a:xfrm>
          <a:prstGeom prst="rect">
            <a:avLst/>
          </a:prstGeom>
        </p:spPr>
      </p:pic>
      <p:pic>
        <p:nvPicPr>
          <p:cNvPr id="38" name="Picture 37">
            <a:extLst>
              <a:ext uri="{FF2B5EF4-FFF2-40B4-BE49-F238E27FC236}">
                <a16:creationId xmlns:a16="http://schemas.microsoft.com/office/drawing/2014/main" id="{55426CA9-70DD-7449-B995-CFCFCF02C33D}"/>
              </a:ext>
            </a:extLst>
          </p:cNvPr>
          <p:cNvPicPr>
            <a:picLocks noChangeAspect="1"/>
          </p:cNvPicPr>
          <p:nvPr/>
        </p:nvPicPr>
        <p:blipFill>
          <a:blip r:embed="rId17"/>
          <a:stretch>
            <a:fillRect/>
          </a:stretch>
        </p:blipFill>
        <p:spPr>
          <a:xfrm>
            <a:off x="16865189" y="18224473"/>
            <a:ext cx="2159000" cy="3149600"/>
          </a:xfrm>
          <a:prstGeom prst="rect">
            <a:avLst/>
          </a:prstGeom>
        </p:spPr>
      </p:pic>
      <p:pic>
        <p:nvPicPr>
          <p:cNvPr id="43" name="Picture 42" descr="A screenshot of a cell phone&#10;&#10;Description automatically generated">
            <a:extLst>
              <a:ext uri="{FF2B5EF4-FFF2-40B4-BE49-F238E27FC236}">
                <a16:creationId xmlns:a16="http://schemas.microsoft.com/office/drawing/2014/main" id="{6900AFA8-EE07-1242-8F17-32B8452145BE}"/>
              </a:ext>
            </a:extLst>
          </p:cNvPr>
          <p:cNvPicPr>
            <a:picLocks noChangeAspect="1"/>
          </p:cNvPicPr>
          <p:nvPr/>
        </p:nvPicPr>
        <p:blipFill>
          <a:blip r:embed="rId18"/>
          <a:stretch>
            <a:fillRect/>
          </a:stretch>
        </p:blipFill>
        <p:spPr>
          <a:xfrm>
            <a:off x="19045624" y="18224473"/>
            <a:ext cx="2159000" cy="3149600"/>
          </a:xfrm>
          <a:prstGeom prst="rect">
            <a:avLst/>
          </a:prstGeom>
        </p:spPr>
      </p:pic>
      <p:sp>
        <p:nvSpPr>
          <p:cNvPr id="71" name="Rectangle 70">
            <a:extLst>
              <a:ext uri="{FF2B5EF4-FFF2-40B4-BE49-F238E27FC236}">
                <a16:creationId xmlns:a16="http://schemas.microsoft.com/office/drawing/2014/main" id="{8E432EB1-369C-2C4D-B44F-842FD81E2875}"/>
              </a:ext>
            </a:extLst>
          </p:cNvPr>
          <p:cNvSpPr/>
          <p:nvPr/>
        </p:nvSpPr>
        <p:spPr>
          <a:xfrm>
            <a:off x="10205460" y="21390615"/>
            <a:ext cx="10790219" cy="369332"/>
          </a:xfrm>
          <a:prstGeom prst="rect">
            <a:avLst/>
          </a:prstGeom>
        </p:spPr>
        <p:txBody>
          <a:bodyPr wrap="square">
            <a:spAutoFit/>
          </a:bodyPr>
          <a:lstStyle/>
          <a:p>
            <a:r>
              <a:rPr lang="en-US" dirty="0"/>
              <a:t>Figure 5: 30 m fractional snow cover on the first of March, April, May, June, and July in 2019 </a:t>
            </a:r>
          </a:p>
        </p:txBody>
      </p:sp>
      <p:sp>
        <p:nvSpPr>
          <p:cNvPr id="44" name="TextBox 43">
            <a:extLst>
              <a:ext uri="{FF2B5EF4-FFF2-40B4-BE49-F238E27FC236}">
                <a16:creationId xmlns:a16="http://schemas.microsoft.com/office/drawing/2014/main" id="{1E6025F5-9843-7B4A-93BE-70B801B059E4}"/>
              </a:ext>
            </a:extLst>
          </p:cNvPr>
          <p:cNvSpPr txBox="1"/>
          <p:nvPr/>
        </p:nvSpPr>
        <p:spPr>
          <a:xfrm>
            <a:off x="6914764" y="2799075"/>
            <a:ext cx="17679968" cy="369332"/>
          </a:xfrm>
          <a:prstGeom prst="rect">
            <a:avLst/>
          </a:prstGeom>
          <a:noFill/>
        </p:spPr>
        <p:txBody>
          <a:bodyPr wrap="none" rtlCol="0">
            <a:spAutoFit/>
          </a:bodyPr>
          <a:lstStyle/>
          <a:p>
            <a:r>
              <a:rPr lang="en-US" baseline="30000" dirty="0"/>
              <a:t>1</a:t>
            </a:r>
            <a:r>
              <a:rPr lang="en-US" i="1" dirty="0"/>
              <a:t>University of Colorado, Boulder</a:t>
            </a:r>
            <a:r>
              <a:rPr lang="en-US" dirty="0"/>
              <a:t>, </a:t>
            </a:r>
            <a:r>
              <a:rPr lang="en-US" baseline="30000" dirty="0"/>
              <a:t>2</a:t>
            </a:r>
            <a:r>
              <a:rPr lang="en-US" i="1" dirty="0"/>
              <a:t>University of California, Santa Barbara </a:t>
            </a:r>
            <a:r>
              <a:rPr lang="en-US" baseline="30000" dirty="0"/>
              <a:t>3</a:t>
            </a:r>
            <a:r>
              <a:rPr lang="en-US" i="1" dirty="0"/>
              <a:t>California Department of Fish and Wildlife</a:t>
            </a:r>
            <a:r>
              <a:rPr lang="en-US" dirty="0"/>
              <a:t>, </a:t>
            </a:r>
            <a:r>
              <a:rPr lang="en-US" i="1" dirty="0"/>
              <a:t>4Airborne Snow Observatory Inc.,</a:t>
            </a:r>
            <a:r>
              <a:rPr lang="en-US" dirty="0"/>
              <a:t> </a:t>
            </a:r>
            <a:r>
              <a:rPr lang="en-US" baseline="30000" dirty="0"/>
              <a:t>5</a:t>
            </a:r>
            <a:r>
              <a:rPr lang="en-US" i="1" dirty="0"/>
              <a:t>University of California, Los Angeles</a:t>
            </a:r>
          </a:p>
        </p:txBody>
      </p:sp>
      <p:sp>
        <p:nvSpPr>
          <p:cNvPr id="72" name="Title 1">
            <a:extLst>
              <a:ext uri="{FF2B5EF4-FFF2-40B4-BE49-F238E27FC236}">
                <a16:creationId xmlns:a16="http://schemas.microsoft.com/office/drawing/2014/main" id="{3D89ECDB-E209-BF4E-B39F-50DE34290DED}"/>
              </a:ext>
            </a:extLst>
          </p:cNvPr>
          <p:cNvSpPr txBox="1">
            <a:spLocks/>
          </p:cNvSpPr>
          <p:nvPr/>
        </p:nvSpPr>
        <p:spPr>
          <a:xfrm>
            <a:off x="729163" y="13008951"/>
            <a:ext cx="5281015" cy="894049"/>
          </a:xfrm>
          <a:prstGeom prst="rect">
            <a:avLst/>
          </a:prstGeom>
        </p:spPr>
        <p:txBody>
          <a:bodyPr vert="horz" lIns="91440" tIns="45720" rIns="91440" bIns="45720" rtlCol="0" anchor="b">
            <a:noAutofit/>
          </a:bodyPr>
          <a:lstStyle>
            <a:lvl1pPr algn="ctr" defTabSz="2926080" rtl="0" eaLnBrk="1" latinLnBrk="0" hangingPunct="1">
              <a:lnSpc>
                <a:spcPct val="90000"/>
              </a:lnSpc>
              <a:spcBef>
                <a:spcPct val="0"/>
              </a:spcBef>
              <a:buNone/>
              <a:defRPr sz="19200" kern="1200">
                <a:solidFill>
                  <a:schemeClr val="tx1"/>
                </a:solidFill>
                <a:latin typeface="+mj-lt"/>
                <a:ea typeface="+mj-ea"/>
                <a:cs typeface="+mj-cs"/>
              </a:defRPr>
            </a:lvl1pPr>
          </a:lstStyle>
          <a:p>
            <a:r>
              <a:rPr lang="en-US" sz="4400" dirty="0"/>
              <a:t>2. Variable importance</a:t>
            </a:r>
          </a:p>
        </p:txBody>
      </p:sp>
      <p:sp>
        <p:nvSpPr>
          <p:cNvPr id="66" name="Rectangle 65">
            <a:extLst>
              <a:ext uri="{FF2B5EF4-FFF2-40B4-BE49-F238E27FC236}">
                <a16:creationId xmlns:a16="http://schemas.microsoft.com/office/drawing/2014/main" id="{E2DE6344-1374-B244-9C6F-F8D8C92E6FFF}"/>
              </a:ext>
            </a:extLst>
          </p:cNvPr>
          <p:cNvSpPr/>
          <p:nvPr/>
        </p:nvSpPr>
        <p:spPr>
          <a:xfrm>
            <a:off x="27166961" y="15655938"/>
            <a:ext cx="5618906" cy="923330"/>
          </a:xfrm>
          <a:prstGeom prst="rect">
            <a:avLst/>
          </a:prstGeom>
        </p:spPr>
        <p:txBody>
          <a:bodyPr wrap="square">
            <a:spAutoFit/>
          </a:bodyPr>
          <a:lstStyle/>
          <a:p>
            <a:r>
              <a:rPr lang="en-US" dirty="0">
                <a:ea typeface="Times New Roman" panose="02020603050405020304" pitchFamily="18" charset="0"/>
              </a:rPr>
              <a:t>Note: statistics in these tables are calculated using the pixel weighted values in contrast to Figure 6 which shows statistics by image</a:t>
            </a:r>
            <a:endParaRPr lang="en-US" dirty="0"/>
          </a:p>
        </p:txBody>
      </p:sp>
      <p:cxnSp>
        <p:nvCxnSpPr>
          <p:cNvPr id="14" name="Straight Connector 13">
            <a:extLst>
              <a:ext uri="{FF2B5EF4-FFF2-40B4-BE49-F238E27FC236}">
                <a16:creationId xmlns:a16="http://schemas.microsoft.com/office/drawing/2014/main" id="{50F57DE9-DEE8-A143-AB14-94284464C01D}"/>
              </a:ext>
            </a:extLst>
          </p:cNvPr>
          <p:cNvCxnSpPr/>
          <p:nvPr/>
        </p:nvCxnSpPr>
        <p:spPr>
          <a:xfrm>
            <a:off x="9956800" y="3775490"/>
            <a:ext cx="0" cy="17466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9F87BF-2D4D-B642-A458-390309BA80D5}"/>
              </a:ext>
            </a:extLst>
          </p:cNvPr>
          <p:cNvCxnSpPr/>
          <p:nvPr/>
        </p:nvCxnSpPr>
        <p:spPr>
          <a:xfrm>
            <a:off x="21348700" y="3907614"/>
            <a:ext cx="0" cy="17466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0214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301</TotalTime>
  <Words>976</Words>
  <Application>Microsoft Macintosh PowerPoint</Application>
  <PresentationFormat>Custom</PresentationFormat>
  <Paragraphs>130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Fusion of Landsat and MODIS for daily 30 m snow surface properties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of Landsat and MODIS for daily 30 m snow surface properties</dc:title>
  <dc:creator>Karl Rittger</dc:creator>
  <cp:lastModifiedBy>Karl Rittger</cp:lastModifiedBy>
  <cp:revision>16</cp:revision>
  <dcterms:created xsi:type="dcterms:W3CDTF">2020-09-10T22:21:54Z</dcterms:created>
  <dcterms:modified xsi:type="dcterms:W3CDTF">2020-09-11T03:23:53Z</dcterms:modified>
</cp:coreProperties>
</file>