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sldIdLst>
    <p:sldId id="256" r:id="rId2"/>
    <p:sldId id="265" r:id="rId3"/>
    <p:sldId id="264" r:id="rId4"/>
    <p:sldId id="267" r:id="rId5"/>
    <p:sldId id="266" r:id="rId6"/>
    <p:sldId id="279" r:id="rId7"/>
    <p:sldId id="277" r:id="rId8"/>
    <p:sldId id="278" r:id="rId9"/>
    <p:sldId id="280" r:id="rId10"/>
    <p:sldId id="269" r:id="rId11"/>
    <p:sldId id="271" r:id="rId12"/>
    <p:sldId id="260" r:id="rId13"/>
    <p:sldId id="270" r:id="rId14"/>
    <p:sldId id="263" r:id="rId15"/>
    <p:sldId id="275" r:id="rId16"/>
    <p:sldId id="274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F2FF"/>
    <a:srgbClr val="A0F067"/>
    <a:srgbClr val="EECA33"/>
    <a:srgbClr val="FFBD4F"/>
    <a:srgbClr val="FFFD78"/>
    <a:srgbClr val="0096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0000"/>
    <p:restoredTop sz="94215"/>
  </p:normalViewPr>
  <p:slideViewPr>
    <p:cSldViewPr snapToGrid="0" snapToObjects="1">
      <p:cViewPr varScale="1">
        <p:scale>
          <a:sx n="98" d="100"/>
          <a:sy n="98" d="100"/>
        </p:scale>
        <p:origin x="232" y="10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A8A62-757D-F140-92E0-7B950B189B55}" type="datetimeFigureOut">
              <a:rPr lang="en-US" smtClean="0"/>
              <a:t>9/10/20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BCEAE-E9D8-2843-A24B-CBFEB42C1F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744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Hello, I am Megan Mason. I am working as the Data Management Liaison between the dataset PI’s and the National Snow and Ice Data Center (NSIDC).</a:t>
            </a:r>
          </a:p>
          <a:p>
            <a:r>
              <a:rPr lang="en-US" dirty="0"/>
              <a:t>Before our scheduled break, I will present you a data delivery update.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BCEAE-E9D8-2843-A24B-CBFEB42C1FE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893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presentation includes: Data access tools, SnowEx 2017 datasets – recently published and outstanding datasets, the progress on 2020 datasets both for Grand Mesa and the Time Series, and Data set submission instructions.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BCEAE-E9D8-2843-A24B-CBFEB42C1F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2099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you want to stay up today date with publications you can find them in reverse chronological order if you read The Drift. </a:t>
            </a:r>
          </a:p>
          <a:p>
            <a:r>
              <a:rPr lang="en-US" dirty="0"/>
              <a:t>(click)</a:t>
            </a:r>
          </a:p>
          <a:p>
            <a:r>
              <a:rPr lang="en-US" dirty="0"/>
              <a:t>Here you can see the data set release date, data set title, and get the DOI. The link is above, but also a keywork search of: NSIDC SnowEx Drift will get you there.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BCEAE-E9D8-2843-A24B-CBFEB42C1FE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83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second data access tool is to visit the NSIDC Data Sets page. </a:t>
            </a:r>
          </a:p>
          <a:p>
            <a:endParaRPr lang="en-US" dirty="0"/>
          </a:p>
          <a:p>
            <a:r>
              <a:rPr lang="en-US" dirty="0"/>
              <a:t>All published data sets are listed here. </a:t>
            </a:r>
          </a:p>
          <a:p>
            <a:r>
              <a:rPr lang="en-US" dirty="0"/>
              <a:t>(click)</a:t>
            </a:r>
          </a:p>
          <a:p>
            <a:r>
              <a:rPr lang="en-US" dirty="0"/>
              <a:t>You can tab by the year (2017, 2020). Again, the keyword search here is: NSIDC SnowEx data sets</a:t>
            </a:r>
          </a:p>
          <a:p>
            <a:endParaRPr lang="en-US" dirty="0"/>
          </a:p>
          <a:p>
            <a:r>
              <a:rPr lang="en-US" dirty="0"/>
              <a:t>Currently there are 21 data sets published for 2017, and 2 for 2020. That wraps up data access.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BCEAE-E9D8-2843-A24B-CBFEB42C1FE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792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your attention to the newest data releases since our fall meeting time last year: </a:t>
            </a:r>
          </a:p>
          <a:p>
            <a:r>
              <a:rPr lang="en-US" dirty="0"/>
              <a:t>1 – Brightness Temperatures from four surface-based radiometers @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89, 37, 19, and 11 GHz</a:t>
            </a:r>
            <a:endParaRPr lang="en-US" dirty="0"/>
          </a:p>
          <a:p>
            <a:r>
              <a:rPr lang="en-US" dirty="0"/>
              <a:t>And three TLS datasets: </a:t>
            </a:r>
          </a:p>
          <a:p>
            <a:r>
              <a:rPr lang="en-US" dirty="0"/>
              <a:t>2 – TLS point cloud from CRREL</a:t>
            </a:r>
          </a:p>
          <a:p>
            <a:r>
              <a:rPr lang="en-US" dirty="0"/>
              <a:t>3 – TLS point cloud from Boise State, raw</a:t>
            </a:r>
          </a:p>
          <a:p>
            <a:r>
              <a:rPr lang="en-US" dirty="0"/>
              <a:t>4 – TLS point cloud Boise state</a:t>
            </a:r>
          </a:p>
          <a:p>
            <a:endParaRPr lang="en-US" dirty="0"/>
          </a:p>
          <a:p>
            <a:r>
              <a:rPr lang="en-US" dirty="0"/>
              <a:t>One data set was updated since then: GPR that followed the manual snow depth transects. </a:t>
            </a:r>
          </a:p>
          <a:p>
            <a:endParaRPr lang="en-US" dirty="0"/>
          </a:p>
          <a:p>
            <a:r>
              <a:rPr lang="en-US" dirty="0"/>
              <a:t>PLOT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1BCEAE-E9D8-2843-A24B-CBFEB42C1F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7924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first two published datasets for 2020 are Community Snow Depth Probe Measurements and the Snow Micro Penetrometer data set. </a:t>
            </a:r>
          </a:p>
          <a:p>
            <a:endParaRPr lang="en-US" dirty="0"/>
          </a:p>
          <a:p>
            <a:r>
              <a:rPr lang="en-US" dirty="0"/>
              <a:t>there are currently two data sets in active review at NSIDC: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1BCEAE-E9D8-2843-A24B-CBFEB42C1FE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200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9/10/20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with two bulleted 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4216B2E-B6CD-F148-A2DC-2059C23B851C}"/>
              </a:ext>
            </a:extLst>
          </p:cNvPr>
          <p:cNvSpPr/>
          <p:nvPr userDrawn="1"/>
        </p:nvSpPr>
        <p:spPr>
          <a:xfrm>
            <a:off x="0" y="1"/>
            <a:ext cx="12192000" cy="668279"/>
          </a:xfrm>
          <a:prstGeom prst="rect">
            <a:avLst/>
          </a:prstGeom>
          <a:solidFill>
            <a:schemeClr val="accent4">
              <a:lumMod val="50000"/>
            </a:schemeClr>
          </a:solidFill>
          <a:ln w="3175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AA45FD2-34D5-1445-9EAD-E03B13CC1B2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93651" y="1026543"/>
            <a:ext cx="5397500" cy="3254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600" b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975FFF4A-ADC4-BC4C-9278-D383DC073A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6839" y="305197"/>
            <a:ext cx="11612791" cy="363083"/>
          </a:xfrm>
        </p:spPr>
        <p:txBody>
          <a:bodyPr>
            <a:noAutofit/>
          </a:bodyPr>
          <a:lstStyle>
            <a:lvl1pPr>
              <a:defRPr sz="3200" b="1" i="0">
                <a:solidFill>
                  <a:schemeClr val="accent1"/>
                </a:solidFill>
                <a:latin typeface="Helvetica" pitchFamily="2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Click to edit slide title</a:t>
            </a:r>
            <a:endParaRPr dirty="0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E316EE99-0352-4743-8093-C59F57EFB8F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25634" y="1026543"/>
            <a:ext cx="5397500" cy="325437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600" b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DDBF45-BF4D-E84B-A2ED-D2AD1F96DDC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1252" y="1504126"/>
            <a:ext cx="5622299" cy="46508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pPr lvl="0"/>
            <a:r>
              <a:rPr lang="en-US" b="0" i="0" dirty="0">
                <a:latin typeface="Helvetica" pitchFamily="2" charset="0"/>
              </a:rPr>
              <a:t>Add bulleted points</a:t>
            </a:r>
          </a:p>
          <a:p>
            <a:pPr lvl="1"/>
            <a:r>
              <a:rPr lang="en-US" b="0" i="0" dirty="0">
                <a:latin typeface="Helvetica" pitchFamily="2" charset="0"/>
              </a:rPr>
              <a:t>Second level</a:t>
            </a:r>
          </a:p>
          <a:p>
            <a:pPr lvl="2"/>
            <a:r>
              <a:rPr lang="en-US" b="0" i="0" dirty="0">
                <a:latin typeface="Helvetica" pitchFamily="2" charset="0"/>
              </a:rPr>
              <a:t>Third level</a:t>
            </a:r>
          </a:p>
          <a:p>
            <a:pPr lvl="3"/>
            <a:r>
              <a:rPr lang="en-US" b="0" i="0" dirty="0">
                <a:latin typeface="Helvetica" pitchFamily="2" charset="0"/>
              </a:rPr>
              <a:t>Fourth level</a:t>
            </a:r>
          </a:p>
          <a:p>
            <a:pPr lvl="4"/>
            <a:r>
              <a:rPr lang="en-US" b="0" i="0" dirty="0">
                <a:latin typeface="Helvetica" pitchFamily="2" charset="0"/>
              </a:rPr>
              <a:t>Fifth level</a:t>
            </a:r>
          </a:p>
          <a:p>
            <a:pPr lvl="5"/>
            <a:r>
              <a:rPr lang="en-US" b="0" i="0" dirty="0">
                <a:latin typeface="Helvetica" pitchFamily="2" charset="0"/>
              </a:rPr>
              <a:t>Sixth level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0083448-2560-2849-9282-D7A40C87A9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13235" y="1504128"/>
            <a:ext cx="5622299" cy="465082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pPr lvl="0"/>
            <a:r>
              <a:rPr lang="en-US" b="0" i="0" dirty="0">
                <a:latin typeface="Helvetica" pitchFamily="2" charset="0"/>
              </a:rPr>
              <a:t>Add bulleted points</a:t>
            </a:r>
          </a:p>
          <a:p>
            <a:pPr lvl="1"/>
            <a:r>
              <a:rPr lang="en-US" b="0" i="0" dirty="0">
                <a:latin typeface="Helvetica" pitchFamily="2" charset="0"/>
              </a:rPr>
              <a:t>Second level</a:t>
            </a:r>
          </a:p>
          <a:p>
            <a:pPr lvl="2"/>
            <a:r>
              <a:rPr lang="en-US" b="0" i="0" dirty="0">
                <a:latin typeface="Helvetica" pitchFamily="2" charset="0"/>
              </a:rPr>
              <a:t>Third level</a:t>
            </a:r>
          </a:p>
          <a:p>
            <a:pPr lvl="3"/>
            <a:r>
              <a:rPr lang="en-US" b="0" i="0" dirty="0">
                <a:latin typeface="Helvetica" pitchFamily="2" charset="0"/>
              </a:rPr>
              <a:t>Fourth level</a:t>
            </a:r>
          </a:p>
          <a:p>
            <a:pPr lvl="4"/>
            <a:r>
              <a:rPr lang="en-US" b="0" i="0" dirty="0">
                <a:latin typeface="Helvetica" pitchFamily="2" charset="0"/>
              </a:rPr>
              <a:t>Fifth level</a:t>
            </a:r>
          </a:p>
          <a:p>
            <a:pPr lvl="5"/>
            <a:r>
              <a:rPr lang="en-US" b="0" i="0" dirty="0">
                <a:latin typeface="Helvetica" pitchFamily="2" charset="0"/>
              </a:rPr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3376219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9/10/20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9/10/20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  <p:sldLayoutId id="214748366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nsidc.org/the-drift/data-update/new-data-set-release-snowex17-radiometrics-surface-based-radiometer-brightness-temperatures/" TargetMode="External"/><Relationship Id="rId7" Type="http://schemas.openxmlformats.org/officeDocument/2006/relationships/hyperlink" Target="https://nsidc.org/the-drift/data-update/data-set-update-snowex17-ground-penetrating-radar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sidc.org/the-drift/data-update/new-data-set-release-snowex17-boise-state-university-terrestrial-laser-scanner-tls-point-cloud/" TargetMode="External"/><Relationship Id="rId5" Type="http://schemas.openxmlformats.org/officeDocument/2006/relationships/hyperlink" Target="https://nsidc.org/the-drift/data-update/new-data-set-release-snowex17-boise-state-university-raw-terrestrial-laser-scanner-tls-point-cloud/" TargetMode="External"/><Relationship Id="rId4" Type="http://schemas.openxmlformats.org/officeDocument/2006/relationships/hyperlink" Target="https://nsidc.org/the-drift/data-update/new-data-set-release-snowex17-crrel-terrestrial-laser-scanner-tls-point-cloud/" TargetMode="External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nasa.gov/sites/default/files/thumbnails/image/snow_from_iss.jpg">
            <a:extLst>
              <a:ext uri="{FF2B5EF4-FFF2-40B4-BE49-F238E27FC236}">
                <a16:creationId xmlns:a16="http://schemas.microsoft.com/office/drawing/2014/main" id="{0C3EEC5B-DC5F-8B4D-956D-8ACE880DF8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87" y="0"/>
            <a:ext cx="102981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cribble PNG Images, Free Transparent Scribble Download - KindPNG">
            <a:extLst>
              <a:ext uri="{FF2B5EF4-FFF2-40B4-BE49-F238E27FC236}">
                <a16:creationId xmlns:a16="http://schemas.microsoft.com/office/drawing/2014/main" id="{3EFD64CA-A729-0647-B8D4-24D2200D2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57" b="96429" l="2960" r="947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1685" y="2909456"/>
            <a:ext cx="10352793" cy="4142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FD2D06-BF7D-6745-8A32-893A893A4A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1233" y="4373476"/>
            <a:ext cx="7018194" cy="960727"/>
          </a:xfrm>
        </p:spPr>
        <p:txBody>
          <a:bodyPr/>
          <a:lstStyle/>
          <a:p>
            <a:r>
              <a:rPr lang="en-US" b="1" dirty="0"/>
              <a:t>Data Delivery update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AE453B-E238-794A-A16D-440CB4D9B0F0}"/>
              </a:ext>
            </a:extLst>
          </p:cNvPr>
          <p:cNvSpPr txBox="1"/>
          <p:nvPr/>
        </p:nvSpPr>
        <p:spPr>
          <a:xfrm>
            <a:off x="6749245" y="786551"/>
            <a:ext cx="436414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meganmason491@boisestate.edu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CDCF42-F7B9-3240-9A16-2953140CA4F7}"/>
              </a:ext>
            </a:extLst>
          </p:cNvPr>
          <p:cNvSpPr/>
          <p:nvPr/>
        </p:nvSpPr>
        <p:spPr>
          <a:xfrm>
            <a:off x="8879021" y="223342"/>
            <a:ext cx="2221314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en-US" sz="2800" dirty="0"/>
              <a:t>Megan Mason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3550DB-1123-FE43-ACDD-F1EBB0358C1D}"/>
              </a:ext>
            </a:extLst>
          </p:cNvPr>
          <p:cNvSpPr txBox="1"/>
          <p:nvPr/>
        </p:nvSpPr>
        <p:spPr>
          <a:xfrm>
            <a:off x="3036065" y="5175285"/>
            <a:ext cx="7477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dirty="0">
                <a:solidFill>
                  <a:schemeClr val="tx2"/>
                </a:solidFill>
              </a:rPr>
              <a:t>SnowEx Fall Planning Meeting – September 11 &amp; 14, 2020</a:t>
            </a:r>
          </a:p>
        </p:txBody>
      </p:sp>
    </p:spTree>
    <p:extLst>
      <p:ext uri="{BB962C8B-B14F-4D97-AF65-F5344CB8AC3E}">
        <p14:creationId xmlns:p14="http://schemas.microsoft.com/office/powerpoint/2010/main" val="196186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85FF1E0-A539-7A43-B0A7-15CA180587A6}"/>
              </a:ext>
            </a:extLst>
          </p:cNvPr>
          <p:cNvSpPr/>
          <p:nvPr/>
        </p:nvSpPr>
        <p:spPr>
          <a:xfrm>
            <a:off x="1217271" y="694481"/>
            <a:ext cx="10243595" cy="937549"/>
          </a:xfrm>
          <a:prstGeom prst="rect">
            <a:avLst/>
          </a:prstGeom>
          <a:solidFill>
            <a:srgbClr val="009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79B646A-DC30-F44F-B639-481D80B35225}"/>
              </a:ext>
            </a:extLst>
          </p:cNvPr>
          <p:cNvSpPr/>
          <p:nvPr/>
        </p:nvSpPr>
        <p:spPr>
          <a:xfrm>
            <a:off x="1217271" y="1687010"/>
            <a:ext cx="10243595" cy="90089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ED72919-D507-3742-8896-83570B50532D}"/>
              </a:ext>
            </a:extLst>
          </p:cNvPr>
          <p:cNvSpPr/>
          <p:nvPr/>
        </p:nvSpPr>
        <p:spPr>
          <a:xfrm>
            <a:off x="1217271" y="2642886"/>
            <a:ext cx="10243595" cy="4058855"/>
          </a:xfrm>
          <a:prstGeom prst="rect">
            <a:avLst/>
          </a:prstGeom>
          <a:solidFill>
            <a:srgbClr val="FFF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70FFAB-89D7-DF43-B7BD-44C1AF6B3FDF}"/>
              </a:ext>
            </a:extLst>
          </p:cNvPr>
          <p:cNvSpPr txBox="1">
            <a:spLocks/>
          </p:cNvSpPr>
          <p:nvPr/>
        </p:nvSpPr>
        <p:spPr>
          <a:xfrm>
            <a:off x="1232480" y="679375"/>
            <a:ext cx="10203307" cy="61091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Published</a:t>
            </a:r>
            <a:endParaRPr lang="en-US" sz="14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SnowEx20 Community Snow Depth Probe Measurements, Chris </a:t>
            </a:r>
            <a:r>
              <a:rPr lang="en-US" sz="14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Hiemstra</a:t>
            </a:r>
            <a:endParaRPr lang="en-US" sz="14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SnowEx20 </a:t>
            </a:r>
            <a:r>
              <a:rPr lang="en-US" sz="14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SnowMicroPen</a:t>
            </a:r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 (SMP) Raw Penetration Force Profiles, Megan Mason</a:t>
            </a:r>
          </a:p>
          <a:p>
            <a:pPr marL="0" indent="0">
              <a:buNone/>
            </a:pPr>
            <a:r>
              <a:rPr lang="en-US" sz="14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In Review</a:t>
            </a:r>
          </a:p>
          <a:p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(UPDATE to) SnowEx17 CRREL Terrestrial Laser Scanner (TLS) Point Cloud (SNEX17_TLS_PC_CRREL), Arthur </a:t>
            </a:r>
            <a:r>
              <a:rPr lang="en-US" sz="14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Gelvin</a:t>
            </a:r>
            <a:endParaRPr lang="en-US" sz="14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SnowEx20 Grand Mesa IOP BSU 1 GHz Multi-polarization GPR Raw (SNEX20_BSU_GPR_Raw), Tate Meehan</a:t>
            </a:r>
          </a:p>
          <a:p>
            <a:pPr marL="0" indent="0">
              <a:buNone/>
            </a:pPr>
            <a:r>
              <a:rPr lang="en-US" sz="14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NSIDC Queue </a:t>
            </a:r>
            <a:endParaRPr lang="en-US" sz="14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SnowEx20 Grand Mesa Intensive Observation Period Snow Pit Measurements (SNEX20_GM_SP), Carrie </a:t>
            </a:r>
            <a:r>
              <a:rPr lang="en-US" sz="14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Vuyovich</a:t>
            </a:r>
            <a:endParaRPr lang="en-US" sz="14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SnowEx20 Laser Snow Microstructure Specific Surface Area Data (SNEX20_SSA), Michael Durand</a:t>
            </a:r>
          </a:p>
          <a:p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SnowEx20 Temporary Soil Moisture Stations, Michael </a:t>
            </a:r>
            <a:r>
              <a:rPr lang="en-US" sz="14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Cosh</a:t>
            </a:r>
            <a:endParaRPr lang="en-US" sz="14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SnowEx20 COSMOS Stationary Soil Moisture (SNEX20_CSSM), Michael G Lewis</a:t>
            </a:r>
          </a:p>
          <a:p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SnowEx20 COSMOS Rover Soil Moisture (SNEX20_CRSM), Michael G Lewis</a:t>
            </a:r>
          </a:p>
          <a:p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SnowEx20 Boise State University Terrestrial Laser Scanner (TLS) Point Cloud (SNEX20_TLS_PC_BSU), Ahmad </a:t>
            </a:r>
            <a:r>
              <a:rPr lang="en-US" sz="14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Hojatimalekshad</a:t>
            </a:r>
            <a:endParaRPr lang="en-US" sz="14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SnowEx20 Grand Mesa IOP BSU 1 GHz Multi-polarization GPR (SNEX20_BSU_GPR), Tate Meehan</a:t>
            </a:r>
          </a:p>
          <a:p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SnowEx20 Grand Mesa IOP BSU Multi-polarization 1 GHz GPR CMP Raw  (SNEX20_BSU_CMP_Raw), Tate Meehan</a:t>
            </a:r>
          </a:p>
          <a:p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SnowEx20 Grand Mesa IOP BSU 1 GHz Multi-polarization GPR CMP Snow Water Equivalent (SNEX20_BSU_CMP_SWE), Tate Meehan</a:t>
            </a:r>
          </a:p>
          <a:p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SnowEx20 Grand Mesa IOP BSU Multi-polarization 1 GHz GPR CMP Travel-Times (SNEX20_BSU_CMP_TT), Tate Meehan</a:t>
            </a:r>
          </a:p>
          <a:p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SnowEx20 Snow Temperature Vertical Profile Time Series Raw (SNEX20_VPTS_Raw), Steven </a:t>
            </a:r>
            <a:r>
              <a:rPr lang="en-US" sz="14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Pestana</a:t>
            </a:r>
            <a:endParaRPr lang="en-US" sz="14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SnowEx20 Grand Mesa CRREL Leica C-10 TLS Snow-Off and Snow-On Data (SNEX20_TLS_CRREL), Arthur </a:t>
            </a:r>
            <a:r>
              <a:rPr lang="en-US" sz="14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Gelvin</a:t>
            </a:r>
            <a:endParaRPr lang="en-US" sz="14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 </a:t>
            </a:r>
          </a:p>
          <a:p>
            <a:endParaRPr lang="en-US" sz="14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F2E5295-2C60-E44D-919F-BC2937C8F8A1}"/>
              </a:ext>
            </a:extLst>
          </p:cNvPr>
          <p:cNvSpPr txBox="1">
            <a:spLocks/>
          </p:cNvSpPr>
          <p:nvPr/>
        </p:nvSpPr>
        <p:spPr>
          <a:xfrm>
            <a:off x="1141413" y="248125"/>
            <a:ext cx="9905998" cy="534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2020 Grand Mesa Data Set Status</a:t>
            </a:r>
          </a:p>
        </p:txBody>
      </p:sp>
    </p:spTree>
    <p:extLst>
      <p:ext uri="{BB962C8B-B14F-4D97-AF65-F5344CB8AC3E}">
        <p14:creationId xmlns:p14="http://schemas.microsoft.com/office/powerpoint/2010/main" val="1518378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F2E5295-2C60-E44D-919F-BC2937C8F8A1}"/>
              </a:ext>
            </a:extLst>
          </p:cNvPr>
          <p:cNvSpPr txBox="1">
            <a:spLocks/>
          </p:cNvSpPr>
          <p:nvPr/>
        </p:nvSpPr>
        <p:spPr>
          <a:xfrm>
            <a:off x="1141413" y="479622"/>
            <a:ext cx="9905998" cy="534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2020 Grand Mesa Data Set Status Continued…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B1D2E9-D70D-DE43-B585-E841A0924355}"/>
              </a:ext>
            </a:extLst>
          </p:cNvPr>
          <p:cNvSpPr/>
          <p:nvPr/>
        </p:nvSpPr>
        <p:spPr>
          <a:xfrm>
            <a:off x="1161327" y="1371600"/>
            <a:ext cx="10243595" cy="2274425"/>
          </a:xfrm>
          <a:prstGeom prst="rect">
            <a:avLst/>
          </a:prstGeom>
          <a:solidFill>
            <a:srgbClr val="FFF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70FFAB-89D7-DF43-B7BD-44C1AF6B3FDF}"/>
              </a:ext>
            </a:extLst>
          </p:cNvPr>
          <p:cNvSpPr txBox="1">
            <a:spLocks/>
          </p:cNvSpPr>
          <p:nvPr/>
        </p:nvSpPr>
        <p:spPr>
          <a:xfrm>
            <a:off x="1151457" y="1362281"/>
            <a:ext cx="10433550" cy="2306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Submitted to NSIDC</a:t>
            </a:r>
            <a:endParaRPr lang="en-US" sz="14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SnowEx 2020 Grand Mesa Fall Gravimetric Soil Moisture, Ludo </a:t>
            </a:r>
            <a:r>
              <a:rPr lang="en-US" sz="14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Brucker</a:t>
            </a:r>
            <a:endParaRPr lang="en-US" sz="14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SnowEx 2020 Grand Mesa Fall Snow Water Equivalent, Ludo </a:t>
            </a:r>
            <a:r>
              <a:rPr lang="en-US" sz="14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Brucker</a:t>
            </a:r>
            <a:endParaRPr lang="en-US" sz="14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SnowEx 2020 Grand Mesa Fall Snow Pits, Ludo </a:t>
            </a:r>
            <a:r>
              <a:rPr lang="en-US" sz="14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Brucker</a:t>
            </a:r>
            <a:endParaRPr lang="en-US" sz="14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SnowEx 2020 Grand Mesa Fall Snow Depth, PI: Ludo </a:t>
            </a:r>
            <a:r>
              <a:rPr lang="en-US" sz="14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Brucker</a:t>
            </a:r>
            <a:endParaRPr lang="en-US" sz="14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SnowEx 2020 Grand Mesa SWESARR Brightness Temperature, Ludo </a:t>
            </a:r>
            <a:r>
              <a:rPr lang="en-US" sz="14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Brucker</a:t>
            </a:r>
            <a:endParaRPr lang="en-US" sz="14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SnowEx 2020 Grand Mesa GIS Data Package, Chris </a:t>
            </a:r>
            <a:r>
              <a:rPr lang="en-US" sz="1400" dirty="0" err="1">
                <a:solidFill>
                  <a:schemeClr val="bg1">
                    <a:lumMod val="65000"/>
                    <a:lumOff val="35000"/>
                  </a:schemeClr>
                </a:solidFill>
              </a:rPr>
              <a:t>Hiemstra</a:t>
            </a:r>
            <a:endParaRPr lang="en-US" sz="14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 </a:t>
            </a:r>
          </a:p>
          <a:p>
            <a:endParaRPr lang="en-US" sz="14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0979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7801B-1096-8C40-AE41-D051FB36A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655" y="0"/>
            <a:ext cx="9905998" cy="1478570"/>
          </a:xfrm>
        </p:spPr>
        <p:txBody>
          <a:bodyPr/>
          <a:lstStyle/>
          <a:p>
            <a:pPr algn="ctr"/>
            <a:r>
              <a:rPr lang="en-US" dirty="0"/>
              <a:t>Time Series Dataset Types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CCD100F-4521-9F45-ADDD-74EF31D37FF5}"/>
              </a:ext>
            </a:extLst>
          </p:cNvPr>
          <p:cNvSpPr/>
          <p:nvPr/>
        </p:nvSpPr>
        <p:spPr>
          <a:xfrm>
            <a:off x="1710466" y="1258646"/>
            <a:ext cx="8821270" cy="1613646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Core Datasets</a:t>
            </a:r>
          </a:p>
          <a:p>
            <a:pPr algn="ctr"/>
            <a:r>
              <a:rPr lang="en-US" sz="2000" dirty="0"/>
              <a:t>snow pits, interval boards, depth transects, federal sampler</a:t>
            </a:r>
          </a:p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505795-2837-1340-9985-47699F0D3188}"/>
              </a:ext>
            </a:extLst>
          </p:cNvPr>
          <p:cNvSpPr/>
          <p:nvPr/>
        </p:nvSpPr>
        <p:spPr>
          <a:xfrm>
            <a:off x="1701507" y="3011246"/>
            <a:ext cx="2623073" cy="3618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/>
              <a:t>Site Infrastructure Datasets</a:t>
            </a:r>
          </a:p>
          <a:p>
            <a:pPr algn="ctr"/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weather/met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tower-based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fixed, long-term instrumentation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high temporal</a:t>
            </a:r>
          </a:p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low spatial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8E17AC-AB3E-ED4B-B955-BE6169B81FEC}"/>
              </a:ext>
            </a:extLst>
          </p:cNvPr>
          <p:cNvSpPr/>
          <p:nvPr/>
        </p:nvSpPr>
        <p:spPr>
          <a:xfrm>
            <a:off x="4790739" y="3011246"/>
            <a:ext cx="2623073" cy="3618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/>
              <a:t>Remote Sensing Datasets</a:t>
            </a:r>
          </a:p>
          <a:p>
            <a:pPr algn="ctr"/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GBRS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airborne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satellite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low-mid temporal</a:t>
            </a:r>
          </a:p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high spatial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0F2D9A-B42C-DA49-85AD-D63583943C13}"/>
              </a:ext>
            </a:extLst>
          </p:cNvPr>
          <p:cNvSpPr/>
          <p:nvPr/>
        </p:nvSpPr>
        <p:spPr>
          <a:xfrm>
            <a:off x="7879971" y="3011246"/>
            <a:ext cx="2623073" cy="3618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/>
              <a:t>Coincident Datasets</a:t>
            </a:r>
          </a:p>
          <a:p>
            <a:pPr algn="ctr"/>
            <a:endParaRPr lang="en-US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ground-based GPR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non-stationary TLS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SLAM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SMP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ASD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others…</a:t>
            </a:r>
          </a:p>
          <a:p>
            <a:endParaRPr lang="en-US" sz="2000" dirty="0"/>
          </a:p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</a:rPr>
              <a:t>low temporal</a:t>
            </a:r>
          </a:p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</a:rPr>
              <a:t>low-high spatial</a:t>
            </a:r>
          </a:p>
        </p:txBody>
      </p:sp>
    </p:spTree>
    <p:extLst>
      <p:ext uri="{BB962C8B-B14F-4D97-AF65-F5344CB8AC3E}">
        <p14:creationId xmlns:p14="http://schemas.microsoft.com/office/powerpoint/2010/main" val="25355683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BF5D75-1319-324C-9C84-8E384776DC9F}"/>
              </a:ext>
            </a:extLst>
          </p:cNvPr>
          <p:cNvSpPr txBox="1">
            <a:spLocks/>
          </p:cNvSpPr>
          <p:nvPr/>
        </p:nvSpPr>
        <p:spPr>
          <a:xfrm>
            <a:off x="1141413" y="479622"/>
            <a:ext cx="9905998" cy="534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2020 Time Series Data Set Submissions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A7743B-B6C1-E14A-9190-AA12E4B52182}"/>
              </a:ext>
            </a:extLst>
          </p:cNvPr>
          <p:cNvSpPr/>
          <p:nvPr/>
        </p:nvSpPr>
        <p:spPr>
          <a:xfrm>
            <a:off x="1161327" y="1371601"/>
            <a:ext cx="10243595" cy="1545220"/>
          </a:xfrm>
          <a:prstGeom prst="rect">
            <a:avLst/>
          </a:prstGeom>
          <a:solidFill>
            <a:srgbClr val="FFF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B3D6DD-158B-6B4C-8BC5-FC17C4906C21}"/>
              </a:ext>
            </a:extLst>
          </p:cNvPr>
          <p:cNvSpPr/>
          <p:nvPr/>
        </p:nvSpPr>
        <p:spPr>
          <a:xfrm>
            <a:off x="1145894" y="1370426"/>
            <a:ext cx="990792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>
                    <a:lumMod val="65000"/>
                    <a:lumOff val="35000"/>
                  </a:schemeClr>
                </a:solidFill>
              </a:rPr>
              <a:t>NSIDC Queue </a:t>
            </a:r>
            <a:endParaRPr lang="en-US" sz="14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SnowEx20 Senator Beck Basin Transect Ground Surface Temperature (SNEX20_SB_GST), Jeff Derry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SnowEx20_COCP_GPR, Dan McGrath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SnowEx20_COCP_GPR_Raw, Dan McGrath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35AB64-61E4-AC43-9E24-8CFA96BDAE40}"/>
              </a:ext>
            </a:extLst>
          </p:cNvPr>
          <p:cNvSpPr txBox="1"/>
          <p:nvPr/>
        </p:nvSpPr>
        <p:spPr>
          <a:xfrm>
            <a:off x="2475084" y="3700463"/>
            <a:ext cx="745851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Time Series Snow Pits</a:t>
            </a: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5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12 major sites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32 different snow pits (with 5+ repeat snow pits)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250+ time series snow pits</a:t>
            </a:r>
          </a:p>
        </p:txBody>
      </p:sp>
    </p:spTree>
    <p:extLst>
      <p:ext uri="{BB962C8B-B14F-4D97-AF65-F5344CB8AC3E}">
        <p14:creationId xmlns:p14="http://schemas.microsoft.com/office/powerpoint/2010/main" val="195150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CA6E713-3879-5647-BDE3-2247E4CCDE47}"/>
              </a:ext>
            </a:extLst>
          </p:cNvPr>
          <p:cNvSpPr txBox="1">
            <a:spLocks/>
          </p:cNvSpPr>
          <p:nvPr/>
        </p:nvSpPr>
        <p:spPr>
          <a:xfrm>
            <a:off x="1141413" y="479622"/>
            <a:ext cx="9905998" cy="534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How to Submit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24C530-D651-FB4A-B98A-91F1D2E4C82F}"/>
              </a:ext>
            </a:extLst>
          </p:cNvPr>
          <p:cNvSpPr txBox="1"/>
          <p:nvPr/>
        </p:nvSpPr>
        <p:spPr>
          <a:xfrm>
            <a:off x="2388205" y="1168923"/>
            <a:ext cx="74124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https://</a:t>
            </a:r>
            <a:r>
              <a:rPr lang="en-US" sz="3200" dirty="0" err="1"/>
              <a:t>nsidc.org</a:t>
            </a:r>
            <a:r>
              <a:rPr lang="en-US" sz="3200" dirty="0"/>
              <a:t>/data/</a:t>
            </a:r>
            <a:r>
              <a:rPr lang="en-US" sz="3200" dirty="0" err="1"/>
              <a:t>daac</a:t>
            </a:r>
            <a:r>
              <a:rPr lang="en-US" sz="3200" dirty="0"/>
              <a:t>-project/submit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96E4D1-8A54-5745-9E41-1B74F672C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813" y="1980149"/>
            <a:ext cx="6945198" cy="4793010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F9DC100-D1E9-654A-B271-0B7C29BEC90F}"/>
              </a:ext>
            </a:extLst>
          </p:cNvPr>
          <p:cNvCxnSpPr>
            <a:cxnSpLocks/>
          </p:cNvCxnSpPr>
          <p:nvPr/>
        </p:nvCxnSpPr>
        <p:spPr>
          <a:xfrm>
            <a:off x="2318994" y="2950591"/>
            <a:ext cx="69758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9F6BA99-3213-5F4D-A7F4-4A70A775DB64}"/>
              </a:ext>
            </a:extLst>
          </p:cNvPr>
          <p:cNvSpPr txBox="1"/>
          <p:nvPr/>
        </p:nvSpPr>
        <p:spPr>
          <a:xfrm>
            <a:off x="988744" y="2780072"/>
            <a:ext cx="134363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Login/register</a:t>
            </a:r>
          </a:p>
        </p:txBody>
      </p:sp>
    </p:spTree>
    <p:extLst>
      <p:ext uri="{BB962C8B-B14F-4D97-AF65-F5344CB8AC3E}">
        <p14:creationId xmlns:p14="http://schemas.microsoft.com/office/powerpoint/2010/main" val="29342763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0AC423-F443-854B-9B4C-8B5537708F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9759" y="1960473"/>
            <a:ext cx="7258641" cy="465242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CA6E713-3879-5647-BDE3-2247E4CCDE47}"/>
              </a:ext>
            </a:extLst>
          </p:cNvPr>
          <p:cNvSpPr txBox="1">
            <a:spLocks/>
          </p:cNvSpPr>
          <p:nvPr/>
        </p:nvSpPr>
        <p:spPr>
          <a:xfrm>
            <a:off x="1141413" y="479622"/>
            <a:ext cx="9905998" cy="534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How to Submit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24C530-D651-FB4A-B98A-91F1D2E4C82F}"/>
              </a:ext>
            </a:extLst>
          </p:cNvPr>
          <p:cNvSpPr txBox="1"/>
          <p:nvPr/>
        </p:nvSpPr>
        <p:spPr>
          <a:xfrm>
            <a:off x="2388205" y="1168923"/>
            <a:ext cx="74124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https://</a:t>
            </a:r>
            <a:r>
              <a:rPr lang="en-US" sz="3200" dirty="0" err="1"/>
              <a:t>nsidc.org</a:t>
            </a:r>
            <a:r>
              <a:rPr lang="en-US" sz="3200" dirty="0"/>
              <a:t>/data/</a:t>
            </a:r>
            <a:r>
              <a:rPr lang="en-US" sz="3200" dirty="0" err="1"/>
              <a:t>daac</a:t>
            </a:r>
            <a:r>
              <a:rPr lang="en-US" sz="3200" dirty="0"/>
              <a:t>-project/submit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F9DC100-D1E9-654A-B271-0B7C29BEC90F}"/>
              </a:ext>
            </a:extLst>
          </p:cNvPr>
          <p:cNvCxnSpPr>
            <a:cxnSpLocks/>
          </p:cNvCxnSpPr>
          <p:nvPr/>
        </p:nvCxnSpPr>
        <p:spPr>
          <a:xfrm>
            <a:off x="2318994" y="4958500"/>
            <a:ext cx="697583" cy="0"/>
          </a:xfrm>
          <a:prstGeom prst="straightConnector1">
            <a:avLst/>
          </a:prstGeom>
          <a:ln w="381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9F6BA99-3213-5F4D-A7F4-4A70A775DB64}"/>
              </a:ext>
            </a:extLst>
          </p:cNvPr>
          <p:cNvSpPr txBox="1"/>
          <p:nvPr/>
        </p:nvSpPr>
        <p:spPr>
          <a:xfrm>
            <a:off x="1026452" y="4778554"/>
            <a:ext cx="128022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Select Project</a:t>
            </a:r>
          </a:p>
        </p:txBody>
      </p:sp>
    </p:spTree>
    <p:extLst>
      <p:ext uri="{BB962C8B-B14F-4D97-AF65-F5344CB8AC3E}">
        <p14:creationId xmlns:p14="http://schemas.microsoft.com/office/powerpoint/2010/main" val="766735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41989-8468-E343-830D-100269749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3173412" cy="1478570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you SnowEx Community</a:t>
            </a:r>
          </a:p>
        </p:txBody>
      </p:sp>
      <p:pic>
        <p:nvPicPr>
          <p:cNvPr id="4" name="Picture 2" descr="This Green Earth - May 12, 2020 - Walt Meier | KPCW">
            <a:extLst>
              <a:ext uri="{FF2B5EF4-FFF2-40B4-BE49-F238E27FC236}">
                <a16:creationId xmlns:a16="http://schemas.microsoft.com/office/drawing/2014/main" id="{1688375A-1915-1E4D-9E68-42E1D2372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718" y="2095272"/>
            <a:ext cx="3340004" cy="283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78AEC2-E155-974D-8322-171F084B4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458" y="428618"/>
            <a:ext cx="3873500" cy="25717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EA09C9-9342-AB47-A94E-E7D75244C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708" y="432190"/>
            <a:ext cx="3438524" cy="25788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96B3CF-B558-D244-9A1B-7B5D1BBF55E5}"/>
              </a:ext>
            </a:extLst>
          </p:cNvPr>
          <p:cNvSpPr txBox="1"/>
          <p:nvPr/>
        </p:nvSpPr>
        <p:spPr>
          <a:xfrm>
            <a:off x="4714871" y="3057519"/>
            <a:ext cx="71049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ALL Grand Mesa Participants (in person, and data processing folks too! )</a:t>
            </a:r>
          </a:p>
          <a:p>
            <a:pPr marL="285750" indent="-285750">
              <a:buFontTx/>
              <a:buChar char="-"/>
            </a:pPr>
            <a:r>
              <a:rPr lang="en-US" dirty="0"/>
              <a:t>ATA Aerospace for ALL logistics and solutions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Time Series Leads and ALL observers and data contributors!</a:t>
            </a:r>
          </a:p>
          <a:p>
            <a:pPr marL="285750" indent="-285750">
              <a:buFontTx/>
              <a:buChar char="-"/>
            </a:pPr>
            <a:r>
              <a:rPr lang="en-US" dirty="0"/>
              <a:t>SnowEx Leadership Team – your dedication is outstanding!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FEEA15-4342-4041-B5D9-44BF70EB5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062" y="4409600"/>
            <a:ext cx="3757613" cy="231822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D660A5-8E41-E74B-96C4-A7AD68143BC1}"/>
              </a:ext>
            </a:extLst>
          </p:cNvPr>
          <p:cNvSpPr txBox="1"/>
          <p:nvPr/>
        </p:nvSpPr>
        <p:spPr>
          <a:xfrm>
            <a:off x="1634320" y="6258663"/>
            <a:ext cx="436414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400" dirty="0"/>
              <a:t>meganmason491@boisestate.edu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343B0C8-A691-1740-9D6C-BB7FBE5D4415}"/>
              </a:ext>
            </a:extLst>
          </p:cNvPr>
          <p:cNvSpPr/>
          <p:nvPr/>
        </p:nvSpPr>
        <p:spPr>
          <a:xfrm>
            <a:off x="3764096" y="5695454"/>
            <a:ext cx="2221314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en-US" sz="2800" dirty="0"/>
              <a:t>Megan Mason</a:t>
            </a:r>
          </a:p>
        </p:txBody>
      </p:sp>
    </p:spTree>
    <p:extLst>
      <p:ext uri="{BB962C8B-B14F-4D97-AF65-F5344CB8AC3E}">
        <p14:creationId xmlns:p14="http://schemas.microsoft.com/office/powerpoint/2010/main" val="3468064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70D3EA-1DFF-9A47-9278-7AB386D36B14}"/>
              </a:ext>
            </a:extLst>
          </p:cNvPr>
          <p:cNvSpPr/>
          <p:nvPr/>
        </p:nvSpPr>
        <p:spPr>
          <a:xfrm>
            <a:off x="2484783" y="0"/>
            <a:ext cx="736489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</a:rPr>
              <a:t>Outline</a:t>
            </a:r>
          </a:p>
          <a:p>
            <a:pPr algn="ctr"/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Data Access Tools</a:t>
            </a:r>
          </a:p>
          <a:p>
            <a:pPr algn="ctr"/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SnowEx 2017 Datasets</a:t>
            </a:r>
          </a:p>
          <a:p>
            <a:pPr algn="ctr"/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SnowEx 2020 Datasets</a:t>
            </a:r>
          </a:p>
          <a:p>
            <a:pPr algn="ctr"/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Data Submission Information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18C2D4-0501-CE41-9DA6-AEB31D6DC9EB}"/>
              </a:ext>
            </a:extLst>
          </p:cNvPr>
          <p:cNvSpPr txBox="1"/>
          <p:nvPr/>
        </p:nvSpPr>
        <p:spPr>
          <a:xfrm>
            <a:off x="4794722" y="6143742"/>
            <a:ext cx="5066323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800" dirty="0"/>
              <a:t>meganmason491@boisestate.edu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3CB3CA-CDB8-974C-ABD7-770BC5E562F7}"/>
              </a:ext>
            </a:extLst>
          </p:cNvPr>
          <p:cNvSpPr/>
          <p:nvPr/>
        </p:nvSpPr>
        <p:spPr>
          <a:xfrm>
            <a:off x="2478209" y="6147064"/>
            <a:ext cx="2221314" cy="5232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/>
            <a:r>
              <a:rPr lang="en-US" sz="2800" dirty="0"/>
              <a:t>Megan Mason</a:t>
            </a:r>
          </a:p>
        </p:txBody>
      </p:sp>
      <p:pic>
        <p:nvPicPr>
          <p:cNvPr id="1026" name="Picture 2" descr="This Green Earth - May 12, 2020 - Walt Meier | KPCW">
            <a:extLst>
              <a:ext uri="{FF2B5EF4-FFF2-40B4-BE49-F238E27FC236}">
                <a16:creationId xmlns:a16="http://schemas.microsoft.com/office/drawing/2014/main" id="{8622E2D7-07A7-984F-A8C6-02B31A4EA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6500" y="2512115"/>
            <a:ext cx="1951106" cy="165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nowEx Workshop - Sharing Experiences, and Preliminary Results | SNOW">
            <a:extLst>
              <a:ext uri="{FF2B5EF4-FFF2-40B4-BE49-F238E27FC236}">
                <a16:creationId xmlns:a16="http://schemas.microsoft.com/office/drawing/2014/main" id="{1AC06ED7-5AF3-824E-858F-E47A504C6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30" y="2509630"/>
            <a:ext cx="2514343" cy="165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8072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5244C-658E-C347-A925-453E4E7C8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479622"/>
            <a:ext cx="9905998" cy="534421"/>
          </a:xfrm>
        </p:spPr>
        <p:txBody>
          <a:bodyPr>
            <a:normAutofit/>
          </a:bodyPr>
          <a:lstStyle/>
          <a:p>
            <a:pPr algn="ctr"/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NSIDC SnowEx Data Announcements Page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6AC1E3-C25F-4F46-A238-1CA47C098EB1}"/>
              </a:ext>
            </a:extLst>
          </p:cNvPr>
          <p:cNvSpPr txBox="1"/>
          <p:nvPr/>
        </p:nvSpPr>
        <p:spPr>
          <a:xfrm>
            <a:off x="3916124" y="994165"/>
            <a:ext cx="4356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nsidc.org</a:t>
            </a:r>
            <a:r>
              <a:rPr lang="en-US" dirty="0"/>
              <a:t>/the-drift/data-set/</a:t>
            </a:r>
            <a:r>
              <a:rPr lang="en-US" dirty="0" err="1"/>
              <a:t>snowex</a:t>
            </a:r>
            <a:r>
              <a:rPr lang="en-US" dirty="0"/>
              <a:t>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ED32A1-2ACC-E84B-A14A-2AFAAD60D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2143" y="1479467"/>
            <a:ext cx="4204538" cy="5378533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01366F69-D129-BE48-98E1-7866DFBB804D}"/>
              </a:ext>
            </a:extLst>
          </p:cNvPr>
          <p:cNvGrpSpPr/>
          <p:nvPr/>
        </p:nvGrpSpPr>
        <p:grpSpPr>
          <a:xfrm>
            <a:off x="1636313" y="2555398"/>
            <a:ext cx="3607020" cy="3729655"/>
            <a:chOff x="1555288" y="2555398"/>
            <a:chExt cx="3607020" cy="372965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72017EC-BF2B-0648-96A7-77BC11FFDA5A}"/>
                </a:ext>
              </a:extLst>
            </p:cNvPr>
            <p:cNvSpPr txBox="1"/>
            <p:nvPr/>
          </p:nvSpPr>
          <p:spPr>
            <a:xfrm>
              <a:off x="2199191" y="2789499"/>
              <a:ext cx="125899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Release date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66E9F7E-4C0D-EA4F-BB5D-24777F6DF1D7}"/>
                </a:ext>
              </a:extLst>
            </p:cNvPr>
            <p:cNvSpPr txBox="1"/>
            <p:nvPr/>
          </p:nvSpPr>
          <p:spPr>
            <a:xfrm>
              <a:off x="2199191" y="3277565"/>
              <a:ext cx="126308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Data set title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7CC2B06-71B6-7147-854B-97878507784B}"/>
                </a:ext>
              </a:extLst>
            </p:cNvPr>
            <p:cNvSpPr txBox="1"/>
            <p:nvPr/>
          </p:nvSpPr>
          <p:spPr>
            <a:xfrm rot="16200000">
              <a:off x="371887" y="3738799"/>
              <a:ext cx="2828467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Reverse chronological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013B976-4D45-3641-9435-2CA07ECA0AF1}"/>
                </a:ext>
              </a:extLst>
            </p:cNvPr>
            <p:cNvCxnSpPr>
              <a:cxnSpLocks/>
            </p:cNvCxnSpPr>
            <p:nvPr/>
          </p:nvCxnSpPr>
          <p:spPr>
            <a:xfrm>
              <a:off x="1759351" y="5382228"/>
              <a:ext cx="0" cy="902825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AFFA56A-2674-8740-AF78-DBA0F74A275A}"/>
                </a:ext>
              </a:extLst>
            </p:cNvPr>
            <p:cNvCxnSpPr>
              <a:cxnSpLocks/>
            </p:cNvCxnSpPr>
            <p:nvPr/>
          </p:nvCxnSpPr>
          <p:spPr>
            <a:xfrm>
              <a:off x="3474333" y="2918749"/>
              <a:ext cx="738851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Elbow Connector 16">
              <a:extLst>
                <a:ext uri="{FF2B5EF4-FFF2-40B4-BE49-F238E27FC236}">
                  <a16:creationId xmlns:a16="http://schemas.microsoft.com/office/drawing/2014/main" id="{B9504DC0-8E65-E24E-8FB7-DB53AA0AF8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62274" y="3067292"/>
              <a:ext cx="750910" cy="379550"/>
            </a:xfrm>
            <a:prstGeom prst="bentConnector3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lbow Connector 18">
              <a:extLst>
                <a:ext uri="{FF2B5EF4-FFF2-40B4-BE49-F238E27FC236}">
                  <a16:creationId xmlns:a16="http://schemas.microsoft.com/office/drawing/2014/main" id="{9454B438-7F51-3A46-98F6-9295182749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8557" y="3751323"/>
              <a:ext cx="2673751" cy="241943"/>
            </a:xfrm>
            <a:prstGeom prst="bentConnector3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9CCF7DF-76FD-3F48-823F-2B992699E6E4}"/>
                </a:ext>
              </a:extLst>
            </p:cNvPr>
            <p:cNvSpPr txBox="1"/>
            <p:nvPr/>
          </p:nvSpPr>
          <p:spPr>
            <a:xfrm>
              <a:off x="2199191" y="3835078"/>
              <a:ext cx="126308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Data set DOI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2AA5552-0FF9-6E41-81D5-5A2D4E5724E0}"/>
              </a:ext>
            </a:extLst>
          </p:cNvPr>
          <p:cNvSpPr txBox="1"/>
          <p:nvPr/>
        </p:nvSpPr>
        <p:spPr>
          <a:xfrm>
            <a:off x="9583839" y="3136740"/>
            <a:ext cx="2449447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Google: NSIDC SnowEx Drift</a:t>
            </a:r>
          </a:p>
        </p:txBody>
      </p:sp>
    </p:spTree>
    <p:extLst>
      <p:ext uri="{BB962C8B-B14F-4D97-AF65-F5344CB8AC3E}">
        <p14:creationId xmlns:p14="http://schemas.microsoft.com/office/powerpoint/2010/main" val="31556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5244C-658E-C347-A925-453E4E7C8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479622"/>
            <a:ext cx="9905998" cy="534421"/>
          </a:xfrm>
        </p:spPr>
        <p:txBody>
          <a:bodyPr>
            <a:normAutofit/>
          </a:bodyPr>
          <a:lstStyle/>
          <a:p>
            <a:pPr algn="ctr"/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NSIDC SnowEx Data sets Page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6AC1E3-C25F-4F46-A238-1CA47C098EB1}"/>
              </a:ext>
            </a:extLst>
          </p:cNvPr>
          <p:cNvSpPr txBox="1"/>
          <p:nvPr/>
        </p:nvSpPr>
        <p:spPr>
          <a:xfrm>
            <a:off x="3916124" y="994165"/>
            <a:ext cx="4649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nsidc.org</a:t>
            </a:r>
            <a:r>
              <a:rPr lang="en-US" dirty="0"/>
              <a:t>/data/</a:t>
            </a:r>
            <a:r>
              <a:rPr lang="en-US" dirty="0" err="1"/>
              <a:t>snowex</a:t>
            </a:r>
            <a:r>
              <a:rPr lang="en-US" dirty="0"/>
              <a:t>/</a:t>
            </a:r>
            <a:r>
              <a:rPr lang="en-US" dirty="0" err="1"/>
              <a:t>data_summaries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BF3697-DAAB-544D-BFF0-BB6077D1E2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642" y="1446835"/>
            <a:ext cx="5861034" cy="539959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653A86A-26A3-084D-AE41-E50862957CD1}"/>
              </a:ext>
            </a:extLst>
          </p:cNvPr>
          <p:cNvGrpSpPr/>
          <p:nvPr/>
        </p:nvGrpSpPr>
        <p:grpSpPr>
          <a:xfrm>
            <a:off x="2384391" y="2569578"/>
            <a:ext cx="2419103" cy="338554"/>
            <a:chOff x="2384391" y="2569578"/>
            <a:chExt cx="2419103" cy="338554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C341CE-4821-4A4E-BCD6-3441E7AAE858}"/>
                </a:ext>
              </a:extLst>
            </p:cNvPr>
            <p:cNvSpPr txBox="1"/>
            <p:nvPr/>
          </p:nvSpPr>
          <p:spPr>
            <a:xfrm>
              <a:off x="2384391" y="2569578"/>
              <a:ext cx="118788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Tab by year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4DEE22E-1936-CD40-ADE0-7A3CE6CD83CE}"/>
                </a:ext>
              </a:extLst>
            </p:cNvPr>
            <p:cNvCxnSpPr>
              <a:cxnSpLocks/>
            </p:cNvCxnSpPr>
            <p:nvPr/>
          </p:nvCxnSpPr>
          <p:spPr>
            <a:xfrm>
              <a:off x="3555358" y="2721978"/>
              <a:ext cx="1248136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C3E8998-D011-F54E-B95D-0F1A3A2BC35D}"/>
              </a:ext>
            </a:extLst>
          </p:cNvPr>
          <p:cNvSpPr txBox="1"/>
          <p:nvPr/>
        </p:nvSpPr>
        <p:spPr>
          <a:xfrm>
            <a:off x="9583839" y="3136740"/>
            <a:ext cx="2449447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2">
                    <a:lumMod val="60000"/>
                    <a:lumOff val="40000"/>
                  </a:schemeClr>
                </a:solidFill>
              </a:rPr>
              <a:t>Google: NSIDC SnowEx data sets</a:t>
            </a:r>
          </a:p>
        </p:txBody>
      </p:sp>
    </p:spTree>
    <p:extLst>
      <p:ext uri="{BB962C8B-B14F-4D97-AF65-F5344CB8AC3E}">
        <p14:creationId xmlns:p14="http://schemas.microsoft.com/office/powerpoint/2010/main" val="217787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97931A-683E-3640-81D3-717BDBFEC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925975"/>
            <a:ext cx="9905999" cy="4865226"/>
          </a:xfrm>
        </p:spPr>
        <p:txBody>
          <a:bodyPr>
            <a:normAutofit/>
          </a:bodyPr>
          <a:lstStyle/>
          <a:p>
            <a:r>
              <a:rPr lang="en-US" sz="1800" dirty="0"/>
              <a:t>New releases since 2019 Fall Meeting</a:t>
            </a:r>
          </a:p>
          <a:p>
            <a:pPr lvl="1"/>
            <a:r>
              <a:rPr lang="en-US" sz="1800" b="1" dirty="0">
                <a:hlinkClick r:id="rId3" tooltip="Permalink to New data set release: SnowEx17 Radiometrics Surface-Based Radiometer Brightness Temperatures"/>
              </a:rPr>
              <a:t>SnowEx17 Radiometrics Surface-Based Radiometer Brightness Temperatures</a:t>
            </a:r>
            <a:endParaRPr lang="en-US" sz="1800" b="1" dirty="0"/>
          </a:p>
          <a:p>
            <a:pPr lvl="1"/>
            <a:r>
              <a:rPr lang="en-US" sz="1800" b="1" dirty="0">
                <a:hlinkClick r:id="rId4" tooltip="Permalink to New data set release: SnowEx17 CRREL Terrestrial Laser Scanner (TLS) Point Cloud"/>
              </a:rPr>
              <a:t>SnowEx17 CRREL Terrestrial Laser Scanner (TLS) Point Cloud</a:t>
            </a:r>
            <a:endParaRPr lang="en-US" sz="1800" b="1" dirty="0"/>
          </a:p>
          <a:p>
            <a:pPr lvl="1"/>
            <a:r>
              <a:rPr lang="en-US" sz="1800" b="1" dirty="0">
                <a:hlinkClick r:id="rId5" tooltip="Permalink to New data set release: SnowEx17 Boise State University Raw Terrestrial Laser Scanner (TLS) Point Cloud"/>
              </a:rPr>
              <a:t>SnowEx17 Boise State University Raw Terrestrial Laser Scanner (TLS) Point Cloud</a:t>
            </a:r>
            <a:endParaRPr lang="en-US" sz="1800" b="1" dirty="0"/>
          </a:p>
          <a:p>
            <a:pPr lvl="1"/>
            <a:r>
              <a:rPr lang="en-US" sz="1800" b="1" dirty="0">
                <a:hlinkClick r:id="rId6" tooltip="Permalink to New data set release: SnowEx17 Boise State University Terrestrial Laser Scanner (TLS) Point Cloud"/>
              </a:rPr>
              <a:t>SnowEx17 Boise State University Terrestrial Laser Scanner (TLS) Point Cloud</a:t>
            </a:r>
            <a:endParaRPr lang="en-US" sz="1800" b="1" dirty="0"/>
          </a:p>
          <a:p>
            <a:pPr marL="457200" lvl="1" indent="0">
              <a:buNone/>
            </a:pPr>
            <a:endParaRPr lang="en-US" sz="1800" dirty="0"/>
          </a:p>
          <a:p>
            <a:r>
              <a:rPr lang="en-US" sz="1800" dirty="0"/>
              <a:t>Data set updates</a:t>
            </a:r>
          </a:p>
          <a:p>
            <a:pPr lvl="1"/>
            <a:r>
              <a:rPr lang="en-US" sz="1800" b="1" dirty="0">
                <a:hlinkClick r:id="rId7" tooltip="Permalink to Data set update: SnowEx17 Ground Penetrating Radar"/>
              </a:rPr>
              <a:t>SnowEx17 Ground Penetrating Radar</a:t>
            </a:r>
            <a:endParaRPr lang="en-US" sz="1800" b="1" dirty="0"/>
          </a:p>
          <a:p>
            <a:pPr marL="457200" lvl="1" indent="0">
              <a:buNone/>
            </a:pPr>
            <a:endParaRPr lang="en-US" b="1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206D6F5-3DE1-B643-BA88-05CFC4DB8B26}"/>
              </a:ext>
            </a:extLst>
          </p:cNvPr>
          <p:cNvSpPr txBox="1">
            <a:spLocks/>
          </p:cNvSpPr>
          <p:nvPr/>
        </p:nvSpPr>
        <p:spPr>
          <a:xfrm>
            <a:off x="1141413" y="479622"/>
            <a:ext cx="9905998" cy="534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2017 Data Updates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56CA32-4C72-F74D-97F6-3E5587F65AC4}"/>
              </a:ext>
            </a:extLst>
          </p:cNvPr>
          <p:cNvGrpSpPr/>
          <p:nvPr/>
        </p:nvGrpSpPr>
        <p:grpSpPr>
          <a:xfrm>
            <a:off x="6415087" y="5300662"/>
            <a:ext cx="657225" cy="442913"/>
            <a:chOff x="1468073" y="1560352"/>
            <a:chExt cx="8414158" cy="3179429"/>
          </a:xfrm>
          <a:noFill/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F52D8D5-8E20-AF46-B158-B0915210EFA0}"/>
                </a:ext>
              </a:extLst>
            </p:cNvPr>
            <p:cNvGrpSpPr/>
            <p:nvPr/>
          </p:nvGrpSpPr>
          <p:grpSpPr>
            <a:xfrm>
              <a:off x="1468073" y="1560352"/>
              <a:ext cx="8414158" cy="3179429"/>
              <a:chOff x="1468073" y="1560352"/>
              <a:chExt cx="8414158" cy="3179429"/>
            </a:xfrm>
            <a:grpFill/>
          </p:grpSpPr>
          <p:sp>
            <p:nvSpPr>
              <p:cNvPr id="8" name="Freeform: Shape 18">
                <a:extLst>
                  <a:ext uri="{FF2B5EF4-FFF2-40B4-BE49-F238E27FC236}">
                    <a16:creationId xmlns:a16="http://schemas.microsoft.com/office/drawing/2014/main" id="{8CF3565B-F123-3C45-A207-9DE888E7BB95}"/>
                  </a:ext>
                </a:extLst>
              </p:cNvPr>
              <p:cNvSpPr/>
              <p:nvPr/>
            </p:nvSpPr>
            <p:spPr>
              <a:xfrm>
                <a:off x="1778466" y="1568741"/>
                <a:ext cx="8103765" cy="2659310"/>
              </a:xfrm>
              <a:custGeom>
                <a:avLst/>
                <a:gdLst>
                  <a:gd name="connsiteX0" fmla="*/ 1610686 w 8103765"/>
                  <a:gd name="connsiteY0" fmla="*/ 1677798 h 2659310"/>
                  <a:gd name="connsiteX1" fmla="*/ 4051883 w 8103765"/>
                  <a:gd name="connsiteY1" fmla="*/ 1526797 h 2659310"/>
                  <a:gd name="connsiteX2" fmla="*/ 6400800 w 8103765"/>
                  <a:gd name="connsiteY2" fmla="*/ 1510019 h 2659310"/>
                  <a:gd name="connsiteX3" fmla="*/ 6702804 w 8103765"/>
                  <a:gd name="connsiteY3" fmla="*/ 1560353 h 2659310"/>
                  <a:gd name="connsiteX4" fmla="*/ 6887362 w 8103765"/>
                  <a:gd name="connsiteY4" fmla="*/ 1736521 h 2659310"/>
                  <a:gd name="connsiteX5" fmla="*/ 7038363 w 8103765"/>
                  <a:gd name="connsiteY5" fmla="*/ 1803633 h 2659310"/>
                  <a:gd name="connsiteX6" fmla="*/ 7860484 w 8103765"/>
                  <a:gd name="connsiteY6" fmla="*/ 2055303 h 2659310"/>
                  <a:gd name="connsiteX7" fmla="*/ 8036653 w 8103765"/>
                  <a:gd name="connsiteY7" fmla="*/ 2147582 h 2659310"/>
                  <a:gd name="connsiteX8" fmla="*/ 8078598 w 8103765"/>
                  <a:gd name="connsiteY8" fmla="*/ 2214694 h 2659310"/>
                  <a:gd name="connsiteX9" fmla="*/ 8103765 w 8103765"/>
                  <a:gd name="connsiteY9" fmla="*/ 2323751 h 2659310"/>
                  <a:gd name="connsiteX10" fmla="*/ 8036653 w 8103765"/>
                  <a:gd name="connsiteY10" fmla="*/ 2399252 h 2659310"/>
                  <a:gd name="connsiteX11" fmla="*/ 7642371 w 8103765"/>
                  <a:gd name="connsiteY11" fmla="*/ 2508309 h 2659310"/>
                  <a:gd name="connsiteX12" fmla="*/ 6862195 w 8103765"/>
                  <a:gd name="connsiteY12" fmla="*/ 2600587 h 2659310"/>
                  <a:gd name="connsiteX13" fmla="*/ 5394121 w 8103765"/>
                  <a:gd name="connsiteY13" fmla="*/ 2650921 h 2659310"/>
                  <a:gd name="connsiteX14" fmla="*/ 5058562 w 8103765"/>
                  <a:gd name="connsiteY14" fmla="*/ 2659310 h 2659310"/>
                  <a:gd name="connsiteX15" fmla="*/ 4395831 w 8103765"/>
                  <a:gd name="connsiteY15" fmla="*/ 2642532 h 2659310"/>
                  <a:gd name="connsiteX16" fmla="*/ 3850547 w 8103765"/>
                  <a:gd name="connsiteY16" fmla="*/ 2608976 h 2659310"/>
                  <a:gd name="connsiteX17" fmla="*/ 2231472 w 8103765"/>
                  <a:gd name="connsiteY17" fmla="*/ 2407641 h 2659310"/>
                  <a:gd name="connsiteX18" fmla="*/ 922789 w 8103765"/>
                  <a:gd name="connsiteY18" fmla="*/ 2223083 h 2659310"/>
                  <a:gd name="connsiteX19" fmla="*/ 41945 w 8103765"/>
                  <a:gd name="connsiteY19" fmla="*/ 2030136 h 2659310"/>
                  <a:gd name="connsiteX20" fmla="*/ 0 w 8103765"/>
                  <a:gd name="connsiteY20" fmla="*/ 67112 h 2659310"/>
                  <a:gd name="connsiteX21" fmla="*/ 503340 w 8103765"/>
                  <a:gd name="connsiteY21" fmla="*/ 8389 h 2659310"/>
                  <a:gd name="connsiteX22" fmla="*/ 830510 w 8103765"/>
                  <a:gd name="connsiteY22" fmla="*/ 0 h 2659310"/>
                  <a:gd name="connsiteX23" fmla="*/ 1543574 w 8103765"/>
                  <a:gd name="connsiteY23" fmla="*/ 1635853 h 2659310"/>
                  <a:gd name="connsiteX24" fmla="*/ 1610686 w 8103765"/>
                  <a:gd name="connsiteY24" fmla="*/ 1677798 h 2659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103765" h="2659310">
                    <a:moveTo>
                      <a:pt x="1610686" y="1677798"/>
                    </a:moveTo>
                    <a:lnTo>
                      <a:pt x="4051883" y="1526797"/>
                    </a:lnTo>
                    <a:lnTo>
                      <a:pt x="6400800" y="1510019"/>
                    </a:lnTo>
                    <a:lnTo>
                      <a:pt x="6702804" y="1560353"/>
                    </a:lnTo>
                    <a:lnTo>
                      <a:pt x="6887362" y="1736521"/>
                    </a:lnTo>
                    <a:lnTo>
                      <a:pt x="7038363" y="1803633"/>
                    </a:lnTo>
                    <a:lnTo>
                      <a:pt x="7860484" y="2055303"/>
                    </a:lnTo>
                    <a:lnTo>
                      <a:pt x="8036653" y="2147582"/>
                    </a:lnTo>
                    <a:lnTo>
                      <a:pt x="8078598" y="2214694"/>
                    </a:lnTo>
                    <a:lnTo>
                      <a:pt x="8103765" y="2323751"/>
                    </a:lnTo>
                    <a:lnTo>
                      <a:pt x="8036653" y="2399252"/>
                    </a:lnTo>
                    <a:lnTo>
                      <a:pt x="7642371" y="2508309"/>
                    </a:lnTo>
                    <a:lnTo>
                      <a:pt x="6862195" y="2600587"/>
                    </a:lnTo>
                    <a:lnTo>
                      <a:pt x="5394121" y="2650921"/>
                    </a:lnTo>
                    <a:lnTo>
                      <a:pt x="5058562" y="2659310"/>
                    </a:lnTo>
                    <a:lnTo>
                      <a:pt x="4395831" y="2642532"/>
                    </a:lnTo>
                    <a:lnTo>
                      <a:pt x="3850547" y="2608976"/>
                    </a:lnTo>
                    <a:lnTo>
                      <a:pt x="2231472" y="2407641"/>
                    </a:lnTo>
                    <a:lnTo>
                      <a:pt x="922789" y="2223083"/>
                    </a:lnTo>
                    <a:lnTo>
                      <a:pt x="41945" y="2030136"/>
                    </a:lnTo>
                    <a:lnTo>
                      <a:pt x="0" y="67112"/>
                    </a:lnTo>
                    <a:lnTo>
                      <a:pt x="503340" y="8389"/>
                    </a:lnTo>
                    <a:lnTo>
                      <a:pt x="830510" y="0"/>
                    </a:lnTo>
                    <a:lnTo>
                      <a:pt x="1543574" y="1635853"/>
                    </a:lnTo>
                    <a:lnTo>
                      <a:pt x="1610686" y="1677798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Freeform: Shape 19">
                <a:extLst>
                  <a:ext uri="{FF2B5EF4-FFF2-40B4-BE49-F238E27FC236}">
                    <a16:creationId xmlns:a16="http://schemas.microsoft.com/office/drawing/2014/main" id="{20D79730-2E96-6D4B-95E0-D0AFAAA836DA}"/>
                  </a:ext>
                </a:extLst>
              </p:cNvPr>
              <p:cNvSpPr/>
              <p:nvPr/>
            </p:nvSpPr>
            <p:spPr>
              <a:xfrm>
                <a:off x="1803633" y="1560352"/>
                <a:ext cx="671119" cy="2189527"/>
              </a:xfrm>
              <a:custGeom>
                <a:avLst/>
                <a:gdLst>
                  <a:gd name="connsiteX0" fmla="*/ 604007 w 671119"/>
                  <a:gd name="connsiteY0" fmla="*/ 0 h 2189527"/>
                  <a:gd name="connsiteX1" fmla="*/ 671119 w 671119"/>
                  <a:gd name="connsiteY1" fmla="*/ 167780 h 2189527"/>
                  <a:gd name="connsiteX2" fmla="*/ 377505 w 671119"/>
                  <a:gd name="connsiteY2" fmla="*/ 167780 h 2189527"/>
                  <a:gd name="connsiteX3" fmla="*/ 612396 w 671119"/>
                  <a:gd name="connsiteY3" fmla="*/ 1275127 h 2189527"/>
                  <a:gd name="connsiteX4" fmla="*/ 494950 w 671119"/>
                  <a:gd name="connsiteY4" fmla="*/ 1283516 h 2189527"/>
                  <a:gd name="connsiteX5" fmla="*/ 637563 w 671119"/>
                  <a:gd name="connsiteY5" fmla="*/ 2189527 h 2189527"/>
                  <a:gd name="connsiteX6" fmla="*/ 25167 w 671119"/>
                  <a:gd name="connsiteY6" fmla="*/ 2021747 h 2189527"/>
                  <a:gd name="connsiteX7" fmla="*/ 0 w 671119"/>
                  <a:gd name="connsiteY7" fmla="*/ 75501 h 2189527"/>
                  <a:gd name="connsiteX8" fmla="*/ 369116 w 671119"/>
                  <a:gd name="connsiteY8" fmla="*/ 16778 h 2189527"/>
                  <a:gd name="connsiteX9" fmla="*/ 604007 w 671119"/>
                  <a:gd name="connsiteY9" fmla="*/ 0 h 2189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71119" h="2189527">
                    <a:moveTo>
                      <a:pt x="604007" y="0"/>
                    </a:moveTo>
                    <a:lnTo>
                      <a:pt x="671119" y="167780"/>
                    </a:lnTo>
                    <a:lnTo>
                      <a:pt x="377505" y="167780"/>
                    </a:lnTo>
                    <a:lnTo>
                      <a:pt x="612396" y="1275127"/>
                    </a:lnTo>
                    <a:lnTo>
                      <a:pt x="494950" y="1283516"/>
                    </a:lnTo>
                    <a:lnTo>
                      <a:pt x="637563" y="2189527"/>
                    </a:lnTo>
                    <a:lnTo>
                      <a:pt x="25167" y="2021747"/>
                    </a:lnTo>
                    <a:lnTo>
                      <a:pt x="0" y="75501"/>
                    </a:lnTo>
                    <a:lnTo>
                      <a:pt x="369116" y="16778"/>
                    </a:lnTo>
                    <a:lnTo>
                      <a:pt x="604007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Freeform: Shape 20">
                <a:extLst>
                  <a:ext uri="{FF2B5EF4-FFF2-40B4-BE49-F238E27FC236}">
                    <a16:creationId xmlns:a16="http://schemas.microsoft.com/office/drawing/2014/main" id="{3461E5EB-1E38-B644-8070-E6A269F9EEF0}"/>
                  </a:ext>
                </a:extLst>
              </p:cNvPr>
              <p:cNvSpPr/>
              <p:nvPr/>
            </p:nvSpPr>
            <p:spPr>
              <a:xfrm>
                <a:off x="6300132" y="4093828"/>
                <a:ext cx="385894" cy="335559"/>
              </a:xfrm>
              <a:custGeom>
                <a:avLst/>
                <a:gdLst>
                  <a:gd name="connsiteX0" fmla="*/ 385894 w 385894"/>
                  <a:gd name="connsiteY0" fmla="*/ 117445 h 335559"/>
                  <a:gd name="connsiteX1" fmla="*/ 318782 w 385894"/>
                  <a:gd name="connsiteY1" fmla="*/ 0 h 335559"/>
                  <a:gd name="connsiteX2" fmla="*/ 159391 w 385894"/>
                  <a:gd name="connsiteY2" fmla="*/ 16778 h 335559"/>
                  <a:gd name="connsiteX3" fmla="*/ 0 w 385894"/>
                  <a:gd name="connsiteY3" fmla="*/ 58722 h 335559"/>
                  <a:gd name="connsiteX4" fmla="*/ 100668 w 385894"/>
                  <a:gd name="connsiteY4" fmla="*/ 159390 h 335559"/>
                  <a:gd name="connsiteX5" fmla="*/ 159391 w 385894"/>
                  <a:gd name="connsiteY5" fmla="*/ 335559 h 335559"/>
                  <a:gd name="connsiteX6" fmla="*/ 251670 w 385894"/>
                  <a:gd name="connsiteY6" fmla="*/ 285225 h 335559"/>
                  <a:gd name="connsiteX7" fmla="*/ 385894 w 385894"/>
                  <a:gd name="connsiteY7" fmla="*/ 117445 h 335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894" h="335559">
                    <a:moveTo>
                      <a:pt x="385894" y="117445"/>
                    </a:moveTo>
                    <a:lnTo>
                      <a:pt x="318782" y="0"/>
                    </a:lnTo>
                    <a:lnTo>
                      <a:pt x="159391" y="16778"/>
                    </a:lnTo>
                    <a:lnTo>
                      <a:pt x="0" y="58722"/>
                    </a:lnTo>
                    <a:lnTo>
                      <a:pt x="100668" y="159390"/>
                    </a:lnTo>
                    <a:lnTo>
                      <a:pt x="159391" y="335559"/>
                    </a:lnTo>
                    <a:lnTo>
                      <a:pt x="251670" y="285225"/>
                    </a:lnTo>
                    <a:lnTo>
                      <a:pt x="385894" y="117445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: Shape 21">
                <a:extLst>
                  <a:ext uri="{FF2B5EF4-FFF2-40B4-BE49-F238E27FC236}">
                    <a16:creationId xmlns:a16="http://schemas.microsoft.com/office/drawing/2014/main" id="{DC45D8AF-4212-6D41-812B-6ABD75ACEC93}"/>
                  </a:ext>
                </a:extLst>
              </p:cNvPr>
              <p:cNvSpPr/>
              <p:nvPr/>
            </p:nvSpPr>
            <p:spPr>
              <a:xfrm>
                <a:off x="8028264" y="2952925"/>
                <a:ext cx="251670" cy="226503"/>
              </a:xfrm>
              <a:custGeom>
                <a:avLst/>
                <a:gdLst>
                  <a:gd name="connsiteX0" fmla="*/ 8389 w 251670"/>
                  <a:gd name="connsiteY0" fmla="*/ 0 h 226503"/>
                  <a:gd name="connsiteX1" fmla="*/ 251670 w 251670"/>
                  <a:gd name="connsiteY1" fmla="*/ 117446 h 226503"/>
                  <a:gd name="connsiteX2" fmla="*/ 0 w 251670"/>
                  <a:gd name="connsiteY2" fmla="*/ 226503 h 226503"/>
                  <a:gd name="connsiteX3" fmla="*/ 8389 w 251670"/>
                  <a:gd name="connsiteY3" fmla="*/ 0 h 22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670" h="226503">
                    <a:moveTo>
                      <a:pt x="8389" y="0"/>
                    </a:moveTo>
                    <a:lnTo>
                      <a:pt x="251670" y="117446"/>
                    </a:lnTo>
                    <a:lnTo>
                      <a:pt x="0" y="226503"/>
                    </a:lnTo>
                    <a:lnTo>
                      <a:pt x="8389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: Shape 22">
                <a:extLst>
                  <a:ext uri="{FF2B5EF4-FFF2-40B4-BE49-F238E27FC236}">
                    <a16:creationId xmlns:a16="http://schemas.microsoft.com/office/drawing/2014/main" id="{1DA5ECCF-AE42-2A41-9A01-ACAB9B444B35}"/>
                  </a:ext>
                </a:extLst>
              </p:cNvPr>
              <p:cNvSpPr/>
              <p:nvPr/>
            </p:nvSpPr>
            <p:spPr>
              <a:xfrm>
                <a:off x="5310231" y="2281806"/>
                <a:ext cx="2692866" cy="1711354"/>
              </a:xfrm>
              <a:custGeom>
                <a:avLst/>
                <a:gdLst>
                  <a:gd name="connsiteX0" fmla="*/ 1040235 w 2692866"/>
                  <a:gd name="connsiteY0" fmla="*/ 889233 h 1711354"/>
                  <a:gd name="connsiteX1" fmla="*/ 612397 w 2692866"/>
                  <a:gd name="connsiteY1" fmla="*/ 914400 h 1711354"/>
                  <a:gd name="connsiteX2" fmla="*/ 0 w 2692866"/>
                  <a:gd name="connsiteY2" fmla="*/ 201335 h 1711354"/>
                  <a:gd name="connsiteX3" fmla="*/ 327171 w 2692866"/>
                  <a:gd name="connsiteY3" fmla="*/ 83889 h 1711354"/>
                  <a:gd name="connsiteX4" fmla="*/ 822121 w 2692866"/>
                  <a:gd name="connsiteY4" fmla="*/ 8388 h 1711354"/>
                  <a:gd name="connsiteX5" fmla="*/ 1375795 w 2692866"/>
                  <a:gd name="connsiteY5" fmla="*/ 0 h 1711354"/>
                  <a:gd name="connsiteX6" fmla="*/ 1602297 w 2692866"/>
                  <a:gd name="connsiteY6" fmla="*/ 83889 h 1711354"/>
                  <a:gd name="connsiteX7" fmla="*/ 1644242 w 2692866"/>
                  <a:gd name="connsiteY7" fmla="*/ 167779 h 1711354"/>
                  <a:gd name="connsiteX8" fmla="*/ 1778466 w 2692866"/>
                  <a:gd name="connsiteY8" fmla="*/ 604007 h 1711354"/>
                  <a:gd name="connsiteX9" fmla="*/ 2541864 w 2692866"/>
                  <a:gd name="connsiteY9" fmla="*/ 595618 h 1711354"/>
                  <a:gd name="connsiteX10" fmla="*/ 2692866 w 2692866"/>
                  <a:gd name="connsiteY10" fmla="*/ 654341 h 1711354"/>
                  <a:gd name="connsiteX11" fmla="*/ 2667699 w 2692866"/>
                  <a:gd name="connsiteY11" fmla="*/ 922788 h 1711354"/>
                  <a:gd name="connsiteX12" fmla="*/ 2642532 w 2692866"/>
                  <a:gd name="connsiteY12" fmla="*/ 1132513 h 1711354"/>
                  <a:gd name="connsiteX13" fmla="*/ 2399252 w 2692866"/>
                  <a:gd name="connsiteY13" fmla="*/ 1174458 h 1711354"/>
                  <a:gd name="connsiteX14" fmla="*/ 1778466 w 2692866"/>
                  <a:gd name="connsiteY14" fmla="*/ 1073790 h 1711354"/>
                  <a:gd name="connsiteX15" fmla="*/ 1476463 w 2692866"/>
                  <a:gd name="connsiteY15" fmla="*/ 981511 h 1711354"/>
                  <a:gd name="connsiteX16" fmla="*/ 1434518 w 2692866"/>
                  <a:gd name="connsiteY16" fmla="*/ 1677798 h 1711354"/>
                  <a:gd name="connsiteX17" fmla="*/ 1442907 w 2692866"/>
                  <a:gd name="connsiteY17" fmla="*/ 1711354 h 1711354"/>
                  <a:gd name="connsiteX18" fmla="*/ 1308683 w 2692866"/>
                  <a:gd name="connsiteY18" fmla="*/ 1711354 h 1711354"/>
                  <a:gd name="connsiteX19" fmla="*/ 1283516 w 2692866"/>
                  <a:gd name="connsiteY19" fmla="*/ 1686187 h 1711354"/>
                  <a:gd name="connsiteX20" fmla="*/ 1291905 w 2692866"/>
                  <a:gd name="connsiteY20" fmla="*/ 973122 h 1711354"/>
                  <a:gd name="connsiteX21" fmla="*/ 1040235 w 2692866"/>
                  <a:gd name="connsiteY21" fmla="*/ 956344 h 1711354"/>
                  <a:gd name="connsiteX22" fmla="*/ 1040235 w 2692866"/>
                  <a:gd name="connsiteY22" fmla="*/ 889233 h 1711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692866" h="1711354">
                    <a:moveTo>
                      <a:pt x="1040235" y="889233"/>
                    </a:moveTo>
                    <a:lnTo>
                      <a:pt x="612397" y="914400"/>
                    </a:lnTo>
                    <a:lnTo>
                      <a:pt x="0" y="201335"/>
                    </a:lnTo>
                    <a:lnTo>
                      <a:pt x="327171" y="83889"/>
                    </a:lnTo>
                    <a:lnTo>
                      <a:pt x="822121" y="8388"/>
                    </a:lnTo>
                    <a:lnTo>
                      <a:pt x="1375795" y="0"/>
                    </a:lnTo>
                    <a:lnTo>
                      <a:pt x="1602297" y="83889"/>
                    </a:lnTo>
                    <a:lnTo>
                      <a:pt x="1644242" y="167779"/>
                    </a:lnTo>
                    <a:lnTo>
                      <a:pt x="1778466" y="604007"/>
                    </a:lnTo>
                    <a:lnTo>
                      <a:pt x="2541864" y="595618"/>
                    </a:lnTo>
                    <a:lnTo>
                      <a:pt x="2692866" y="654341"/>
                    </a:lnTo>
                    <a:lnTo>
                      <a:pt x="2667699" y="922788"/>
                    </a:lnTo>
                    <a:lnTo>
                      <a:pt x="2642532" y="1132513"/>
                    </a:lnTo>
                    <a:lnTo>
                      <a:pt x="2399252" y="1174458"/>
                    </a:lnTo>
                    <a:lnTo>
                      <a:pt x="1778466" y="1073790"/>
                    </a:lnTo>
                    <a:lnTo>
                      <a:pt x="1476463" y="981511"/>
                    </a:lnTo>
                    <a:lnTo>
                      <a:pt x="1434518" y="1677798"/>
                    </a:lnTo>
                    <a:lnTo>
                      <a:pt x="1442907" y="1711354"/>
                    </a:lnTo>
                    <a:lnTo>
                      <a:pt x="1308683" y="1711354"/>
                    </a:lnTo>
                    <a:lnTo>
                      <a:pt x="1283516" y="1686187"/>
                    </a:lnTo>
                    <a:cubicBezTo>
                      <a:pt x="1286312" y="1448499"/>
                      <a:pt x="1289109" y="1210810"/>
                      <a:pt x="1291905" y="973122"/>
                    </a:cubicBezTo>
                    <a:lnTo>
                      <a:pt x="1040235" y="956344"/>
                    </a:lnTo>
                    <a:lnTo>
                      <a:pt x="1040235" y="889233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Freeform: Shape 23">
                <a:extLst>
                  <a:ext uri="{FF2B5EF4-FFF2-40B4-BE49-F238E27FC236}">
                    <a16:creationId xmlns:a16="http://schemas.microsoft.com/office/drawing/2014/main" id="{315DFCEF-3CBD-BE47-9223-CB5B30DF7579}"/>
                  </a:ext>
                </a:extLst>
              </p:cNvPr>
              <p:cNvSpPr/>
              <p:nvPr/>
            </p:nvSpPr>
            <p:spPr>
              <a:xfrm>
                <a:off x="3221372" y="3020037"/>
                <a:ext cx="302004" cy="134224"/>
              </a:xfrm>
              <a:custGeom>
                <a:avLst/>
                <a:gdLst>
                  <a:gd name="connsiteX0" fmla="*/ 0 w 302004"/>
                  <a:gd name="connsiteY0" fmla="*/ 0 h 134224"/>
                  <a:gd name="connsiteX1" fmla="*/ 302004 w 302004"/>
                  <a:gd name="connsiteY1" fmla="*/ 75501 h 134224"/>
                  <a:gd name="connsiteX2" fmla="*/ 260059 w 302004"/>
                  <a:gd name="connsiteY2" fmla="*/ 117446 h 134224"/>
                  <a:gd name="connsiteX3" fmla="*/ 134224 w 302004"/>
                  <a:gd name="connsiteY3" fmla="*/ 134224 h 134224"/>
                  <a:gd name="connsiteX4" fmla="*/ 75501 w 302004"/>
                  <a:gd name="connsiteY4" fmla="*/ 134224 h 134224"/>
                  <a:gd name="connsiteX5" fmla="*/ 0 w 302004"/>
                  <a:gd name="connsiteY5" fmla="*/ 0 h 134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2004" h="134224">
                    <a:moveTo>
                      <a:pt x="0" y="0"/>
                    </a:moveTo>
                    <a:lnTo>
                      <a:pt x="302004" y="75501"/>
                    </a:lnTo>
                    <a:lnTo>
                      <a:pt x="260059" y="117446"/>
                    </a:lnTo>
                    <a:lnTo>
                      <a:pt x="134224" y="134224"/>
                    </a:lnTo>
                    <a:lnTo>
                      <a:pt x="75501" y="134224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Freeform: Shape 24">
                <a:extLst>
                  <a:ext uri="{FF2B5EF4-FFF2-40B4-BE49-F238E27FC236}">
                    <a16:creationId xmlns:a16="http://schemas.microsoft.com/office/drawing/2014/main" id="{FD810D76-E776-F44B-978C-75DA723422D1}"/>
                  </a:ext>
                </a:extLst>
              </p:cNvPr>
              <p:cNvSpPr/>
              <p:nvPr/>
            </p:nvSpPr>
            <p:spPr>
              <a:xfrm>
                <a:off x="1468073" y="2785145"/>
                <a:ext cx="1543575" cy="302004"/>
              </a:xfrm>
              <a:custGeom>
                <a:avLst/>
                <a:gdLst>
                  <a:gd name="connsiteX0" fmla="*/ 1518408 w 1543575"/>
                  <a:gd name="connsiteY0" fmla="*/ 251670 h 302004"/>
                  <a:gd name="connsiteX1" fmla="*/ 1543575 w 1543575"/>
                  <a:gd name="connsiteY1" fmla="*/ 192947 h 302004"/>
                  <a:gd name="connsiteX2" fmla="*/ 788566 w 1543575"/>
                  <a:gd name="connsiteY2" fmla="*/ 67112 h 302004"/>
                  <a:gd name="connsiteX3" fmla="*/ 704676 w 1543575"/>
                  <a:gd name="connsiteY3" fmla="*/ 0 h 302004"/>
                  <a:gd name="connsiteX4" fmla="*/ 0 w 1543575"/>
                  <a:gd name="connsiteY4" fmla="*/ 184558 h 302004"/>
                  <a:gd name="connsiteX5" fmla="*/ 436228 w 1543575"/>
                  <a:gd name="connsiteY5" fmla="*/ 251670 h 302004"/>
                  <a:gd name="connsiteX6" fmla="*/ 796955 w 1543575"/>
                  <a:gd name="connsiteY6" fmla="*/ 302004 h 302004"/>
                  <a:gd name="connsiteX7" fmla="*/ 1426129 w 1543575"/>
                  <a:gd name="connsiteY7" fmla="*/ 260059 h 302004"/>
                  <a:gd name="connsiteX8" fmla="*/ 1518408 w 1543575"/>
                  <a:gd name="connsiteY8" fmla="*/ 251670 h 30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43575" h="302004">
                    <a:moveTo>
                      <a:pt x="1518408" y="251670"/>
                    </a:moveTo>
                    <a:lnTo>
                      <a:pt x="1543575" y="192947"/>
                    </a:lnTo>
                    <a:lnTo>
                      <a:pt x="788566" y="67112"/>
                    </a:lnTo>
                    <a:lnTo>
                      <a:pt x="704676" y="0"/>
                    </a:lnTo>
                    <a:lnTo>
                      <a:pt x="0" y="184558"/>
                    </a:lnTo>
                    <a:lnTo>
                      <a:pt x="436228" y="251670"/>
                    </a:lnTo>
                    <a:lnTo>
                      <a:pt x="796955" y="302004"/>
                    </a:lnTo>
                    <a:lnTo>
                      <a:pt x="1426129" y="260059"/>
                    </a:lnTo>
                    <a:lnTo>
                      <a:pt x="1518408" y="251670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820A249C-851D-2A45-A342-AAEB0DFF352D}"/>
                  </a:ext>
                </a:extLst>
              </p:cNvPr>
              <p:cNvSpPr/>
              <p:nvPr/>
            </p:nvSpPr>
            <p:spPr>
              <a:xfrm>
                <a:off x="6207853" y="4261607"/>
                <a:ext cx="478173" cy="478174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CF913BF-844D-E64D-BA27-061081FE7F2A}"/>
                  </a:ext>
                </a:extLst>
              </p:cNvPr>
              <p:cNvSpPr/>
              <p:nvPr/>
            </p:nvSpPr>
            <p:spPr>
              <a:xfrm>
                <a:off x="8749716" y="4268505"/>
                <a:ext cx="335559" cy="335559"/>
              </a:xfrm>
              <a:prstGeom prst="ellips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27">
                <a:extLst>
                  <a:ext uri="{FF2B5EF4-FFF2-40B4-BE49-F238E27FC236}">
                    <a16:creationId xmlns:a16="http://schemas.microsoft.com/office/drawing/2014/main" id="{2DC56C96-C985-9B4B-8442-84DDF7B68269}"/>
                  </a:ext>
                </a:extLst>
              </p:cNvPr>
              <p:cNvSpPr/>
              <p:nvPr/>
            </p:nvSpPr>
            <p:spPr>
              <a:xfrm>
                <a:off x="5293453" y="2265028"/>
                <a:ext cx="1694576" cy="494950"/>
              </a:xfrm>
              <a:custGeom>
                <a:avLst/>
                <a:gdLst>
                  <a:gd name="connsiteX0" fmla="*/ 0 w 1694576"/>
                  <a:gd name="connsiteY0" fmla="*/ 251669 h 494950"/>
                  <a:gd name="connsiteX1" fmla="*/ 536896 w 1694576"/>
                  <a:gd name="connsiteY1" fmla="*/ 58722 h 494950"/>
                  <a:gd name="connsiteX2" fmla="*/ 1082180 w 1694576"/>
                  <a:gd name="connsiteY2" fmla="*/ 0 h 494950"/>
                  <a:gd name="connsiteX3" fmla="*/ 1476463 w 1694576"/>
                  <a:gd name="connsiteY3" fmla="*/ 25166 h 494950"/>
                  <a:gd name="connsiteX4" fmla="*/ 1644242 w 1694576"/>
                  <a:gd name="connsiteY4" fmla="*/ 125834 h 494950"/>
                  <a:gd name="connsiteX5" fmla="*/ 1644242 w 1694576"/>
                  <a:gd name="connsiteY5" fmla="*/ 209724 h 494950"/>
                  <a:gd name="connsiteX6" fmla="*/ 1694576 w 1694576"/>
                  <a:gd name="connsiteY6" fmla="*/ 369115 h 494950"/>
                  <a:gd name="connsiteX7" fmla="*/ 1518408 w 1694576"/>
                  <a:gd name="connsiteY7" fmla="*/ 461394 h 494950"/>
                  <a:gd name="connsiteX8" fmla="*/ 931178 w 1694576"/>
                  <a:gd name="connsiteY8" fmla="*/ 453005 h 494950"/>
                  <a:gd name="connsiteX9" fmla="*/ 478173 w 1694576"/>
                  <a:gd name="connsiteY9" fmla="*/ 469783 h 494950"/>
                  <a:gd name="connsiteX10" fmla="*/ 167780 w 1694576"/>
                  <a:gd name="connsiteY10" fmla="*/ 494950 h 494950"/>
                  <a:gd name="connsiteX11" fmla="*/ 0 w 1694576"/>
                  <a:gd name="connsiteY11" fmla="*/ 251669 h 494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94576" h="494950">
                    <a:moveTo>
                      <a:pt x="0" y="251669"/>
                    </a:moveTo>
                    <a:lnTo>
                      <a:pt x="536896" y="58722"/>
                    </a:lnTo>
                    <a:lnTo>
                      <a:pt x="1082180" y="0"/>
                    </a:lnTo>
                    <a:lnTo>
                      <a:pt x="1476463" y="25166"/>
                    </a:lnTo>
                    <a:lnTo>
                      <a:pt x="1644242" y="125834"/>
                    </a:lnTo>
                    <a:lnTo>
                      <a:pt x="1644242" y="209724"/>
                    </a:lnTo>
                    <a:lnTo>
                      <a:pt x="1694576" y="369115"/>
                    </a:lnTo>
                    <a:lnTo>
                      <a:pt x="1518408" y="461394"/>
                    </a:lnTo>
                    <a:lnTo>
                      <a:pt x="931178" y="453005"/>
                    </a:lnTo>
                    <a:lnTo>
                      <a:pt x="478173" y="469783"/>
                    </a:lnTo>
                    <a:lnTo>
                      <a:pt x="167780" y="494950"/>
                    </a:lnTo>
                    <a:lnTo>
                      <a:pt x="0" y="251669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28">
                <a:extLst>
                  <a:ext uri="{FF2B5EF4-FFF2-40B4-BE49-F238E27FC236}">
                    <a16:creationId xmlns:a16="http://schemas.microsoft.com/office/drawing/2014/main" id="{BE8CE13B-F55D-5744-BF81-34F496C9616A}"/>
                  </a:ext>
                </a:extLst>
              </p:cNvPr>
              <p:cNvSpPr/>
              <p:nvPr/>
            </p:nvSpPr>
            <p:spPr>
              <a:xfrm>
                <a:off x="4202884" y="3171039"/>
                <a:ext cx="964734" cy="964733"/>
              </a:xfrm>
              <a:custGeom>
                <a:avLst/>
                <a:gdLst>
                  <a:gd name="connsiteX0" fmla="*/ 696287 w 964734"/>
                  <a:gd name="connsiteY0" fmla="*/ 0 h 964733"/>
                  <a:gd name="connsiteX1" fmla="*/ 729843 w 964734"/>
                  <a:gd name="connsiteY1" fmla="*/ 251669 h 964733"/>
                  <a:gd name="connsiteX2" fmla="*/ 964734 w 964734"/>
                  <a:gd name="connsiteY2" fmla="*/ 964733 h 964733"/>
                  <a:gd name="connsiteX3" fmla="*/ 302004 w 964734"/>
                  <a:gd name="connsiteY3" fmla="*/ 889233 h 964733"/>
                  <a:gd name="connsiteX4" fmla="*/ 109057 w 964734"/>
                  <a:gd name="connsiteY4" fmla="*/ 511728 h 964733"/>
                  <a:gd name="connsiteX5" fmla="*/ 0 w 964734"/>
                  <a:gd name="connsiteY5" fmla="*/ 100667 h 964733"/>
                  <a:gd name="connsiteX6" fmla="*/ 16778 w 964734"/>
                  <a:gd name="connsiteY6" fmla="*/ 33555 h 964733"/>
                  <a:gd name="connsiteX7" fmla="*/ 696287 w 964734"/>
                  <a:gd name="connsiteY7" fmla="*/ 0 h 96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64734" h="964733">
                    <a:moveTo>
                      <a:pt x="696287" y="0"/>
                    </a:moveTo>
                    <a:lnTo>
                      <a:pt x="729843" y="251669"/>
                    </a:lnTo>
                    <a:lnTo>
                      <a:pt x="964734" y="964733"/>
                    </a:lnTo>
                    <a:lnTo>
                      <a:pt x="302004" y="889233"/>
                    </a:lnTo>
                    <a:lnTo>
                      <a:pt x="109057" y="511728"/>
                    </a:lnTo>
                    <a:lnTo>
                      <a:pt x="0" y="100667"/>
                    </a:lnTo>
                    <a:lnTo>
                      <a:pt x="16778" y="33555"/>
                    </a:lnTo>
                    <a:lnTo>
                      <a:pt x="696287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29">
                <a:extLst>
                  <a:ext uri="{FF2B5EF4-FFF2-40B4-BE49-F238E27FC236}">
                    <a16:creationId xmlns:a16="http://schemas.microsoft.com/office/drawing/2014/main" id="{49675314-797B-3A48-A5EC-C7BA3B5DBB6B}"/>
                  </a:ext>
                </a:extLst>
              </p:cNvPr>
              <p:cNvSpPr/>
              <p:nvPr/>
            </p:nvSpPr>
            <p:spPr>
              <a:xfrm>
                <a:off x="1518407" y="2776756"/>
                <a:ext cx="889233" cy="268448"/>
              </a:xfrm>
              <a:custGeom>
                <a:avLst/>
                <a:gdLst>
                  <a:gd name="connsiteX0" fmla="*/ 721454 w 889233"/>
                  <a:gd name="connsiteY0" fmla="*/ 0 h 268448"/>
                  <a:gd name="connsiteX1" fmla="*/ 570452 w 889233"/>
                  <a:gd name="connsiteY1" fmla="*/ 0 h 268448"/>
                  <a:gd name="connsiteX2" fmla="*/ 0 w 889233"/>
                  <a:gd name="connsiteY2" fmla="*/ 192947 h 268448"/>
                  <a:gd name="connsiteX3" fmla="*/ 310393 w 889233"/>
                  <a:gd name="connsiteY3" fmla="*/ 243281 h 268448"/>
                  <a:gd name="connsiteX4" fmla="*/ 494951 w 889233"/>
                  <a:gd name="connsiteY4" fmla="*/ 268448 h 268448"/>
                  <a:gd name="connsiteX5" fmla="*/ 889233 w 889233"/>
                  <a:gd name="connsiteY5" fmla="*/ 109057 h 268448"/>
                  <a:gd name="connsiteX6" fmla="*/ 738232 w 889233"/>
                  <a:gd name="connsiteY6" fmla="*/ 83890 h 268448"/>
                  <a:gd name="connsiteX7" fmla="*/ 721454 w 889233"/>
                  <a:gd name="connsiteY7" fmla="*/ 0 h 268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9233" h="268448">
                    <a:moveTo>
                      <a:pt x="721454" y="0"/>
                    </a:moveTo>
                    <a:lnTo>
                      <a:pt x="570452" y="0"/>
                    </a:lnTo>
                    <a:lnTo>
                      <a:pt x="0" y="192947"/>
                    </a:lnTo>
                    <a:lnTo>
                      <a:pt x="310393" y="243281"/>
                    </a:lnTo>
                    <a:lnTo>
                      <a:pt x="494951" y="268448"/>
                    </a:lnTo>
                    <a:lnTo>
                      <a:pt x="889233" y="109057"/>
                    </a:lnTo>
                    <a:lnTo>
                      <a:pt x="738232" y="83890"/>
                    </a:lnTo>
                    <a:lnTo>
                      <a:pt x="721454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777B866-D72F-4542-9C47-BCC2E1C4C966}"/>
                </a:ext>
              </a:extLst>
            </p:cNvPr>
            <p:cNvSpPr/>
            <p:nvPr/>
          </p:nvSpPr>
          <p:spPr>
            <a:xfrm>
              <a:off x="8003097" y="2315361"/>
              <a:ext cx="251670" cy="1501629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1DD82B8-0A14-B042-B35D-4CC8C856A490}"/>
              </a:ext>
            </a:extLst>
          </p:cNvPr>
          <p:cNvGrpSpPr/>
          <p:nvPr/>
        </p:nvGrpSpPr>
        <p:grpSpPr>
          <a:xfrm>
            <a:off x="4972050" y="5200650"/>
            <a:ext cx="785813" cy="542925"/>
            <a:chOff x="9348206" y="3898879"/>
            <a:chExt cx="549938" cy="47134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8BEFADD3-A251-6B40-AC1C-7B64937C2CCD}"/>
                </a:ext>
              </a:extLst>
            </p:cNvPr>
            <p:cNvGrpSpPr/>
            <p:nvPr/>
          </p:nvGrpSpPr>
          <p:grpSpPr>
            <a:xfrm rot="353878">
              <a:off x="9348206" y="4015658"/>
              <a:ext cx="117001" cy="323047"/>
              <a:chOff x="3343275" y="1009650"/>
              <a:chExt cx="1347788" cy="3721337"/>
            </a:xfrm>
            <a:noFill/>
          </p:grpSpPr>
          <p:sp>
            <p:nvSpPr>
              <p:cNvPr id="23" name="Freeform: Shape 10">
                <a:extLst>
                  <a:ext uri="{FF2B5EF4-FFF2-40B4-BE49-F238E27FC236}">
                    <a16:creationId xmlns:a16="http://schemas.microsoft.com/office/drawing/2014/main" id="{D21ECB60-F62A-0C4E-94B2-F8EAC7DECCD7}"/>
                  </a:ext>
                </a:extLst>
              </p:cNvPr>
              <p:cNvSpPr/>
              <p:nvPr/>
            </p:nvSpPr>
            <p:spPr>
              <a:xfrm>
                <a:off x="3343275" y="2590800"/>
                <a:ext cx="485775" cy="1838325"/>
              </a:xfrm>
              <a:custGeom>
                <a:avLst/>
                <a:gdLst>
                  <a:gd name="connsiteX0" fmla="*/ 133350 w 485775"/>
                  <a:gd name="connsiteY0" fmla="*/ 1543050 h 1838325"/>
                  <a:gd name="connsiteX1" fmla="*/ 485775 w 485775"/>
                  <a:gd name="connsiteY1" fmla="*/ 114300 h 1838325"/>
                  <a:gd name="connsiteX2" fmla="*/ 485775 w 485775"/>
                  <a:gd name="connsiteY2" fmla="*/ 0 h 1838325"/>
                  <a:gd name="connsiteX3" fmla="*/ 428625 w 485775"/>
                  <a:gd name="connsiteY3" fmla="*/ 0 h 1838325"/>
                  <a:gd name="connsiteX4" fmla="*/ 66675 w 485775"/>
                  <a:gd name="connsiteY4" fmla="*/ 1495425 h 1838325"/>
                  <a:gd name="connsiteX5" fmla="*/ 0 w 485775"/>
                  <a:gd name="connsiteY5" fmla="*/ 1838325 h 1838325"/>
                  <a:gd name="connsiteX6" fmla="*/ 133350 w 485775"/>
                  <a:gd name="connsiteY6" fmla="*/ 1543050 h 183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5775" h="1838325">
                    <a:moveTo>
                      <a:pt x="133350" y="1543050"/>
                    </a:moveTo>
                    <a:lnTo>
                      <a:pt x="485775" y="114300"/>
                    </a:lnTo>
                    <a:lnTo>
                      <a:pt x="485775" y="0"/>
                    </a:lnTo>
                    <a:lnTo>
                      <a:pt x="428625" y="0"/>
                    </a:lnTo>
                    <a:lnTo>
                      <a:pt x="66675" y="1495425"/>
                    </a:lnTo>
                    <a:lnTo>
                      <a:pt x="0" y="1838325"/>
                    </a:lnTo>
                    <a:lnTo>
                      <a:pt x="133350" y="1543050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Freeform: Shape 11">
                <a:extLst>
                  <a:ext uri="{FF2B5EF4-FFF2-40B4-BE49-F238E27FC236}">
                    <a16:creationId xmlns:a16="http://schemas.microsoft.com/office/drawing/2014/main" id="{9DBF1E26-DB2B-D74A-AE64-E062023E768D}"/>
                  </a:ext>
                </a:extLst>
              </p:cNvPr>
              <p:cNvSpPr/>
              <p:nvPr/>
            </p:nvSpPr>
            <p:spPr>
              <a:xfrm rot="20592623" flipH="1">
                <a:off x="4205288" y="2509837"/>
                <a:ext cx="485775" cy="1838325"/>
              </a:xfrm>
              <a:custGeom>
                <a:avLst/>
                <a:gdLst>
                  <a:gd name="connsiteX0" fmla="*/ 133350 w 485775"/>
                  <a:gd name="connsiteY0" fmla="*/ 1543050 h 1838325"/>
                  <a:gd name="connsiteX1" fmla="*/ 485775 w 485775"/>
                  <a:gd name="connsiteY1" fmla="*/ 114300 h 1838325"/>
                  <a:gd name="connsiteX2" fmla="*/ 485775 w 485775"/>
                  <a:gd name="connsiteY2" fmla="*/ 0 h 1838325"/>
                  <a:gd name="connsiteX3" fmla="*/ 428625 w 485775"/>
                  <a:gd name="connsiteY3" fmla="*/ 0 h 1838325"/>
                  <a:gd name="connsiteX4" fmla="*/ 66675 w 485775"/>
                  <a:gd name="connsiteY4" fmla="*/ 1495425 h 1838325"/>
                  <a:gd name="connsiteX5" fmla="*/ 0 w 485775"/>
                  <a:gd name="connsiteY5" fmla="*/ 1838325 h 1838325"/>
                  <a:gd name="connsiteX6" fmla="*/ 133350 w 485775"/>
                  <a:gd name="connsiteY6" fmla="*/ 1543050 h 183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5775" h="1838325">
                    <a:moveTo>
                      <a:pt x="133350" y="1543050"/>
                    </a:moveTo>
                    <a:lnTo>
                      <a:pt x="485775" y="114300"/>
                    </a:lnTo>
                    <a:lnTo>
                      <a:pt x="485775" y="0"/>
                    </a:lnTo>
                    <a:lnTo>
                      <a:pt x="428625" y="0"/>
                    </a:lnTo>
                    <a:lnTo>
                      <a:pt x="66675" y="1495425"/>
                    </a:lnTo>
                    <a:lnTo>
                      <a:pt x="0" y="1838325"/>
                    </a:lnTo>
                    <a:lnTo>
                      <a:pt x="133350" y="1543050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5" name="Freeform: Shape 12">
                <a:extLst>
                  <a:ext uri="{FF2B5EF4-FFF2-40B4-BE49-F238E27FC236}">
                    <a16:creationId xmlns:a16="http://schemas.microsoft.com/office/drawing/2014/main" id="{E77269A5-C517-2144-B7B2-B0054EF19801}"/>
                  </a:ext>
                </a:extLst>
              </p:cNvPr>
              <p:cNvSpPr/>
              <p:nvPr/>
            </p:nvSpPr>
            <p:spPr>
              <a:xfrm rot="756730" flipH="1">
                <a:off x="3618974" y="2623061"/>
                <a:ext cx="528440" cy="2107926"/>
              </a:xfrm>
              <a:custGeom>
                <a:avLst/>
                <a:gdLst>
                  <a:gd name="connsiteX0" fmla="*/ 133350 w 485775"/>
                  <a:gd name="connsiteY0" fmla="*/ 1543050 h 1838325"/>
                  <a:gd name="connsiteX1" fmla="*/ 485775 w 485775"/>
                  <a:gd name="connsiteY1" fmla="*/ 114300 h 1838325"/>
                  <a:gd name="connsiteX2" fmla="*/ 485775 w 485775"/>
                  <a:gd name="connsiteY2" fmla="*/ 0 h 1838325"/>
                  <a:gd name="connsiteX3" fmla="*/ 428625 w 485775"/>
                  <a:gd name="connsiteY3" fmla="*/ 0 h 1838325"/>
                  <a:gd name="connsiteX4" fmla="*/ 66675 w 485775"/>
                  <a:gd name="connsiteY4" fmla="*/ 1495425 h 1838325"/>
                  <a:gd name="connsiteX5" fmla="*/ 0 w 485775"/>
                  <a:gd name="connsiteY5" fmla="*/ 1838325 h 1838325"/>
                  <a:gd name="connsiteX6" fmla="*/ 133350 w 485775"/>
                  <a:gd name="connsiteY6" fmla="*/ 1543050 h 183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85775" h="1838325">
                    <a:moveTo>
                      <a:pt x="133350" y="1543050"/>
                    </a:moveTo>
                    <a:lnTo>
                      <a:pt x="485775" y="114300"/>
                    </a:lnTo>
                    <a:lnTo>
                      <a:pt x="485775" y="0"/>
                    </a:lnTo>
                    <a:lnTo>
                      <a:pt x="428625" y="0"/>
                    </a:lnTo>
                    <a:lnTo>
                      <a:pt x="66675" y="1495425"/>
                    </a:lnTo>
                    <a:lnTo>
                      <a:pt x="0" y="1838325"/>
                    </a:lnTo>
                    <a:lnTo>
                      <a:pt x="133350" y="1543050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6" name="Freeform: Shape 13">
                <a:extLst>
                  <a:ext uri="{FF2B5EF4-FFF2-40B4-BE49-F238E27FC236}">
                    <a16:creationId xmlns:a16="http://schemas.microsoft.com/office/drawing/2014/main" id="{8EB848DD-280E-D24B-B9A9-420F7D368C70}"/>
                  </a:ext>
                </a:extLst>
              </p:cNvPr>
              <p:cNvSpPr/>
              <p:nvPr/>
            </p:nvSpPr>
            <p:spPr>
              <a:xfrm>
                <a:off x="3619500" y="1009650"/>
                <a:ext cx="304800" cy="1571625"/>
              </a:xfrm>
              <a:custGeom>
                <a:avLst/>
                <a:gdLst>
                  <a:gd name="connsiteX0" fmla="*/ 95250 w 304800"/>
                  <a:gd name="connsiteY0" fmla="*/ 219075 h 1571625"/>
                  <a:gd name="connsiteX1" fmla="*/ 228600 w 304800"/>
                  <a:gd name="connsiteY1" fmla="*/ 1571625 h 1571625"/>
                  <a:gd name="connsiteX2" fmla="*/ 304800 w 304800"/>
                  <a:gd name="connsiteY2" fmla="*/ 1552575 h 1571625"/>
                  <a:gd name="connsiteX3" fmla="*/ 200025 w 304800"/>
                  <a:gd name="connsiteY3" fmla="*/ 295275 h 1571625"/>
                  <a:gd name="connsiteX4" fmla="*/ 295275 w 304800"/>
                  <a:gd name="connsiteY4" fmla="*/ 123825 h 1571625"/>
                  <a:gd name="connsiteX5" fmla="*/ 142875 w 304800"/>
                  <a:gd name="connsiteY5" fmla="*/ 0 h 1571625"/>
                  <a:gd name="connsiteX6" fmla="*/ 0 w 304800"/>
                  <a:gd name="connsiteY6" fmla="*/ 28575 h 1571625"/>
                  <a:gd name="connsiteX7" fmla="*/ 28575 w 304800"/>
                  <a:gd name="connsiteY7" fmla="*/ 180975 h 1571625"/>
                  <a:gd name="connsiteX8" fmla="*/ 95250 w 304800"/>
                  <a:gd name="connsiteY8" fmla="*/ 219075 h 1571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800" h="1571625">
                    <a:moveTo>
                      <a:pt x="95250" y="219075"/>
                    </a:moveTo>
                    <a:lnTo>
                      <a:pt x="228600" y="1571625"/>
                    </a:lnTo>
                    <a:lnTo>
                      <a:pt x="304800" y="1552575"/>
                    </a:lnTo>
                    <a:lnTo>
                      <a:pt x="200025" y="295275"/>
                    </a:lnTo>
                    <a:lnTo>
                      <a:pt x="295275" y="123825"/>
                    </a:lnTo>
                    <a:lnTo>
                      <a:pt x="142875" y="0"/>
                    </a:lnTo>
                    <a:lnTo>
                      <a:pt x="0" y="28575"/>
                    </a:lnTo>
                    <a:lnTo>
                      <a:pt x="28575" y="180975"/>
                    </a:lnTo>
                    <a:lnTo>
                      <a:pt x="95250" y="219075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Freeform: Shape 14">
                <a:extLst>
                  <a:ext uri="{FF2B5EF4-FFF2-40B4-BE49-F238E27FC236}">
                    <a16:creationId xmlns:a16="http://schemas.microsoft.com/office/drawing/2014/main" id="{6516DD8F-2AFE-3D42-853B-CACE989527E9}"/>
                  </a:ext>
                </a:extLst>
              </p:cNvPr>
              <p:cNvSpPr/>
              <p:nvPr/>
            </p:nvSpPr>
            <p:spPr>
              <a:xfrm>
                <a:off x="3648075" y="1285875"/>
                <a:ext cx="419100" cy="295275"/>
              </a:xfrm>
              <a:custGeom>
                <a:avLst/>
                <a:gdLst>
                  <a:gd name="connsiteX0" fmla="*/ 0 w 419100"/>
                  <a:gd name="connsiteY0" fmla="*/ 47625 h 295275"/>
                  <a:gd name="connsiteX1" fmla="*/ 400050 w 419100"/>
                  <a:gd name="connsiteY1" fmla="*/ 0 h 295275"/>
                  <a:gd name="connsiteX2" fmla="*/ 419100 w 419100"/>
                  <a:gd name="connsiteY2" fmla="*/ 257175 h 295275"/>
                  <a:gd name="connsiteX3" fmla="*/ 19050 w 419100"/>
                  <a:gd name="connsiteY3" fmla="*/ 295275 h 295275"/>
                  <a:gd name="connsiteX4" fmla="*/ 0 w 419100"/>
                  <a:gd name="connsiteY4" fmla="*/ 47625 h 295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100" h="295275">
                    <a:moveTo>
                      <a:pt x="0" y="47625"/>
                    </a:moveTo>
                    <a:lnTo>
                      <a:pt x="400050" y="0"/>
                    </a:lnTo>
                    <a:lnTo>
                      <a:pt x="419100" y="257175"/>
                    </a:lnTo>
                    <a:lnTo>
                      <a:pt x="19050" y="295275"/>
                    </a:lnTo>
                    <a:lnTo>
                      <a:pt x="0" y="47625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1D1A975D-A7FC-CD4B-8CB1-8B067BF1765F}"/>
                  </a:ext>
                </a:extLst>
              </p:cNvPr>
              <p:cNvSpPr/>
              <p:nvPr/>
            </p:nvSpPr>
            <p:spPr>
              <a:xfrm rot="2861945">
                <a:off x="3921097" y="1390312"/>
                <a:ext cx="304800" cy="104775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22" name="Graphic 21" descr="Man">
              <a:extLst>
                <a:ext uri="{FF2B5EF4-FFF2-40B4-BE49-F238E27FC236}">
                  <a16:creationId xmlns:a16="http://schemas.microsoft.com/office/drawing/2014/main" id="{8434E3F0-3C6A-AA4E-AD55-EC1387FB956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Photocopy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26803" y="3898879"/>
              <a:ext cx="471341" cy="471341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DCE4C5A4-41D9-0249-9AC6-E8D267FE1FB7}"/>
              </a:ext>
            </a:extLst>
          </p:cNvPr>
          <p:cNvSpPr txBox="1"/>
          <p:nvPr/>
        </p:nvSpPr>
        <p:spPr>
          <a:xfrm>
            <a:off x="3586163" y="4700588"/>
            <a:ext cx="5046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Data set products published with NSIDC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60E984-B4BA-1F49-95F3-1C78B1A5AE72}"/>
              </a:ext>
            </a:extLst>
          </p:cNvPr>
          <p:cNvSpPr txBox="1"/>
          <p:nvPr/>
        </p:nvSpPr>
        <p:spPr>
          <a:xfrm>
            <a:off x="5073851" y="5943601"/>
            <a:ext cx="5822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979EB46-DB6C-0448-83AB-76A9BD7C3B21}"/>
              </a:ext>
            </a:extLst>
          </p:cNvPr>
          <p:cNvSpPr txBox="1"/>
          <p:nvPr/>
        </p:nvSpPr>
        <p:spPr>
          <a:xfrm>
            <a:off x="6551980" y="5972175"/>
            <a:ext cx="383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255295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C397D0-E9B7-2A44-BF99-FE2430702BE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94238" y="88900"/>
            <a:ext cx="7287862" cy="61174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SnowEx’17 Airborne Data Status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630385"/>
              </p:ext>
            </p:extLst>
          </p:nvPr>
        </p:nvGraphicFramePr>
        <p:xfrm>
          <a:off x="1894238" y="1330032"/>
          <a:ext cx="8530050" cy="46961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42520">
                  <a:extLst>
                    <a:ext uri="{9D8B030D-6E8A-4147-A177-3AD203B41FA5}">
                      <a16:colId xmlns:a16="http://schemas.microsoft.com/office/drawing/2014/main" val="358375346"/>
                    </a:ext>
                  </a:extLst>
                </a:gridCol>
                <a:gridCol w="3581164">
                  <a:extLst>
                    <a:ext uri="{9D8B030D-6E8A-4147-A177-3AD203B41FA5}">
                      <a16:colId xmlns:a16="http://schemas.microsoft.com/office/drawing/2014/main" val="3332807619"/>
                    </a:ext>
                  </a:extLst>
                </a:gridCol>
                <a:gridCol w="2606366">
                  <a:extLst>
                    <a:ext uri="{9D8B030D-6E8A-4147-A177-3AD203B41FA5}">
                      <a16:colId xmlns:a16="http://schemas.microsoft.com/office/drawing/2014/main" val="2223485955"/>
                    </a:ext>
                  </a:extLst>
                </a:gridCol>
              </a:tblGrid>
              <a:tr h="5462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Instrument name (Airborne)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Primary data product(s)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Product Name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964013"/>
                  </a:ext>
                </a:extLst>
              </a:tr>
              <a:tr h="2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Cloud Absorption Radiometer (CAR)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Spectral BRDF, albedo, imagery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SNEX17_CAR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945383"/>
                  </a:ext>
                </a:extLst>
              </a:tr>
              <a:tr h="39172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CASI-1500 Hyperspectral VNIR Imager (ASO hyperspectral imager)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irradiance, radiative forcing, snow albedo, snow grain size, snow-covered area (SCA), land surface classification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Data set outstanding/status unknown</a:t>
                      </a: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688923"/>
                  </a:ext>
                </a:extLst>
              </a:tr>
              <a:tr h="522514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  <a:latin typeface="+mj-lt"/>
                        </a:rPr>
                        <a:t>Riegl</a:t>
                      </a:r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LMS-Q1560</a:t>
                      </a:r>
                    </a:p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(ASO </a:t>
                      </a:r>
                      <a:r>
                        <a:rPr lang="en-US" sz="1200" u="none" strike="noStrike" dirty="0" err="1">
                          <a:effectLst/>
                          <a:latin typeface="+mj-lt"/>
                        </a:rPr>
                        <a:t>lidar</a:t>
                      </a:r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surface elevation, snow depth, change in snow depth, snow water equivalent (SWE), snow density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ASO_3M_SD, </a:t>
                      </a:r>
                    </a:p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ASO_50M_SD, </a:t>
                      </a:r>
                    </a:p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ASO_50M_SWE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92926"/>
                  </a:ext>
                </a:extLst>
              </a:tr>
              <a:tr h="2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Riegl</a:t>
                      </a:r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LMS-Q1560 (ASO </a:t>
                      </a:r>
                      <a:r>
                        <a:rPr lang="en-US" sz="1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lidar</a:t>
                      </a:r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)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Lidar waveforms</a:t>
                      </a: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Processing in progress by BSU/GSFC</a:t>
                      </a: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4156372"/>
                  </a:ext>
                </a:extLst>
              </a:tr>
              <a:tr h="2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  <a:latin typeface="+mj-lt"/>
                        </a:rPr>
                        <a:t>PhaseOne</a:t>
                      </a:r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200" u="none" strike="noStrike" dirty="0" err="1">
                          <a:effectLst/>
                          <a:latin typeface="+mj-lt"/>
                        </a:rPr>
                        <a:t>iXU</a:t>
                      </a:r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 180-R50</a:t>
                      </a:r>
                      <a:r>
                        <a:rPr lang="en-US" sz="1200" u="none" strike="noStrike" baseline="0" dirty="0">
                          <a:effectLst/>
                          <a:latin typeface="+mj-lt"/>
                        </a:rPr>
                        <a:t> (ASO camera)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visible imagery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Data set outstanding</a:t>
                      </a:r>
                      <a:r>
                        <a:rPr lang="en-US" sz="1200" b="0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/</a:t>
                      </a:r>
                      <a:r>
                        <a:rPr lang="en-US" sz="120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status unknown</a:t>
                      </a:r>
                      <a:endParaRPr lang="en-US" sz="1200" b="0" i="0" u="none" strike="noStrike" dirty="0"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574026"/>
                  </a:ext>
                </a:extLst>
              </a:tr>
              <a:tr h="2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QWIP camera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P3 thermal IR imagery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SNEX17_QWIP_ST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003783"/>
                  </a:ext>
                </a:extLst>
              </a:tr>
              <a:tr h="30968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KT-15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P3 thermal IR brightness temperature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SNEX17_KT15_TB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152516"/>
                  </a:ext>
                </a:extLst>
              </a:tr>
              <a:tr h="2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P-3  video camera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P3 video imagery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SNEX17_P3V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433345"/>
                  </a:ext>
                </a:extLst>
              </a:tr>
              <a:tr h="3314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UAVSAR (L-band SAR)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Quad Pol Backscatter,  Single Look Complex Stacks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SNEX17_InSAR</a:t>
                      </a:r>
                    </a:p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Available at JPL UAVSAR site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63270"/>
                  </a:ext>
                </a:extLst>
              </a:tr>
              <a:tr h="3153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GLISTIN-A (Ka band SAR)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Backscatter, Topographic Height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SNEX17_InSAR</a:t>
                      </a:r>
                    </a:p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Available at JPL UAVSAR site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98333"/>
                  </a:ext>
                </a:extLst>
              </a:tr>
              <a:tr h="27753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 err="1">
                          <a:effectLst/>
                          <a:latin typeface="+mj-lt"/>
                        </a:rPr>
                        <a:t>SnowSAR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X/Ku backscatter, SAR imagery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SNEX17_SnowSAR, </a:t>
                      </a:r>
                      <a:r>
                        <a:rPr lang="en-U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SNEX17_SnowSAR_Raw</a:t>
                      </a:r>
                      <a:endParaRPr lang="en-US" sz="1200" b="0" i="0" u="none" strike="noStrike" kern="1200" dirty="0">
                        <a:solidFill>
                          <a:srgbClr val="000000"/>
                        </a:solidFill>
                        <a:effectLst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840925"/>
                  </a:ext>
                </a:extLst>
              </a:tr>
              <a:tr h="2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>
                          <a:effectLst/>
                          <a:latin typeface="+mj-lt"/>
                        </a:rPr>
                        <a:t>WISM radiometer (passive microwave)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brightness temperature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u="none" strike="noStrike" dirty="0">
                          <a:effectLst/>
                          <a:latin typeface="+mj-lt"/>
                        </a:rPr>
                        <a:t>SNEX17_WRP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64329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32293" y="6316138"/>
            <a:ext cx="3853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Helvetica" pitchFamily="2" charset="0"/>
              </a:rPr>
              <a:t>Please send updates/corrections to ed.kim@nasa.gov</a:t>
            </a:r>
          </a:p>
        </p:txBody>
      </p:sp>
    </p:spTree>
    <p:extLst>
      <p:ext uri="{BB962C8B-B14F-4D97-AF65-F5344CB8AC3E}">
        <p14:creationId xmlns:p14="http://schemas.microsoft.com/office/powerpoint/2010/main" val="26924742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C397D0-E9B7-2A44-BF99-FE2430702BE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94238" y="88900"/>
            <a:ext cx="7287862" cy="61174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SnowEx’17 Field Data Status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282167"/>
              </p:ext>
            </p:extLst>
          </p:nvPr>
        </p:nvGraphicFramePr>
        <p:xfrm>
          <a:off x="1894239" y="1330032"/>
          <a:ext cx="8530055" cy="32410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87325">
                  <a:extLst>
                    <a:ext uri="{9D8B030D-6E8A-4147-A177-3AD203B41FA5}">
                      <a16:colId xmlns:a16="http://schemas.microsoft.com/office/drawing/2014/main" val="358375346"/>
                    </a:ext>
                  </a:extLst>
                </a:gridCol>
                <a:gridCol w="3171825">
                  <a:extLst>
                    <a:ext uri="{9D8B030D-6E8A-4147-A177-3AD203B41FA5}">
                      <a16:colId xmlns:a16="http://schemas.microsoft.com/office/drawing/2014/main" val="3332807619"/>
                    </a:ext>
                  </a:extLst>
                </a:gridCol>
                <a:gridCol w="2370905">
                  <a:extLst>
                    <a:ext uri="{9D8B030D-6E8A-4147-A177-3AD203B41FA5}">
                      <a16:colId xmlns:a16="http://schemas.microsoft.com/office/drawing/2014/main" val="2223485955"/>
                    </a:ext>
                  </a:extLst>
                </a:gridCol>
              </a:tblGrid>
              <a:tr h="5462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Instrument name (Field)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Primary data product(s)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Product Name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964013"/>
                  </a:ext>
                </a:extLst>
              </a:tr>
              <a:tr h="2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IceCube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, IRIS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relectance, grain size, Specific Surface Area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SNEX17_SSA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945383"/>
                  </a:ext>
                </a:extLst>
              </a:tr>
              <a:tr h="30544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DGNSS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precision locations of pits/transects/TLS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SNEX17_DGNSS1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688923"/>
                  </a:ext>
                </a:extLst>
              </a:tr>
              <a:tr h="2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Snow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MicroPenetrometer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(SMP)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force profiles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SNEX17_SMP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4156372"/>
                  </a:ext>
                </a:extLst>
              </a:tr>
              <a:tr h="2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Snow MicroPenetrometer (SMP)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force profiles, Senator Beck basin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SNEX17_SMP2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574026"/>
                  </a:ext>
                </a:extLst>
              </a:tr>
              <a:tr h="2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Manual snow depth probe (transects)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Community Snow depth Measurements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SNEX17_SD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003783"/>
                  </a:ext>
                </a:extLst>
              </a:tr>
              <a:tr h="30968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Community Snow Pit Measurements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Profiles of density, temperature, grain size,</a:t>
                      </a:r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stratigraphy; photos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SNEX17_SnowPits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152516"/>
                  </a:ext>
                </a:extLst>
              </a:tr>
              <a:tr h="2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Meteorological stations (4x SnowEx)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met &amp; surface energy balance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Data set outstanding/status unknown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433345"/>
                  </a:ext>
                </a:extLst>
              </a:tr>
              <a:tr h="3314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Meteorological stations (1x GMSP)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met &amp; surface energy balance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available from J. Deems</a:t>
                      </a: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63270"/>
                  </a:ext>
                </a:extLst>
              </a:tr>
              <a:tr h="315386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Manual soil moisture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Gravimetric soil moisture, soil density, surface roughness, veg biomass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Processing in progress at GSFC</a:t>
                      </a: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9833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32293" y="6316138"/>
            <a:ext cx="3853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Helvetica" pitchFamily="2" charset="0"/>
              </a:rPr>
              <a:t>Please send updates/corrections to ed.kim@nasa.gov</a:t>
            </a:r>
          </a:p>
        </p:txBody>
      </p:sp>
    </p:spTree>
    <p:extLst>
      <p:ext uri="{BB962C8B-B14F-4D97-AF65-F5344CB8AC3E}">
        <p14:creationId xmlns:p14="http://schemas.microsoft.com/office/powerpoint/2010/main" val="1947723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DC397D0-E9B7-2A44-BF99-FE2430702BE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894238" y="88900"/>
            <a:ext cx="7287862" cy="611744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SnowEx’17 GBRS Data Status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35883"/>
              </p:ext>
            </p:extLst>
          </p:nvPr>
        </p:nvGraphicFramePr>
        <p:xfrm>
          <a:off x="1894239" y="1330032"/>
          <a:ext cx="8530051" cy="41794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4224">
                  <a:extLst>
                    <a:ext uri="{9D8B030D-6E8A-4147-A177-3AD203B41FA5}">
                      <a16:colId xmlns:a16="http://schemas.microsoft.com/office/drawing/2014/main" val="358375346"/>
                    </a:ext>
                  </a:extLst>
                </a:gridCol>
                <a:gridCol w="3242197">
                  <a:extLst>
                    <a:ext uri="{9D8B030D-6E8A-4147-A177-3AD203B41FA5}">
                      <a16:colId xmlns:a16="http://schemas.microsoft.com/office/drawing/2014/main" val="3332807619"/>
                    </a:ext>
                  </a:extLst>
                </a:gridCol>
                <a:gridCol w="2463630">
                  <a:extLst>
                    <a:ext uri="{9D8B030D-6E8A-4147-A177-3AD203B41FA5}">
                      <a16:colId xmlns:a16="http://schemas.microsoft.com/office/drawing/2014/main" val="2223485955"/>
                    </a:ext>
                  </a:extLst>
                </a:gridCol>
              </a:tblGrid>
              <a:tr h="5462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Instrument name (GBRS)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Primary data product(s)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latin typeface="+mj-lt"/>
                        </a:rPr>
                        <a:t>Product Name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9964013"/>
                  </a:ext>
                </a:extLst>
              </a:tr>
              <a:tr h="2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UW-Scat (X/Ku radar)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quad-pol backscatter, Mueller Matrices.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SNEX17_UWScat</a:t>
                      </a: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3945383"/>
                  </a:ext>
                </a:extLst>
              </a:tr>
              <a:tr h="24922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6-18GHz</a:t>
                      </a:r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&amp; 25 GHz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FMCW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FMCW radar profiles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SNEX17_GBB_FMCW</a:t>
                      </a: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7688923"/>
                  </a:ext>
                </a:extLst>
              </a:tr>
              <a:tr h="249382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Ground Penetrating Radar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Ground Penetrating Radar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SNEX17_GPR, SNEX17_GPR_Raw</a:t>
                      </a: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792926"/>
                  </a:ext>
                </a:extLst>
              </a:tr>
              <a:tr h="2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Radiometrics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(passive microwave)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Brightness temperatures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SNEX17_SBR</a:t>
                      </a: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4156372"/>
                  </a:ext>
                </a:extLst>
              </a:tr>
              <a:tr h="2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Riegl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VZ-4000;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Riegl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VZ-6000;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Riegl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VZ-400 (TLS)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surface elevation, vegetation elevation, vegetation structure, snow depth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Data set outstanding/ status unknown</a:t>
                      </a: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574026"/>
                  </a:ext>
                </a:extLst>
              </a:tr>
              <a:tr h="2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Riegl VZ-1000 (TLS)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surface elevation, vegetation elevation, vegetation structure, snow depth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SNEX17_TLS_PC_BSU</a:t>
                      </a: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7003783"/>
                  </a:ext>
                </a:extLst>
              </a:tr>
              <a:tr h="30968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Leica ScanStation C10 (TLS)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surface elevation, vegetation elevation, vegetation structure, snow depth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SNEX_TLS_PC_CRREL</a:t>
                      </a: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6152516"/>
                  </a:ext>
                </a:extLst>
              </a:tr>
              <a:tr h="261465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Judd snow depth sensor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15 min sonic snow depth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SNEX17_SSD</a:t>
                      </a: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4433345"/>
                  </a:ext>
                </a:extLst>
              </a:tr>
              <a:tr h="33145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Wingscapes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en-US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TimelapseCam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RGB images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NSIDC submission, PI needs to transfer data</a:t>
                      </a:r>
                      <a:endParaRPr lang="en-US" sz="12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63270"/>
                  </a:ext>
                </a:extLst>
              </a:tr>
              <a:tr h="315386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798333"/>
                  </a:ext>
                </a:extLst>
              </a:tr>
              <a:tr h="27753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Additional</a:t>
                      </a:r>
                      <a:r>
                        <a:rPr lang="en-US" sz="14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datasets anticipated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840925"/>
                  </a:ext>
                </a:extLst>
              </a:tr>
              <a:tr h="261465"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4200" marR="4200" marT="4200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4643296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232293" y="6316138"/>
            <a:ext cx="38539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Helvetica" pitchFamily="2" charset="0"/>
              </a:rPr>
              <a:t>Please send updates/corrections to ed.kim@nasa.gov</a:t>
            </a:r>
          </a:p>
        </p:txBody>
      </p:sp>
    </p:spTree>
    <p:extLst>
      <p:ext uri="{BB962C8B-B14F-4D97-AF65-F5344CB8AC3E}">
        <p14:creationId xmlns:p14="http://schemas.microsoft.com/office/powerpoint/2010/main" val="34246327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Box 172">
            <a:extLst>
              <a:ext uri="{FF2B5EF4-FFF2-40B4-BE49-F238E27FC236}">
                <a16:creationId xmlns:a16="http://schemas.microsoft.com/office/drawing/2014/main" id="{D54ABF8F-FB2F-524E-AD92-2BD5D03E304A}"/>
              </a:ext>
            </a:extLst>
          </p:cNvPr>
          <p:cNvSpPr txBox="1"/>
          <p:nvPr/>
        </p:nvSpPr>
        <p:spPr>
          <a:xfrm>
            <a:off x="2018372" y="1949247"/>
            <a:ext cx="3913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Ground-based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AA33845-61DB-8A4B-8338-0A6204615A76}"/>
              </a:ext>
            </a:extLst>
          </p:cNvPr>
          <p:cNvCxnSpPr>
            <a:cxnSpLocks/>
          </p:cNvCxnSpPr>
          <p:nvPr/>
        </p:nvCxnSpPr>
        <p:spPr>
          <a:xfrm>
            <a:off x="1894786" y="3868313"/>
            <a:ext cx="8502978" cy="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5B1A724-F0E9-C744-BFFD-7B5B9ED59AE5}"/>
              </a:ext>
            </a:extLst>
          </p:cNvPr>
          <p:cNvCxnSpPr>
            <a:cxnSpLocks/>
          </p:cNvCxnSpPr>
          <p:nvPr/>
        </p:nvCxnSpPr>
        <p:spPr>
          <a:xfrm>
            <a:off x="1894786" y="3389535"/>
            <a:ext cx="8502978" cy="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BC657DDD-3A44-F140-B64A-DE344B71B59B}"/>
              </a:ext>
            </a:extLst>
          </p:cNvPr>
          <p:cNvCxnSpPr>
            <a:cxnSpLocks/>
          </p:cNvCxnSpPr>
          <p:nvPr/>
        </p:nvCxnSpPr>
        <p:spPr>
          <a:xfrm>
            <a:off x="1894786" y="2902664"/>
            <a:ext cx="8502978" cy="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EDE31DCC-8FFC-7A45-8C13-557C43B6EAFA}"/>
              </a:ext>
            </a:extLst>
          </p:cNvPr>
          <p:cNvCxnSpPr>
            <a:cxnSpLocks/>
          </p:cNvCxnSpPr>
          <p:nvPr/>
        </p:nvCxnSpPr>
        <p:spPr>
          <a:xfrm>
            <a:off x="1894786" y="2407702"/>
            <a:ext cx="8502978" cy="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44D93C1-E0C1-CB4A-B4E3-B478E3D75F21}"/>
              </a:ext>
            </a:extLst>
          </p:cNvPr>
          <p:cNvCxnSpPr>
            <a:cxnSpLocks/>
          </p:cNvCxnSpPr>
          <p:nvPr/>
        </p:nvCxnSpPr>
        <p:spPr>
          <a:xfrm>
            <a:off x="1894786" y="1945107"/>
            <a:ext cx="8502978" cy="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1B0451D5-3659-4E4E-8644-B6E590104C21}"/>
              </a:ext>
            </a:extLst>
          </p:cNvPr>
          <p:cNvCxnSpPr>
            <a:cxnSpLocks/>
          </p:cNvCxnSpPr>
          <p:nvPr/>
        </p:nvCxnSpPr>
        <p:spPr>
          <a:xfrm>
            <a:off x="1894786" y="1458236"/>
            <a:ext cx="5969054" cy="0"/>
          </a:xfrm>
          <a:prstGeom prst="line">
            <a:avLst/>
          </a:prstGeom>
          <a:ln w="317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BBA1B2C5-B5B6-8A46-A960-3C2B7132567D}"/>
              </a:ext>
            </a:extLst>
          </p:cNvPr>
          <p:cNvSpPr txBox="1">
            <a:spLocks/>
          </p:cNvSpPr>
          <p:nvPr/>
        </p:nvSpPr>
        <p:spPr>
          <a:xfrm>
            <a:off x="1141413" y="479622"/>
            <a:ext cx="9905998" cy="534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800" dirty="0">
                <a:solidFill>
                  <a:schemeClr val="accent5">
                    <a:lumMod val="50000"/>
                  </a:schemeClr>
                </a:solidFill>
              </a:rPr>
              <a:t>2020 Grand Mesa Data Sets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D29B0E-194B-5B4C-91EF-C2D6528CAD36}"/>
              </a:ext>
            </a:extLst>
          </p:cNvPr>
          <p:cNvCxnSpPr>
            <a:cxnSpLocks/>
          </p:cNvCxnSpPr>
          <p:nvPr/>
        </p:nvCxnSpPr>
        <p:spPr>
          <a:xfrm>
            <a:off x="1894786" y="4355184"/>
            <a:ext cx="857630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00BDD35-FA95-7D42-BEA6-DE9BB89A4B6F}"/>
              </a:ext>
            </a:extLst>
          </p:cNvPr>
          <p:cNvCxnSpPr>
            <a:cxnSpLocks/>
          </p:cNvCxnSpPr>
          <p:nvPr/>
        </p:nvCxnSpPr>
        <p:spPr>
          <a:xfrm flipV="1">
            <a:off x="1962343" y="1464658"/>
            <a:ext cx="0" cy="30900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AE9C87A-501F-D94C-B1D5-3980F99AE909}"/>
              </a:ext>
            </a:extLst>
          </p:cNvPr>
          <p:cNvSpPr txBox="1"/>
          <p:nvPr/>
        </p:nvSpPr>
        <p:spPr>
          <a:xfrm>
            <a:off x="619970" y="2489210"/>
            <a:ext cx="10750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# of Expected Data Sets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4F31F0-FBBB-ED49-8614-7C486DCC13CB}"/>
              </a:ext>
            </a:extLst>
          </p:cNvPr>
          <p:cNvSpPr txBox="1"/>
          <p:nvPr/>
        </p:nvSpPr>
        <p:spPr>
          <a:xfrm rot="16200000">
            <a:off x="2088515" y="4580142"/>
            <a:ext cx="53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70AC36-3044-0C4E-A100-41E0C083F4C2}"/>
              </a:ext>
            </a:extLst>
          </p:cNvPr>
          <p:cNvSpPr txBox="1"/>
          <p:nvPr/>
        </p:nvSpPr>
        <p:spPr>
          <a:xfrm rot="16200000">
            <a:off x="3099124" y="4673052"/>
            <a:ext cx="7032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Radar*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50BC0A-8A3E-C448-B8BC-28BCD12ED4D4}"/>
              </a:ext>
            </a:extLst>
          </p:cNvPr>
          <p:cNvSpPr txBox="1"/>
          <p:nvPr/>
        </p:nvSpPr>
        <p:spPr>
          <a:xfrm rot="16200000">
            <a:off x="3432121" y="4885322"/>
            <a:ext cx="1133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Spectrometer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16688F-B883-8A43-B0F4-8FD7E3E5A86F}"/>
              </a:ext>
            </a:extLst>
          </p:cNvPr>
          <p:cNvSpPr txBox="1"/>
          <p:nvPr/>
        </p:nvSpPr>
        <p:spPr>
          <a:xfrm rot="16200000">
            <a:off x="4270866" y="4595371"/>
            <a:ext cx="551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Lidar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F20ACC-D5E4-A645-9DD5-445C64FABA21}"/>
              </a:ext>
            </a:extLst>
          </p:cNvPr>
          <p:cNvSpPr txBox="1"/>
          <p:nvPr/>
        </p:nvSpPr>
        <p:spPr>
          <a:xfrm rot="16200000">
            <a:off x="4593219" y="4822934"/>
            <a:ext cx="1003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Radiometer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3A183E-CC4F-6249-A2E0-7B4A3B7C4373}"/>
              </a:ext>
            </a:extLst>
          </p:cNvPr>
          <p:cNvSpPr txBox="1"/>
          <p:nvPr/>
        </p:nvSpPr>
        <p:spPr>
          <a:xfrm rot="16200000">
            <a:off x="5412536" y="4555296"/>
            <a:ext cx="4603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Met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CA4E03-EB18-AA4B-A188-E89A2F796344}"/>
              </a:ext>
            </a:extLst>
          </p:cNvPr>
          <p:cNvSpPr txBox="1"/>
          <p:nvPr/>
        </p:nvSpPr>
        <p:spPr>
          <a:xfrm rot="16200000">
            <a:off x="2287854" y="4940016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Micro-structure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34B74F4-3678-2144-8D37-FF491E23E04C}"/>
              </a:ext>
            </a:extLst>
          </p:cNvPr>
          <p:cNvSpPr txBox="1"/>
          <p:nvPr/>
        </p:nvSpPr>
        <p:spPr>
          <a:xfrm>
            <a:off x="1619280" y="1271534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B2EC2FD-0FD5-C74F-B26E-F7BAABC57B12}"/>
              </a:ext>
            </a:extLst>
          </p:cNvPr>
          <p:cNvSpPr txBox="1"/>
          <p:nvPr/>
        </p:nvSpPr>
        <p:spPr>
          <a:xfrm>
            <a:off x="1619280" y="1755457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5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8C3775-5D6F-7C4D-91BF-0F3D64D1828C}"/>
              </a:ext>
            </a:extLst>
          </p:cNvPr>
          <p:cNvSpPr txBox="1"/>
          <p:nvPr/>
        </p:nvSpPr>
        <p:spPr>
          <a:xfrm>
            <a:off x="1619280" y="2239380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DA0B4E1-C94F-0642-B6D0-C8B3FC435A2C}"/>
              </a:ext>
            </a:extLst>
          </p:cNvPr>
          <p:cNvSpPr txBox="1"/>
          <p:nvPr/>
        </p:nvSpPr>
        <p:spPr>
          <a:xfrm>
            <a:off x="1619280" y="2723303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6F2C3D-7705-BF4D-906B-C7DC0A6C6507}"/>
              </a:ext>
            </a:extLst>
          </p:cNvPr>
          <p:cNvSpPr txBox="1"/>
          <p:nvPr/>
        </p:nvSpPr>
        <p:spPr>
          <a:xfrm>
            <a:off x="1619280" y="3207226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BEA2886-56DC-514E-BEDA-FC5017E85160}"/>
              </a:ext>
            </a:extLst>
          </p:cNvPr>
          <p:cNvSpPr txBox="1"/>
          <p:nvPr/>
        </p:nvSpPr>
        <p:spPr>
          <a:xfrm>
            <a:off x="1619280" y="3691149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DFDF721-FE88-474F-9F33-F2E8BDFF23A5}"/>
              </a:ext>
            </a:extLst>
          </p:cNvPr>
          <p:cNvSpPr/>
          <p:nvPr/>
        </p:nvSpPr>
        <p:spPr>
          <a:xfrm>
            <a:off x="2807772" y="2906050"/>
            <a:ext cx="273382" cy="144265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3CDBCB7-363B-F944-83D1-2C51CD97C33F}"/>
              </a:ext>
            </a:extLst>
          </p:cNvPr>
          <p:cNvSpPr/>
          <p:nvPr/>
        </p:nvSpPr>
        <p:spPr>
          <a:xfrm>
            <a:off x="2256143" y="1465667"/>
            <a:ext cx="273382" cy="28830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1980825-59E7-9641-928F-9E55751EED48}"/>
              </a:ext>
            </a:extLst>
          </p:cNvPr>
          <p:cNvSpPr/>
          <p:nvPr/>
        </p:nvSpPr>
        <p:spPr>
          <a:xfrm>
            <a:off x="3359401" y="2428620"/>
            <a:ext cx="273382" cy="19200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832502D-5160-1B49-BD6B-3EFC5FC9093C}"/>
              </a:ext>
            </a:extLst>
          </p:cNvPr>
          <p:cNvSpPr/>
          <p:nvPr/>
        </p:nvSpPr>
        <p:spPr>
          <a:xfrm>
            <a:off x="3853202" y="3869002"/>
            <a:ext cx="273382" cy="4796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87EFFEA-1F62-9A4E-B5EC-E6BD03914073}"/>
              </a:ext>
            </a:extLst>
          </p:cNvPr>
          <p:cNvSpPr/>
          <p:nvPr/>
        </p:nvSpPr>
        <p:spPr>
          <a:xfrm>
            <a:off x="4438308" y="3391572"/>
            <a:ext cx="273382" cy="9571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EF2E9A2-7F86-7048-8A94-088C17AC97C1}"/>
              </a:ext>
            </a:extLst>
          </p:cNvPr>
          <p:cNvSpPr/>
          <p:nvPr/>
        </p:nvSpPr>
        <p:spPr>
          <a:xfrm>
            <a:off x="4989937" y="3391572"/>
            <a:ext cx="273382" cy="9571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81D08CA-858F-5F4D-80F9-723A2F641E45}"/>
              </a:ext>
            </a:extLst>
          </p:cNvPr>
          <p:cNvSpPr/>
          <p:nvPr/>
        </p:nvSpPr>
        <p:spPr>
          <a:xfrm>
            <a:off x="5541566" y="1948649"/>
            <a:ext cx="273382" cy="240005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4A16AF0-9E33-CF41-B01E-4849B6C29D12}"/>
              </a:ext>
            </a:extLst>
          </p:cNvPr>
          <p:cNvCxnSpPr>
            <a:cxnSpLocks/>
          </p:cNvCxnSpPr>
          <p:nvPr/>
        </p:nvCxnSpPr>
        <p:spPr>
          <a:xfrm>
            <a:off x="1870434" y="3872445"/>
            <a:ext cx="1681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0F55FD3-981B-E343-87CE-E8EDF6C18AB9}"/>
              </a:ext>
            </a:extLst>
          </p:cNvPr>
          <p:cNvCxnSpPr>
            <a:cxnSpLocks/>
          </p:cNvCxnSpPr>
          <p:nvPr/>
        </p:nvCxnSpPr>
        <p:spPr>
          <a:xfrm>
            <a:off x="1870434" y="3389703"/>
            <a:ext cx="1681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4CA5B14-6924-094A-AEF0-A2150ACECFD4}"/>
              </a:ext>
            </a:extLst>
          </p:cNvPr>
          <p:cNvCxnSpPr>
            <a:cxnSpLocks/>
          </p:cNvCxnSpPr>
          <p:nvPr/>
        </p:nvCxnSpPr>
        <p:spPr>
          <a:xfrm>
            <a:off x="1870434" y="2906961"/>
            <a:ext cx="1681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A3A1EFD-6B52-7845-870B-8D07C0FBF6B8}"/>
              </a:ext>
            </a:extLst>
          </p:cNvPr>
          <p:cNvCxnSpPr>
            <a:cxnSpLocks/>
          </p:cNvCxnSpPr>
          <p:nvPr/>
        </p:nvCxnSpPr>
        <p:spPr>
          <a:xfrm>
            <a:off x="1870434" y="2424219"/>
            <a:ext cx="1681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3ED9A4F-DE1D-7842-A646-70998802EC48}"/>
              </a:ext>
            </a:extLst>
          </p:cNvPr>
          <p:cNvCxnSpPr>
            <a:cxnSpLocks/>
          </p:cNvCxnSpPr>
          <p:nvPr/>
        </p:nvCxnSpPr>
        <p:spPr>
          <a:xfrm>
            <a:off x="1870434" y="1941477"/>
            <a:ext cx="1681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2E7B194D-4B1F-E448-BEA0-CA0A1618E710}"/>
              </a:ext>
            </a:extLst>
          </p:cNvPr>
          <p:cNvCxnSpPr>
            <a:cxnSpLocks/>
          </p:cNvCxnSpPr>
          <p:nvPr/>
        </p:nvCxnSpPr>
        <p:spPr>
          <a:xfrm>
            <a:off x="1870434" y="1458735"/>
            <a:ext cx="16811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EEBE70DE-1967-D149-A88A-FD8206418B12}"/>
              </a:ext>
            </a:extLst>
          </p:cNvPr>
          <p:cNvSpPr txBox="1"/>
          <p:nvPr/>
        </p:nvSpPr>
        <p:spPr>
          <a:xfrm>
            <a:off x="7571721" y="6484357"/>
            <a:ext cx="2885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 Multiple data level products per data set. 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5ECA5D7-0C0A-DB46-8945-25E7D4F488E8}"/>
              </a:ext>
            </a:extLst>
          </p:cNvPr>
          <p:cNvGrpSpPr/>
          <p:nvPr/>
        </p:nvGrpSpPr>
        <p:grpSpPr>
          <a:xfrm>
            <a:off x="8154187" y="537328"/>
            <a:ext cx="2154520" cy="1200329"/>
            <a:chOff x="9049733" y="584462"/>
            <a:chExt cx="1828990" cy="1200329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9C8B9EFC-A675-0C43-8347-6D2A11701AE5}"/>
                </a:ext>
              </a:extLst>
            </p:cNvPr>
            <p:cNvCxnSpPr>
              <a:cxnSpLocks/>
            </p:cNvCxnSpPr>
            <p:nvPr/>
          </p:nvCxnSpPr>
          <p:spPr>
            <a:xfrm>
              <a:off x="9049733" y="774571"/>
              <a:ext cx="395925" cy="0"/>
            </a:xfrm>
            <a:prstGeom prst="line">
              <a:avLst/>
            </a:prstGeom>
            <a:ln w="889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2530F73-F1C7-EF49-B3DA-3618F8FE34B4}"/>
                </a:ext>
              </a:extLst>
            </p:cNvPr>
            <p:cNvCxnSpPr>
              <a:cxnSpLocks/>
            </p:cNvCxnSpPr>
            <p:nvPr/>
          </p:nvCxnSpPr>
          <p:spPr>
            <a:xfrm>
              <a:off x="9049733" y="1046378"/>
              <a:ext cx="395925" cy="0"/>
            </a:xfrm>
            <a:prstGeom prst="line">
              <a:avLst/>
            </a:prstGeom>
            <a:ln w="88900">
              <a:solidFill>
                <a:srgbClr val="EECA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267D3773-605C-C246-8AB3-2024AE9419B6}"/>
                </a:ext>
              </a:extLst>
            </p:cNvPr>
            <p:cNvCxnSpPr>
              <a:cxnSpLocks/>
            </p:cNvCxnSpPr>
            <p:nvPr/>
          </p:nvCxnSpPr>
          <p:spPr>
            <a:xfrm>
              <a:off x="9049733" y="1318185"/>
              <a:ext cx="395925" cy="0"/>
            </a:xfrm>
            <a:prstGeom prst="line">
              <a:avLst/>
            </a:prstGeom>
            <a:ln w="88900">
              <a:solidFill>
                <a:srgbClr val="A0F06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43BC1D81-81F2-A943-AD96-A3084800BDE5}"/>
                </a:ext>
              </a:extLst>
            </p:cNvPr>
            <p:cNvCxnSpPr>
              <a:cxnSpLocks/>
            </p:cNvCxnSpPr>
            <p:nvPr/>
          </p:nvCxnSpPr>
          <p:spPr>
            <a:xfrm>
              <a:off x="9049733" y="1589991"/>
              <a:ext cx="395925" cy="0"/>
            </a:xfrm>
            <a:prstGeom prst="line">
              <a:avLst/>
            </a:prstGeom>
            <a:ln w="88900">
              <a:solidFill>
                <a:srgbClr val="1BF2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6F314FD-19AA-5D4A-9DD7-7F6DF9CB91FD}"/>
                </a:ext>
              </a:extLst>
            </p:cNvPr>
            <p:cNvSpPr txBox="1"/>
            <p:nvPr/>
          </p:nvSpPr>
          <p:spPr>
            <a:xfrm>
              <a:off x="9473939" y="584462"/>
              <a:ext cx="140478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2">
                      <a:lumMod val="20000"/>
                      <a:lumOff val="80000"/>
                    </a:schemeClr>
                  </a:solidFill>
                </a:rPr>
                <a:t>Data processing</a:t>
              </a:r>
            </a:p>
            <a:p>
              <a:r>
                <a:rPr lang="en-US" dirty="0">
                  <a:solidFill>
                    <a:srgbClr val="EECA33"/>
                  </a:solidFill>
                </a:rPr>
                <a:t>Submitted</a:t>
              </a:r>
            </a:p>
            <a:p>
              <a:r>
                <a:rPr lang="en-US" dirty="0">
                  <a:solidFill>
                    <a:srgbClr val="A0F067"/>
                  </a:solidFill>
                </a:rPr>
                <a:t>In review </a:t>
              </a:r>
            </a:p>
            <a:p>
              <a:r>
                <a:rPr lang="en-US" dirty="0">
                  <a:solidFill>
                    <a:srgbClr val="1BF2FF"/>
                  </a:solidFill>
                </a:rPr>
                <a:t>Published </a:t>
              </a: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C0EB33EF-D79F-BA40-A94D-066E8F3526BC}"/>
              </a:ext>
            </a:extLst>
          </p:cNvPr>
          <p:cNvSpPr/>
          <p:nvPr/>
        </p:nvSpPr>
        <p:spPr>
          <a:xfrm>
            <a:off x="2265395" y="3888996"/>
            <a:ext cx="249031" cy="4619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B971350-8B42-034C-A45A-C43537E5AF60}"/>
              </a:ext>
            </a:extLst>
          </p:cNvPr>
          <p:cNvSpPr txBox="1"/>
          <p:nvPr/>
        </p:nvSpPr>
        <p:spPr>
          <a:xfrm>
            <a:off x="1619280" y="4175072"/>
            <a:ext cx="284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431D6E6-D069-AB44-AB10-C13D8E2AD336}"/>
              </a:ext>
            </a:extLst>
          </p:cNvPr>
          <p:cNvSpPr txBox="1"/>
          <p:nvPr/>
        </p:nvSpPr>
        <p:spPr>
          <a:xfrm rot="16200000">
            <a:off x="5797791" y="4726849"/>
            <a:ext cx="785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UAVSAR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8453A8E-EAAC-D342-AB45-C18D76C52CC7}"/>
              </a:ext>
            </a:extLst>
          </p:cNvPr>
          <p:cNvSpPr txBox="1"/>
          <p:nvPr/>
        </p:nvSpPr>
        <p:spPr>
          <a:xfrm rot="16200000">
            <a:off x="6819876" y="4785519"/>
            <a:ext cx="9336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Thermal IR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4C79FF3-7C5F-134B-905C-F6C816A6312F}"/>
              </a:ext>
            </a:extLst>
          </p:cNvPr>
          <p:cNvSpPr txBox="1"/>
          <p:nvPr/>
        </p:nvSpPr>
        <p:spPr>
          <a:xfrm rot="16200000">
            <a:off x="7558818" y="4595371"/>
            <a:ext cx="5517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Lidar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F92CC282-35ED-134C-B3E5-E4BE3027F95D}"/>
              </a:ext>
            </a:extLst>
          </p:cNvPr>
          <p:cNvSpPr txBox="1"/>
          <p:nvPr/>
        </p:nvSpPr>
        <p:spPr>
          <a:xfrm rot="16200000">
            <a:off x="7816057" y="4885322"/>
            <a:ext cx="11332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Spectrometer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331A2088-5096-9D48-AF5F-0283CE6A0A51}"/>
              </a:ext>
            </a:extLst>
          </p:cNvPr>
          <p:cNvSpPr txBox="1"/>
          <p:nvPr/>
        </p:nvSpPr>
        <p:spPr>
          <a:xfrm rot="16200000">
            <a:off x="6283297" y="4789335"/>
            <a:ext cx="9108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SWESARR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E3A301FE-5DA9-AB4D-94C3-9B9BE8D49065}"/>
              </a:ext>
            </a:extLst>
          </p:cNvPr>
          <p:cNvSpPr txBox="1"/>
          <p:nvPr/>
        </p:nvSpPr>
        <p:spPr>
          <a:xfrm rot="16200000">
            <a:off x="8197144" y="5046424"/>
            <a:ext cx="14670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NOHRSC Gamma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1BB6CAA0-1D36-484F-8FDF-74F5EFA586D3}"/>
              </a:ext>
            </a:extLst>
          </p:cNvPr>
          <p:cNvSpPr txBox="1"/>
          <p:nvPr/>
        </p:nvSpPr>
        <p:spPr>
          <a:xfrm rot="16200000">
            <a:off x="8888990" y="4911099"/>
            <a:ext cx="11793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FMCW Radar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BF80B50C-D376-6E4A-A047-4520BCFE433B}"/>
              </a:ext>
            </a:extLst>
          </p:cNvPr>
          <p:cNvSpPr txBox="1"/>
          <p:nvPr/>
        </p:nvSpPr>
        <p:spPr>
          <a:xfrm rot="16200000">
            <a:off x="9414148" y="4941619"/>
            <a:ext cx="1225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Data package</a:t>
            </a:r>
          </a:p>
        </p:txBody>
      </p: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B649874A-A596-8A47-A422-652255C27F7D}"/>
              </a:ext>
            </a:extLst>
          </p:cNvPr>
          <p:cNvCxnSpPr>
            <a:cxnSpLocks/>
          </p:cNvCxnSpPr>
          <p:nvPr/>
        </p:nvCxnSpPr>
        <p:spPr>
          <a:xfrm flipV="1">
            <a:off x="5939455" y="1456566"/>
            <a:ext cx="0" cy="290504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0DF4F8FD-4443-1042-8103-41E029A30599}"/>
              </a:ext>
            </a:extLst>
          </p:cNvPr>
          <p:cNvCxnSpPr>
            <a:cxnSpLocks/>
          </p:cNvCxnSpPr>
          <p:nvPr/>
        </p:nvCxnSpPr>
        <p:spPr>
          <a:xfrm flipV="1">
            <a:off x="9825983" y="1965960"/>
            <a:ext cx="0" cy="23942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ectangle 103">
            <a:extLst>
              <a:ext uri="{FF2B5EF4-FFF2-40B4-BE49-F238E27FC236}">
                <a16:creationId xmlns:a16="http://schemas.microsoft.com/office/drawing/2014/main" id="{2BEBBB5C-499B-DF4A-A8D0-1034BFB73242}"/>
              </a:ext>
            </a:extLst>
          </p:cNvPr>
          <p:cNvSpPr/>
          <p:nvPr/>
        </p:nvSpPr>
        <p:spPr>
          <a:xfrm>
            <a:off x="6093195" y="3869002"/>
            <a:ext cx="273382" cy="4796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267558C6-1372-BB4E-9606-D6AC983A99AE}"/>
              </a:ext>
            </a:extLst>
          </p:cNvPr>
          <p:cNvSpPr/>
          <p:nvPr/>
        </p:nvSpPr>
        <p:spPr>
          <a:xfrm>
            <a:off x="6644824" y="3869002"/>
            <a:ext cx="273382" cy="4796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D48DD9E5-D43F-6D4C-9943-1C2AF895DDF2}"/>
              </a:ext>
            </a:extLst>
          </p:cNvPr>
          <p:cNvSpPr/>
          <p:nvPr/>
        </p:nvSpPr>
        <p:spPr>
          <a:xfrm>
            <a:off x="7196453" y="3869002"/>
            <a:ext cx="273382" cy="4796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C3C4D86D-2B3F-1B46-B02F-3316D755981C}"/>
              </a:ext>
            </a:extLst>
          </p:cNvPr>
          <p:cNvSpPr/>
          <p:nvPr/>
        </p:nvSpPr>
        <p:spPr>
          <a:xfrm>
            <a:off x="7748082" y="3396967"/>
            <a:ext cx="273382" cy="9517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B61DB438-D3FE-E141-B91B-AFA86BBFC1CD}"/>
              </a:ext>
            </a:extLst>
          </p:cNvPr>
          <p:cNvSpPr/>
          <p:nvPr/>
        </p:nvSpPr>
        <p:spPr>
          <a:xfrm>
            <a:off x="8299711" y="3396967"/>
            <a:ext cx="273382" cy="9517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FCF0531B-DDAB-3548-972A-50ACEE4C867A}"/>
              </a:ext>
            </a:extLst>
          </p:cNvPr>
          <p:cNvSpPr/>
          <p:nvPr/>
        </p:nvSpPr>
        <p:spPr>
          <a:xfrm>
            <a:off x="8851340" y="3869002"/>
            <a:ext cx="273382" cy="4796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C24CD551-4E9E-D24D-9328-385F0BEE957A}"/>
              </a:ext>
            </a:extLst>
          </p:cNvPr>
          <p:cNvSpPr/>
          <p:nvPr/>
        </p:nvSpPr>
        <p:spPr>
          <a:xfrm>
            <a:off x="9402969" y="3878626"/>
            <a:ext cx="273382" cy="4796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03558262-EAAF-1341-A80A-3CA13DA38B61}"/>
              </a:ext>
            </a:extLst>
          </p:cNvPr>
          <p:cNvSpPr/>
          <p:nvPr/>
        </p:nvSpPr>
        <p:spPr>
          <a:xfrm>
            <a:off x="9954595" y="3878626"/>
            <a:ext cx="273382" cy="4796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F9F5E288-FFA6-7C46-A6F3-02007B3E10DA}"/>
              </a:ext>
            </a:extLst>
          </p:cNvPr>
          <p:cNvSpPr/>
          <p:nvPr/>
        </p:nvSpPr>
        <p:spPr>
          <a:xfrm>
            <a:off x="3868175" y="3888996"/>
            <a:ext cx="249031" cy="4619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75B5031D-EB48-344F-A484-CCF39B279351}"/>
              </a:ext>
            </a:extLst>
          </p:cNvPr>
          <p:cNvSpPr/>
          <p:nvPr/>
        </p:nvSpPr>
        <p:spPr>
          <a:xfrm>
            <a:off x="2822956" y="3888996"/>
            <a:ext cx="249031" cy="4619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60E37CC0-CE1B-6143-A298-D5D329FCAE82}"/>
              </a:ext>
            </a:extLst>
          </p:cNvPr>
          <p:cNvSpPr/>
          <p:nvPr/>
        </p:nvSpPr>
        <p:spPr>
          <a:xfrm>
            <a:off x="3375274" y="3888996"/>
            <a:ext cx="249031" cy="4619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E10A34E2-8066-3D4C-AB5B-DB867814BC33}"/>
              </a:ext>
            </a:extLst>
          </p:cNvPr>
          <p:cNvSpPr/>
          <p:nvPr/>
        </p:nvSpPr>
        <p:spPr>
          <a:xfrm>
            <a:off x="3375274" y="3403078"/>
            <a:ext cx="249031" cy="4619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Rectangle 130">
            <a:extLst>
              <a:ext uri="{FF2B5EF4-FFF2-40B4-BE49-F238E27FC236}">
                <a16:creationId xmlns:a16="http://schemas.microsoft.com/office/drawing/2014/main" id="{7576A1C5-0147-6740-9D81-6C62B18E68E6}"/>
              </a:ext>
            </a:extLst>
          </p:cNvPr>
          <p:cNvSpPr/>
          <p:nvPr/>
        </p:nvSpPr>
        <p:spPr>
          <a:xfrm>
            <a:off x="3375274" y="2928531"/>
            <a:ext cx="249031" cy="4619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96960F12-E34A-9443-977F-7D4AA87E0ED1}"/>
              </a:ext>
            </a:extLst>
          </p:cNvPr>
          <p:cNvSpPr/>
          <p:nvPr/>
        </p:nvSpPr>
        <p:spPr>
          <a:xfrm>
            <a:off x="5005183" y="3888996"/>
            <a:ext cx="249031" cy="4619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FA3F0A78-A12A-FE48-B0AA-59ACAD6886F6}"/>
              </a:ext>
            </a:extLst>
          </p:cNvPr>
          <p:cNvSpPr/>
          <p:nvPr/>
        </p:nvSpPr>
        <p:spPr>
          <a:xfrm>
            <a:off x="5551760" y="3888996"/>
            <a:ext cx="249031" cy="4619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B6E8F87-A2E7-4349-BE25-FF0A6A9ED15C}"/>
              </a:ext>
            </a:extLst>
          </p:cNvPr>
          <p:cNvSpPr/>
          <p:nvPr/>
        </p:nvSpPr>
        <p:spPr>
          <a:xfrm>
            <a:off x="5551760" y="3409438"/>
            <a:ext cx="249031" cy="4619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Rectangle 134">
            <a:extLst>
              <a:ext uri="{FF2B5EF4-FFF2-40B4-BE49-F238E27FC236}">
                <a16:creationId xmlns:a16="http://schemas.microsoft.com/office/drawing/2014/main" id="{4D4C839E-994B-4749-9391-C13EED69E9B9}"/>
              </a:ext>
            </a:extLst>
          </p:cNvPr>
          <p:cNvSpPr/>
          <p:nvPr/>
        </p:nvSpPr>
        <p:spPr>
          <a:xfrm>
            <a:off x="6104133" y="3888996"/>
            <a:ext cx="249031" cy="4619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78072832-C7EA-4647-86FD-05FBF541AF25}"/>
              </a:ext>
            </a:extLst>
          </p:cNvPr>
          <p:cNvSpPr/>
          <p:nvPr/>
        </p:nvSpPr>
        <p:spPr>
          <a:xfrm>
            <a:off x="7209601" y="3888996"/>
            <a:ext cx="249031" cy="4619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F9065B7F-8EB7-A04B-9FA9-2C155EE3AB63}"/>
              </a:ext>
            </a:extLst>
          </p:cNvPr>
          <p:cNvSpPr/>
          <p:nvPr/>
        </p:nvSpPr>
        <p:spPr>
          <a:xfrm>
            <a:off x="7761198" y="3888996"/>
            <a:ext cx="249031" cy="4619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5889F116-6F88-C74A-A3BF-F8E930918A67}"/>
              </a:ext>
            </a:extLst>
          </p:cNvPr>
          <p:cNvSpPr/>
          <p:nvPr/>
        </p:nvSpPr>
        <p:spPr>
          <a:xfrm>
            <a:off x="8313932" y="3888996"/>
            <a:ext cx="249031" cy="4619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EBB1A17-DCDC-834B-B2BB-FA681542BBCE}"/>
              </a:ext>
            </a:extLst>
          </p:cNvPr>
          <p:cNvSpPr/>
          <p:nvPr/>
        </p:nvSpPr>
        <p:spPr>
          <a:xfrm>
            <a:off x="8867804" y="3888996"/>
            <a:ext cx="249031" cy="4619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E691E3B2-5086-2D4E-AFA1-5CBEF2D13457}"/>
              </a:ext>
            </a:extLst>
          </p:cNvPr>
          <p:cNvSpPr/>
          <p:nvPr/>
        </p:nvSpPr>
        <p:spPr>
          <a:xfrm>
            <a:off x="9415989" y="3888996"/>
            <a:ext cx="249031" cy="4619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B964002-9848-FC4A-A408-39DEA867B67E}"/>
              </a:ext>
            </a:extLst>
          </p:cNvPr>
          <p:cNvSpPr/>
          <p:nvPr/>
        </p:nvSpPr>
        <p:spPr>
          <a:xfrm>
            <a:off x="9968724" y="3888996"/>
            <a:ext cx="249031" cy="461980"/>
          </a:xfrm>
          <a:prstGeom prst="rect">
            <a:avLst/>
          </a:prstGeom>
          <a:solidFill>
            <a:srgbClr val="EEC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AD62F182-705D-D142-8F26-C1AACDEFCAD8}"/>
              </a:ext>
            </a:extLst>
          </p:cNvPr>
          <p:cNvSpPr/>
          <p:nvPr/>
        </p:nvSpPr>
        <p:spPr>
          <a:xfrm>
            <a:off x="7761198" y="3421033"/>
            <a:ext cx="249031" cy="4619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33C00C30-485D-CE46-A310-8F4691BCB9F6}"/>
              </a:ext>
            </a:extLst>
          </p:cNvPr>
          <p:cNvSpPr/>
          <p:nvPr/>
        </p:nvSpPr>
        <p:spPr>
          <a:xfrm>
            <a:off x="8313932" y="3415874"/>
            <a:ext cx="249031" cy="46198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CF0EA912-A167-D946-81CA-A89D67C6817A}"/>
              </a:ext>
            </a:extLst>
          </p:cNvPr>
          <p:cNvSpPr/>
          <p:nvPr/>
        </p:nvSpPr>
        <p:spPr>
          <a:xfrm>
            <a:off x="2265395" y="3410075"/>
            <a:ext cx="249031" cy="461980"/>
          </a:xfrm>
          <a:prstGeom prst="rect">
            <a:avLst/>
          </a:prstGeom>
          <a:solidFill>
            <a:srgbClr val="EEC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D28B3AE6-EA75-1643-BC5F-3450350387C1}"/>
              </a:ext>
            </a:extLst>
          </p:cNvPr>
          <p:cNvSpPr/>
          <p:nvPr/>
        </p:nvSpPr>
        <p:spPr>
          <a:xfrm>
            <a:off x="2265395" y="2931156"/>
            <a:ext cx="249031" cy="461980"/>
          </a:xfrm>
          <a:prstGeom prst="rect">
            <a:avLst/>
          </a:prstGeom>
          <a:solidFill>
            <a:srgbClr val="EEC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1C294A5D-8D1C-E040-8058-5FE96180E7D1}"/>
              </a:ext>
            </a:extLst>
          </p:cNvPr>
          <p:cNvSpPr/>
          <p:nvPr/>
        </p:nvSpPr>
        <p:spPr>
          <a:xfrm>
            <a:off x="2265395" y="2452237"/>
            <a:ext cx="249031" cy="461980"/>
          </a:xfrm>
          <a:prstGeom prst="rect">
            <a:avLst/>
          </a:prstGeom>
          <a:solidFill>
            <a:srgbClr val="EEC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B3107AE2-1578-F54A-85BF-151C7F1A2E54}"/>
              </a:ext>
            </a:extLst>
          </p:cNvPr>
          <p:cNvSpPr/>
          <p:nvPr/>
        </p:nvSpPr>
        <p:spPr>
          <a:xfrm>
            <a:off x="2265395" y="1973318"/>
            <a:ext cx="249031" cy="461980"/>
          </a:xfrm>
          <a:prstGeom prst="rect">
            <a:avLst/>
          </a:prstGeom>
          <a:solidFill>
            <a:srgbClr val="A0F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5C232048-632A-834E-AB9B-FBF1F416EF13}"/>
              </a:ext>
            </a:extLst>
          </p:cNvPr>
          <p:cNvSpPr/>
          <p:nvPr/>
        </p:nvSpPr>
        <p:spPr>
          <a:xfrm>
            <a:off x="2265395" y="1494399"/>
            <a:ext cx="249031" cy="461980"/>
          </a:xfrm>
          <a:prstGeom prst="rect">
            <a:avLst/>
          </a:prstGeom>
          <a:solidFill>
            <a:srgbClr val="1B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F537CAB8-C1C2-9045-8999-5EC03CA5BFA5}"/>
              </a:ext>
            </a:extLst>
          </p:cNvPr>
          <p:cNvSpPr/>
          <p:nvPr/>
        </p:nvSpPr>
        <p:spPr>
          <a:xfrm>
            <a:off x="2822956" y="2926053"/>
            <a:ext cx="249031" cy="461980"/>
          </a:xfrm>
          <a:prstGeom prst="rect">
            <a:avLst/>
          </a:prstGeom>
          <a:solidFill>
            <a:srgbClr val="1BF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7EC3ADF2-E041-1542-B7B1-7DD01EED0A2D}"/>
              </a:ext>
            </a:extLst>
          </p:cNvPr>
          <p:cNvSpPr/>
          <p:nvPr/>
        </p:nvSpPr>
        <p:spPr>
          <a:xfrm>
            <a:off x="2822956" y="3402976"/>
            <a:ext cx="249031" cy="461980"/>
          </a:xfrm>
          <a:prstGeom prst="rect">
            <a:avLst/>
          </a:prstGeom>
          <a:solidFill>
            <a:srgbClr val="EEC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90950194-A8E7-2F44-A897-950C11E924CB}"/>
              </a:ext>
            </a:extLst>
          </p:cNvPr>
          <p:cNvSpPr/>
          <p:nvPr/>
        </p:nvSpPr>
        <p:spPr>
          <a:xfrm>
            <a:off x="3375274" y="2453984"/>
            <a:ext cx="249031" cy="461980"/>
          </a:xfrm>
          <a:prstGeom prst="rect">
            <a:avLst/>
          </a:prstGeom>
          <a:solidFill>
            <a:srgbClr val="A0F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6AF3E8BA-D6D7-6740-B9FA-FB4DF69724DC}"/>
              </a:ext>
            </a:extLst>
          </p:cNvPr>
          <p:cNvSpPr/>
          <p:nvPr/>
        </p:nvSpPr>
        <p:spPr>
          <a:xfrm>
            <a:off x="4452893" y="3888996"/>
            <a:ext cx="249031" cy="461980"/>
          </a:xfrm>
          <a:prstGeom prst="rect">
            <a:avLst/>
          </a:prstGeom>
          <a:solidFill>
            <a:srgbClr val="EEC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D123B69E-4229-6048-B249-0F938E74EA5F}"/>
              </a:ext>
            </a:extLst>
          </p:cNvPr>
          <p:cNvSpPr/>
          <p:nvPr/>
        </p:nvSpPr>
        <p:spPr>
          <a:xfrm>
            <a:off x="4452893" y="3401838"/>
            <a:ext cx="249031" cy="461980"/>
          </a:xfrm>
          <a:prstGeom prst="rect">
            <a:avLst/>
          </a:prstGeom>
          <a:solidFill>
            <a:srgbClr val="A0F0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90755FBB-349B-7648-B905-4B82379305FD}"/>
              </a:ext>
            </a:extLst>
          </p:cNvPr>
          <p:cNvSpPr/>
          <p:nvPr/>
        </p:nvSpPr>
        <p:spPr>
          <a:xfrm>
            <a:off x="5005183" y="3409271"/>
            <a:ext cx="249031" cy="461980"/>
          </a:xfrm>
          <a:prstGeom prst="rect">
            <a:avLst/>
          </a:prstGeom>
          <a:solidFill>
            <a:srgbClr val="EEC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>
            <a:extLst>
              <a:ext uri="{FF2B5EF4-FFF2-40B4-BE49-F238E27FC236}">
                <a16:creationId xmlns:a16="http://schemas.microsoft.com/office/drawing/2014/main" id="{052232D0-1AF4-344B-AF48-345C8EE3EC45}"/>
              </a:ext>
            </a:extLst>
          </p:cNvPr>
          <p:cNvSpPr/>
          <p:nvPr/>
        </p:nvSpPr>
        <p:spPr>
          <a:xfrm>
            <a:off x="5551760" y="2929880"/>
            <a:ext cx="249031" cy="461980"/>
          </a:xfrm>
          <a:prstGeom prst="rect">
            <a:avLst/>
          </a:prstGeom>
          <a:solidFill>
            <a:srgbClr val="EEC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11400B1E-9FEC-7646-9636-09D5D23815BD}"/>
              </a:ext>
            </a:extLst>
          </p:cNvPr>
          <p:cNvSpPr/>
          <p:nvPr/>
        </p:nvSpPr>
        <p:spPr>
          <a:xfrm>
            <a:off x="5551760" y="2450322"/>
            <a:ext cx="249031" cy="461980"/>
          </a:xfrm>
          <a:prstGeom prst="rect">
            <a:avLst/>
          </a:prstGeom>
          <a:solidFill>
            <a:srgbClr val="EEC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29A47606-AE27-2C40-820C-442ACB097E4D}"/>
              </a:ext>
            </a:extLst>
          </p:cNvPr>
          <p:cNvSpPr/>
          <p:nvPr/>
        </p:nvSpPr>
        <p:spPr>
          <a:xfrm>
            <a:off x="5551760" y="1970764"/>
            <a:ext cx="249031" cy="461980"/>
          </a:xfrm>
          <a:prstGeom prst="rect">
            <a:avLst/>
          </a:prstGeom>
          <a:solidFill>
            <a:srgbClr val="EEC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88128B77-BEAB-F045-B0B4-E2547FB9ACEE}"/>
              </a:ext>
            </a:extLst>
          </p:cNvPr>
          <p:cNvSpPr txBox="1"/>
          <p:nvPr/>
        </p:nvSpPr>
        <p:spPr>
          <a:xfrm>
            <a:off x="6580405" y="1949247"/>
            <a:ext cx="2667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Airborne</a:t>
            </a: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5F0EEAD9-F6A2-8349-A016-8402862FAC6C}"/>
              </a:ext>
            </a:extLst>
          </p:cNvPr>
          <p:cNvSpPr txBox="1"/>
          <p:nvPr/>
        </p:nvSpPr>
        <p:spPr>
          <a:xfrm>
            <a:off x="9827988" y="1949247"/>
            <a:ext cx="720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50000"/>
                  </a:schemeClr>
                </a:solidFill>
              </a:rPr>
              <a:t>GIS</a:t>
            </a: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25AEBED8-D4F7-0149-BCC0-9A30DFE0D013}"/>
              </a:ext>
            </a:extLst>
          </p:cNvPr>
          <p:cNvSpPr txBox="1"/>
          <p:nvPr/>
        </p:nvSpPr>
        <p:spPr>
          <a:xfrm>
            <a:off x="4608390" y="5927503"/>
            <a:ext cx="2929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2020 Grand Mesa Data Sets</a:t>
            </a:r>
          </a:p>
        </p:txBody>
      </p:sp>
      <p:sp>
        <p:nvSpPr>
          <p:cNvPr id="177" name="Rectangle 176">
            <a:extLst>
              <a:ext uri="{FF2B5EF4-FFF2-40B4-BE49-F238E27FC236}">
                <a16:creationId xmlns:a16="http://schemas.microsoft.com/office/drawing/2014/main" id="{61C72D01-4593-4742-834B-2D2510D59FF6}"/>
              </a:ext>
            </a:extLst>
          </p:cNvPr>
          <p:cNvSpPr/>
          <p:nvPr/>
        </p:nvSpPr>
        <p:spPr>
          <a:xfrm>
            <a:off x="6664246" y="3888996"/>
            <a:ext cx="249031" cy="461980"/>
          </a:xfrm>
          <a:prstGeom prst="rect">
            <a:avLst/>
          </a:prstGeom>
          <a:solidFill>
            <a:srgbClr val="EECA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67794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14642</TotalTime>
  <Words>1744</Words>
  <Application>Microsoft Macintosh PowerPoint</Application>
  <PresentationFormat>Widescreen</PresentationFormat>
  <Paragraphs>304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Helvetica</vt:lpstr>
      <vt:lpstr>Trebuchet MS</vt:lpstr>
      <vt:lpstr>Tw Cen MT</vt:lpstr>
      <vt:lpstr>Verdana</vt:lpstr>
      <vt:lpstr>Circuit</vt:lpstr>
      <vt:lpstr>Data Delivery update</vt:lpstr>
      <vt:lpstr>PowerPoint Presentation</vt:lpstr>
      <vt:lpstr>NSIDC SnowEx Data Announcements Page</vt:lpstr>
      <vt:lpstr>NSIDC SnowEx Data sets Page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 Series Dataset Types</vt:lpstr>
      <vt:lpstr>PowerPoint Presentation</vt:lpstr>
      <vt:lpstr>PowerPoint Presentation</vt:lpstr>
      <vt:lpstr>PowerPoint Presentation</vt:lpstr>
      <vt:lpstr>Thank you SnowEx Community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Delivery update</dc:title>
  <dc:creator>Microsoft Office User</dc:creator>
  <cp:lastModifiedBy>Microsoft Office User</cp:lastModifiedBy>
  <cp:revision>99</cp:revision>
  <dcterms:created xsi:type="dcterms:W3CDTF">2020-08-24T19:53:34Z</dcterms:created>
  <dcterms:modified xsi:type="dcterms:W3CDTF">2020-09-10T14:13:10Z</dcterms:modified>
</cp:coreProperties>
</file>