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2"/>
  </p:notesMasterIdLst>
  <p:sldIdLst>
    <p:sldId id="258" r:id="rId3"/>
    <p:sldId id="262" r:id="rId4"/>
    <p:sldId id="278" r:id="rId5"/>
    <p:sldId id="260" r:id="rId6"/>
    <p:sldId id="298" r:id="rId7"/>
    <p:sldId id="297" r:id="rId8"/>
    <p:sldId id="293" r:id="rId9"/>
    <p:sldId id="296"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2F5597"/>
    <a:srgbClr val="203864"/>
    <a:srgbClr val="4472C4"/>
    <a:srgbClr val="5B9BD5"/>
    <a:srgbClr val="DAE3F3"/>
    <a:srgbClr val="B4C7E7"/>
    <a:srgbClr val="8FAADC"/>
    <a:srgbClr val="F1E5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196" autoAdjust="0"/>
  </p:normalViewPr>
  <p:slideViewPr>
    <p:cSldViewPr snapToGrid="0">
      <p:cViewPr varScale="1">
        <p:scale>
          <a:sx n="128" d="100"/>
          <a:sy n="128" d="100"/>
        </p:scale>
        <p:origin x="200" y="240"/>
      </p:cViewPr>
      <p:guideLst/>
    </p:cSldViewPr>
  </p:slideViewPr>
  <p:notesTextViewPr>
    <p:cViewPr>
      <p:scale>
        <a:sx n="1" d="1"/>
        <a:sy n="1" d="1"/>
      </p:scale>
      <p:origin x="0" y="0"/>
    </p:cViewPr>
  </p:notesTextViewPr>
  <p:sorterViewPr>
    <p:cViewPr>
      <p:scale>
        <a:sx n="100" d="100"/>
        <a:sy n="100" d="100"/>
      </p:scale>
      <p:origin x="0" y="-18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EC025-3239-4673-926F-37C1B92366C0}" type="datetimeFigureOut">
              <a:rPr lang="en-US" smtClean="0"/>
              <a:t>9/10/20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532AC-F1FD-4543-98C3-A83DCBA81C50}" type="slidenum">
              <a:rPr lang="en-US" smtClean="0"/>
              <a:t>‹#›</a:t>
            </a:fld>
            <a:endParaRPr lang="en-US"/>
          </a:p>
        </p:txBody>
      </p:sp>
    </p:spTree>
    <p:extLst>
      <p:ext uri="{BB962C8B-B14F-4D97-AF65-F5344CB8AC3E}">
        <p14:creationId xmlns:p14="http://schemas.microsoft.com/office/powerpoint/2010/main" val="262614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5D3AE-24EF-42AA-8182-BFC82A554E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48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5D3AE-24EF-42AA-8182-BFC82A554E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72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5D3AE-24EF-42AA-8182-BFC82A554E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3463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8737600" y="5930153"/>
            <a:ext cx="2844800" cy="315072"/>
          </a:xfrm>
        </p:spPr>
        <p:txBody>
          <a:bodyPr/>
          <a:lstStyle>
            <a:lvl1pPr algn="r">
              <a:defRPr>
                <a:latin typeface="Times New Roman" pitchFamily="18"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70084A8B-65C8-49B7-B2E3-5B8E4F5C7485}" type="slidenum">
              <a:rPr lang="en-US" smtClean="0"/>
              <a:t>‹#›</a:t>
            </a:fld>
            <a:endParaRPr lang="en-US" dirty="0"/>
          </a:p>
        </p:txBody>
      </p:sp>
    </p:spTree>
    <p:extLst>
      <p:ext uri="{BB962C8B-B14F-4D97-AF65-F5344CB8AC3E}">
        <p14:creationId xmlns:p14="http://schemas.microsoft.com/office/powerpoint/2010/main" val="33912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91FAE-7F99-4618-8A20-90DD08CF7A92}" type="datetimeFigureOut">
              <a:rPr lang="en-US" smtClean="0"/>
              <a:t>9/10/20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DC7EE0-0E4F-42AA-8220-FB3C786FF585}" type="slidenum">
              <a:rPr lang="en-US" smtClean="0"/>
              <a:t>‹#›</a:t>
            </a:fld>
            <a:endParaRPr lang="en-US"/>
          </a:p>
        </p:txBody>
      </p:sp>
    </p:spTree>
    <p:extLst>
      <p:ext uri="{BB962C8B-B14F-4D97-AF65-F5344CB8AC3E}">
        <p14:creationId xmlns:p14="http://schemas.microsoft.com/office/powerpoint/2010/main" val="332877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E91FAE-7F99-4618-8A20-90DD08CF7A92}" type="datetimeFigureOut">
              <a:rPr lang="en-US" smtClean="0"/>
              <a:t>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C7EE0-0E4F-42AA-8220-FB3C786FF585}" type="slidenum">
              <a:rPr lang="en-US" smtClean="0"/>
              <a:t>‹#›</a:t>
            </a:fld>
            <a:endParaRPr lang="en-US"/>
          </a:p>
        </p:txBody>
      </p:sp>
    </p:spTree>
    <p:extLst>
      <p:ext uri="{BB962C8B-B14F-4D97-AF65-F5344CB8AC3E}">
        <p14:creationId xmlns:p14="http://schemas.microsoft.com/office/powerpoint/2010/main" val="83148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E91FAE-7F99-4618-8A20-90DD08CF7A92}" type="datetimeFigureOut">
              <a:rPr lang="en-US" smtClean="0"/>
              <a:t>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C7EE0-0E4F-42AA-8220-FB3C786FF585}" type="slidenum">
              <a:rPr lang="en-US" smtClean="0"/>
              <a:t>‹#›</a:t>
            </a:fld>
            <a:endParaRPr lang="en-US"/>
          </a:p>
        </p:txBody>
      </p:sp>
    </p:spTree>
    <p:extLst>
      <p:ext uri="{BB962C8B-B14F-4D97-AF65-F5344CB8AC3E}">
        <p14:creationId xmlns:p14="http://schemas.microsoft.com/office/powerpoint/2010/main" val="3948804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91FAE-7F99-4618-8A20-90DD08CF7A92}"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C7EE0-0E4F-42AA-8220-FB3C786FF585}" type="slidenum">
              <a:rPr lang="en-US" smtClean="0"/>
              <a:t>‹#›</a:t>
            </a:fld>
            <a:endParaRPr lang="en-US"/>
          </a:p>
        </p:txBody>
      </p:sp>
    </p:spTree>
    <p:extLst>
      <p:ext uri="{BB962C8B-B14F-4D97-AF65-F5344CB8AC3E}">
        <p14:creationId xmlns:p14="http://schemas.microsoft.com/office/powerpoint/2010/main" val="3113359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91FAE-7F99-4618-8A20-90DD08CF7A92}"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C7EE0-0E4F-42AA-8220-FB3C786FF585}" type="slidenum">
              <a:rPr lang="en-US" smtClean="0"/>
              <a:t>‹#›</a:t>
            </a:fld>
            <a:endParaRPr lang="en-US"/>
          </a:p>
        </p:txBody>
      </p:sp>
    </p:spTree>
    <p:extLst>
      <p:ext uri="{BB962C8B-B14F-4D97-AF65-F5344CB8AC3E}">
        <p14:creationId xmlns:p14="http://schemas.microsoft.com/office/powerpoint/2010/main" val="282252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al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lumMod val="75000"/>
                    <a:lumOff val="2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7" name="Rectangle 6"/>
          <p:cNvSpPr>
            <a:spLocks noGrp="1" noChangeArrowheads="1"/>
          </p:cNvSpPr>
          <p:nvPr>
            <p:ph type="sldNum" sz="quarter" idx="12"/>
          </p:nvPr>
        </p:nvSpPr>
        <p:spPr>
          <a:xfrm>
            <a:off x="8737600" y="6347012"/>
            <a:ext cx="2844800" cy="339912"/>
          </a:xfrm>
        </p:spPr>
        <p:txBody>
          <a:bodyPr/>
          <a:lstStyle>
            <a:lvl1pPr algn="r">
              <a:defRPr>
                <a:latin typeface="Times New Roman" pitchFamily="18" charset="0"/>
              </a:defRPr>
            </a:lvl1pPr>
          </a:lstStyle>
          <a:p>
            <a:pPr>
              <a:defRPr/>
            </a:pPr>
            <a:fld id="{70084A8B-65C8-49B7-B2E3-5B8E4F5C7485}" type="slidenum">
              <a:rPr lang="en-US" smtClean="0"/>
              <a:pPr>
                <a:defRPr/>
              </a:pPr>
              <a:t>‹#›</a:t>
            </a:fld>
            <a:endParaRPr lang="en-US" dirty="0"/>
          </a:p>
        </p:txBody>
      </p:sp>
      <p:cxnSp>
        <p:nvCxnSpPr>
          <p:cNvPr id="11" name="Straight Connector 10"/>
          <p:cNvCxnSpPr/>
          <p:nvPr userDrawn="1"/>
        </p:nvCxnSpPr>
        <p:spPr>
          <a:xfrm>
            <a:off x="609600" y="1417638"/>
            <a:ext cx="10972800"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92E15-3028-E749-B91A-CB159C020F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B6F81-379F-374D-814D-111F775D60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F90D0-61B9-C648-BA9E-A4122AE9221E}"/>
              </a:ext>
            </a:extLst>
          </p:cNvPr>
          <p:cNvSpPr>
            <a:spLocks noGrp="1"/>
          </p:cNvSpPr>
          <p:nvPr>
            <p:ph type="dt" sz="half" idx="10"/>
          </p:nvPr>
        </p:nvSpPr>
        <p:spPr/>
        <p:txBody>
          <a:bodyPr/>
          <a:lstStyle/>
          <a:p>
            <a:fld id="{BFCE9EA0-A2C6-6C4E-B090-1691C392F44A}" type="datetimeFigureOut">
              <a:rPr lang="en-US" smtClean="0"/>
              <a:t>9/10/20</a:t>
            </a:fld>
            <a:endParaRPr lang="en-US"/>
          </a:p>
        </p:txBody>
      </p:sp>
      <p:sp>
        <p:nvSpPr>
          <p:cNvPr id="5" name="Footer Placeholder 4">
            <a:extLst>
              <a:ext uri="{FF2B5EF4-FFF2-40B4-BE49-F238E27FC236}">
                <a16:creationId xmlns:a16="http://schemas.microsoft.com/office/drawing/2014/main" id="{026BF9D7-FA33-4646-8088-E1224A459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4AD4B-4A41-7243-96DB-3BC0219B0EA7}"/>
              </a:ext>
            </a:extLst>
          </p:cNvPr>
          <p:cNvSpPr>
            <a:spLocks noGrp="1"/>
          </p:cNvSpPr>
          <p:nvPr>
            <p:ph type="sldNum" sz="quarter" idx="12"/>
          </p:nvPr>
        </p:nvSpPr>
        <p:spPr/>
        <p:txBody>
          <a:bodyPr/>
          <a:lstStyle/>
          <a:p>
            <a:fld id="{C6F853B5-F65F-1445-B987-174F47DE23C3}" type="slidenum">
              <a:rPr lang="en-US" smtClean="0"/>
              <a:t>‹#›</a:t>
            </a:fld>
            <a:endParaRPr lang="en-US"/>
          </a:p>
        </p:txBody>
      </p:sp>
    </p:spTree>
    <p:extLst>
      <p:ext uri="{BB962C8B-B14F-4D97-AF65-F5344CB8AC3E}">
        <p14:creationId xmlns:p14="http://schemas.microsoft.com/office/powerpoint/2010/main" val="418391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E91FAE-7F99-4618-8A20-90DD08CF7A92}"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C7EE0-0E4F-42AA-8220-FB3C786FF585}" type="slidenum">
              <a:rPr lang="en-US" smtClean="0"/>
              <a:t>‹#›</a:t>
            </a:fld>
            <a:endParaRPr lang="en-US"/>
          </a:p>
        </p:txBody>
      </p:sp>
    </p:spTree>
    <p:extLst>
      <p:ext uri="{BB962C8B-B14F-4D97-AF65-F5344CB8AC3E}">
        <p14:creationId xmlns:p14="http://schemas.microsoft.com/office/powerpoint/2010/main" val="297559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91FAE-7F99-4618-8A20-90DD08CF7A92}"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C7EE0-0E4F-42AA-8220-FB3C786FF585}" type="slidenum">
              <a:rPr lang="en-US" smtClean="0"/>
              <a:t>‹#›</a:t>
            </a:fld>
            <a:endParaRPr lang="en-US"/>
          </a:p>
        </p:txBody>
      </p:sp>
    </p:spTree>
    <p:extLst>
      <p:ext uri="{BB962C8B-B14F-4D97-AF65-F5344CB8AC3E}">
        <p14:creationId xmlns:p14="http://schemas.microsoft.com/office/powerpoint/2010/main" val="146063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E91FAE-7F99-4618-8A20-90DD08CF7A92}"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C7EE0-0E4F-42AA-8220-FB3C786FF585}" type="slidenum">
              <a:rPr lang="en-US" smtClean="0"/>
              <a:t>‹#›</a:t>
            </a:fld>
            <a:endParaRPr lang="en-US"/>
          </a:p>
        </p:txBody>
      </p:sp>
    </p:spTree>
    <p:extLst>
      <p:ext uri="{BB962C8B-B14F-4D97-AF65-F5344CB8AC3E}">
        <p14:creationId xmlns:p14="http://schemas.microsoft.com/office/powerpoint/2010/main" val="151446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E91FAE-7F99-4618-8A20-90DD08CF7A92}" type="datetimeFigureOut">
              <a:rPr lang="en-US" smtClean="0"/>
              <a:t>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C7EE0-0E4F-42AA-8220-FB3C786FF585}" type="slidenum">
              <a:rPr lang="en-US" smtClean="0"/>
              <a:t>‹#›</a:t>
            </a:fld>
            <a:endParaRPr lang="en-US"/>
          </a:p>
        </p:txBody>
      </p:sp>
    </p:spTree>
    <p:extLst>
      <p:ext uri="{BB962C8B-B14F-4D97-AF65-F5344CB8AC3E}">
        <p14:creationId xmlns:p14="http://schemas.microsoft.com/office/powerpoint/2010/main" val="18093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E91FAE-7F99-4618-8A20-90DD08CF7A92}" type="datetimeFigureOut">
              <a:rPr lang="en-US" smtClean="0"/>
              <a:t>9/10/20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DC7EE0-0E4F-42AA-8220-FB3C786FF585}" type="slidenum">
              <a:rPr lang="en-US" smtClean="0"/>
              <a:t>‹#›</a:t>
            </a:fld>
            <a:endParaRPr lang="en-US"/>
          </a:p>
        </p:txBody>
      </p:sp>
    </p:spTree>
    <p:extLst>
      <p:ext uri="{BB962C8B-B14F-4D97-AF65-F5344CB8AC3E}">
        <p14:creationId xmlns:p14="http://schemas.microsoft.com/office/powerpoint/2010/main" val="424549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E91FAE-7F99-4618-8A20-90DD08CF7A92}" type="datetimeFigureOut">
              <a:rPr lang="en-US" smtClean="0"/>
              <a:t>9/10/20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DC7EE0-0E4F-42AA-8220-FB3C786FF585}" type="slidenum">
              <a:rPr lang="en-US" smtClean="0"/>
              <a:t>‹#›</a:t>
            </a:fld>
            <a:endParaRPr lang="en-US"/>
          </a:p>
        </p:txBody>
      </p:sp>
    </p:spTree>
    <p:extLst>
      <p:ext uri="{BB962C8B-B14F-4D97-AF65-F5344CB8AC3E}">
        <p14:creationId xmlns:p14="http://schemas.microsoft.com/office/powerpoint/2010/main" val="1839451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65000"/>
          </a:schemeClr>
        </a:solidFill>
        <a:effectLst/>
      </p:bgPr>
    </p:bg>
    <p:spTree>
      <p:nvGrpSpPr>
        <p:cNvPr id="1" name=""/>
        <p:cNvGrpSpPr/>
        <p:nvPr/>
      </p:nvGrpSpPr>
      <p:grpSpPr>
        <a:xfrm>
          <a:off x="0" y="0"/>
          <a:ext cx="0" cy="0"/>
          <a:chOff x="0" y="0"/>
          <a:chExt cx="0" cy="0"/>
        </a:xfrm>
      </p:grpSpPr>
      <p:sp>
        <p:nvSpPr>
          <p:cNvPr id="5" name="Rectangle 4"/>
          <p:cNvSpPr/>
          <p:nvPr/>
        </p:nvSpPr>
        <p:spPr>
          <a:xfrm>
            <a:off x="155574" y="6024282"/>
            <a:ext cx="11878056" cy="67821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B9120FDA-B318-47FB-9D0E-FA5E8D4F5BEB}" type="slidenum">
              <a:rPr lang="en-US"/>
              <a:pPr>
                <a:defRPr/>
              </a:pPr>
              <a:t>‹#›</a:t>
            </a:fld>
            <a:endParaRPr lang="en-US" dirty="0"/>
          </a:p>
        </p:txBody>
      </p:sp>
      <p:sp>
        <p:nvSpPr>
          <p:cNvPr id="6" name="AutoShape 2" descr="Image result for CRRE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CRRE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55573" y="183152"/>
            <a:ext cx="11878056" cy="584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5574" y="160336"/>
            <a:ext cx="11878056" cy="6536092"/>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1" name="Picture 9" descr="C:\Users\cvuyovic\Documents\nasa_logo\nas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465" y="6126164"/>
            <a:ext cx="627398" cy="52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261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91FAE-7F99-4618-8A20-90DD08CF7A92}" type="datetimeFigureOut">
              <a:rPr lang="en-US" smtClean="0"/>
              <a:t>9/10/20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C7EE0-0E4F-42AA-8220-FB3C786FF585}" type="slidenum">
              <a:rPr lang="en-US" smtClean="0"/>
              <a:t>‹#›</a:t>
            </a:fld>
            <a:endParaRPr lang="en-US"/>
          </a:p>
        </p:txBody>
      </p:sp>
    </p:spTree>
    <p:extLst>
      <p:ext uri="{BB962C8B-B14F-4D97-AF65-F5344CB8AC3E}">
        <p14:creationId xmlns:p14="http://schemas.microsoft.com/office/powerpoint/2010/main" val="302361182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barros@duke.edu" TargetMode="External"/><Relationship Id="rId2" Type="http://schemas.openxmlformats.org/officeDocument/2006/relationships/hyperlink" Target="mailto:phouser@gm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raleigma@oregonstate.edu" TargetMode="External"/><Relationship Id="rId2" Type="http://schemas.openxmlformats.org/officeDocument/2006/relationships/hyperlink" Target="mailto:elizabeth.burakowski@unh.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mailto:ec1072@wildcats.unh.edu" TargetMode="External"/><Relationship Id="rId4" Type="http://schemas.openxmlformats.org/officeDocument/2006/relationships/hyperlink" Target="mailto:setuttle@syr.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2381" y="4942102"/>
            <a:ext cx="10515600" cy="13255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r>
              <a:rPr lang="en-US" b="1" kern="0" dirty="0">
                <a:solidFill>
                  <a:schemeClr val="bg2">
                    <a:lumMod val="50000"/>
                  </a:schemeClr>
                </a:solidFill>
                <a:latin typeface="Calibri Light" panose="020F0302020204030204"/>
              </a:rPr>
              <a:t>Future Planning for Global Snow</a:t>
            </a:r>
            <a:br>
              <a:rPr lang="en-US" sz="4000" kern="0" dirty="0">
                <a:solidFill>
                  <a:schemeClr val="bg2">
                    <a:lumMod val="50000"/>
                  </a:schemeClr>
                </a:solidFill>
                <a:latin typeface="Calibri Light" panose="020F0302020204030204"/>
              </a:rPr>
            </a:br>
            <a:endParaRPr lang="en-US" sz="1800" kern="0" dirty="0">
              <a:solidFill>
                <a:schemeClr val="bg2">
                  <a:lumMod val="50000"/>
                </a:schemeClr>
              </a:solidFill>
              <a:latin typeface="Calibri Light" panose="020F0302020204030204"/>
            </a:endParaRPr>
          </a:p>
        </p:txBody>
      </p:sp>
    </p:spTree>
    <p:extLst>
      <p:ext uri="{BB962C8B-B14F-4D97-AF65-F5344CB8AC3E}">
        <p14:creationId xmlns:p14="http://schemas.microsoft.com/office/powerpoint/2010/main" val="3915235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5E2F9-5C92-4657-8615-4174BE396610}"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Title 4"/>
          <p:cNvSpPr>
            <a:spLocks noGrp="1"/>
          </p:cNvSpPr>
          <p:nvPr>
            <p:ph type="title" idx="4294967295"/>
          </p:nvPr>
        </p:nvSpPr>
        <p:spPr>
          <a:xfrm>
            <a:off x="280543" y="2285571"/>
            <a:ext cx="2768600" cy="114300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ctr"/>
            <a:r>
              <a:rPr lang="en-US" b="1" dirty="0"/>
              <a:t>THP Snow Roadmap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514" y="0"/>
            <a:ext cx="9142857" cy="6857143"/>
          </a:xfrm>
          <a:prstGeom prst="rect">
            <a:avLst/>
          </a:prstGeom>
        </p:spPr>
      </p:pic>
    </p:spTree>
    <p:extLst>
      <p:ext uri="{BB962C8B-B14F-4D97-AF65-F5344CB8AC3E}">
        <p14:creationId xmlns:p14="http://schemas.microsoft.com/office/powerpoint/2010/main" val="412233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5E2F9-5C92-4657-8615-4174BE396610}"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Title 4"/>
          <p:cNvSpPr>
            <a:spLocks noGrp="1"/>
          </p:cNvSpPr>
          <p:nvPr>
            <p:ph type="title" idx="4294967295"/>
          </p:nvPr>
        </p:nvSpPr>
        <p:spPr>
          <a:xfrm>
            <a:off x="609600" y="177179"/>
            <a:ext cx="103632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t>Timeline driven by upcoming satellite missions and opportunities</a:t>
            </a:r>
          </a:p>
        </p:txBody>
      </p:sp>
      <p:sp>
        <p:nvSpPr>
          <p:cNvPr id="6" name="Content Placeholder 5"/>
          <p:cNvSpPr>
            <a:spLocks noGrp="1"/>
          </p:cNvSpPr>
          <p:nvPr>
            <p:ph idx="4294967295"/>
          </p:nvPr>
        </p:nvSpPr>
        <p:spPr>
          <a:xfrm>
            <a:off x="609600" y="3492306"/>
            <a:ext cx="6678613" cy="3206750"/>
          </a:xfrm>
        </p:spPr>
        <p:txBody>
          <a:bodyPr>
            <a:noAutofit/>
          </a:bodyPr>
          <a:lstStyle/>
          <a:p>
            <a:pPr marL="0" indent="0">
              <a:buFont typeface="Arial" panose="020B0604020202020204" pitchFamily="34" charset="0"/>
              <a:buNone/>
            </a:pPr>
            <a:r>
              <a:rPr lang="en-US" sz="2000" b="1" dirty="0"/>
              <a:t>Potential opportunities for </a:t>
            </a:r>
            <a:r>
              <a:rPr lang="en-US" sz="2000" b="1" dirty="0" err="1"/>
              <a:t>spaceborne</a:t>
            </a:r>
            <a:r>
              <a:rPr lang="en-US" sz="2000" b="1" dirty="0"/>
              <a:t> snow observations:</a:t>
            </a:r>
          </a:p>
          <a:p>
            <a:pPr>
              <a:spcBef>
                <a:spcPts val="0"/>
              </a:spcBef>
            </a:pPr>
            <a:r>
              <a:rPr lang="en-US" sz="1600" dirty="0"/>
              <a:t>Earth Venture Mission </a:t>
            </a:r>
          </a:p>
          <a:p>
            <a:pPr>
              <a:spcBef>
                <a:spcPts val="0"/>
              </a:spcBef>
            </a:pPr>
            <a:r>
              <a:rPr lang="en-US" sz="1600" dirty="0"/>
              <a:t>NISAR – L-band </a:t>
            </a:r>
            <a:r>
              <a:rPr lang="en-US" sz="1600" dirty="0" err="1"/>
              <a:t>InSAR</a:t>
            </a:r>
            <a:endParaRPr lang="en-US" sz="1600" dirty="0"/>
          </a:p>
          <a:p>
            <a:pPr>
              <a:spcBef>
                <a:spcPts val="0"/>
              </a:spcBef>
            </a:pPr>
            <a:r>
              <a:rPr lang="en-US" sz="1600" dirty="0"/>
              <a:t>TSMM – Ku-band SAR</a:t>
            </a:r>
          </a:p>
          <a:p>
            <a:pPr>
              <a:spcBef>
                <a:spcPts val="0"/>
              </a:spcBef>
            </a:pPr>
            <a:r>
              <a:rPr lang="en-US" sz="1600" dirty="0"/>
              <a:t>SBG – Hyperspectral </a:t>
            </a:r>
          </a:p>
          <a:p>
            <a:pPr>
              <a:spcBef>
                <a:spcPts val="0"/>
              </a:spcBef>
            </a:pPr>
            <a:r>
              <a:rPr lang="en-US" sz="1600" dirty="0"/>
              <a:t>Earth System Explorer (ESE) </a:t>
            </a:r>
          </a:p>
          <a:p>
            <a:pPr lvl="1">
              <a:spcBef>
                <a:spcPts val="0"/>
              </a:spcBef>
            </a:pPr>
            <a:r>
              <a:rPr lang="en-US" sz="1600" dirty="0"/>
              <a:t>Identify possible satellite technologies that meet mission criteria</a:t>
            </a:r>
          </a:p>
          <a:p>
            <a:pPr lvl="1">
              <a:spcBef>
                <a:spcPts val="0"/>
              </a:spcBef>
            </a:pPr>
            <a:r>
              <a:rPr lang="en-US" altLang="en-US" sz="1600" dirty="0"/>
              <a:t>Define activities required to evaluate potential concepts</a:t>
            </a:r>
            <a:endParaRPr lang="en-US" sz="1200" dirty="0"/>
          </a:p>
        </p:txBody>
      </p:sp>
      <p:pic>
        <p:nvPicPr>
          <p:cNvPr id="3" name="Picture 2"/>
          <p:cNvPicPr>
            <a:picLocks noChangeAspect="1"/>
          </p:cNvPicPr>
          <p:nvPr/>
        </p:nvPicPr>
        <p:blipFill>
          <a:blip r:embed="rId3"/>
          <a:stretch>
            <a:fillRect/>
          </a:stretch>
        </p:blipFill>
        <p:spPr>
          <a:xfrm>
            <a:off x="609600" y="1106252"/>
            <a:ext cx="10972800" cy="2392501"/>
          </a:xfrm>
          <a:prstGeom prst="rect">
            <a:avLst/>
          </a:prstGeom>
        </p:spPr>
      </p:pic>
      <p:sp>
        <p:nvSpPr>
          <p:cNvPr id="4" name="Rectangle 3"/>
          <p:cNvSpPr/>
          <p:nvPr/>
        </p:nvSpPr>
        <p:spPr>
          <a:xfrm>
            <a:off x="7412180" y="3498753"/>
            <a:ext cx="4475019" cy="2031325"/>
          </a:xfrm>
          <a:prstGeom prst="rect">
            <a:avLst/>
          </a:prstGeom>
        </p:spPr>
        <p:txBody>
          <a:bodyPr wrap="square">
            <a:spAutoFit/>
          </a:bodyPr>
          <a:lstStyle/>
          <a:p>
            <a:r>
              <a:rPr lang="en-US" sz="2000" b="1" dirty="0"/>
              <a:t>New techniques and advances are being demonstrated with existing satellites:</a:t>
            </a:r>
          </a:p>
          <a:p>
            <a:pPr marL="285750" indent="-285750">
              <a:spcBef>
                <a:spcPts val="0"/>
              </a:spcBef>
              <a:buFont typeface="Arial" panose="020B0604020202020204" pitchFamily="34" charset="0"/>
              <a:buChar char="•"/>
            </a:pPr>
            <a:r>
              <a:rPr lang="en-US" sz="1600" dirty="0"/>
              <a:t>C-band SAR - Sentinel-1 </a:t>
            </a:r>
          </a:p>
          <a:p>
            <a:pPr marL="285750" indent="-285750">
              <a:spcBef>
                <a:spcPts val="0"/>
              </a:spcBef>
              <a:buFont typeface="Arial" panose="020B0604020202020204" pitchFamily="34" charset="0"/>
              <a:buChar char="•"/>
            </a:pPr>
            <a:r>
              <a:rPr lang="en-US" sz="1600" dirty="0"/>
              <a:t>Stereo-photogrammetry – Worldview, Planet, Pleiades</a:t>
            </a:r>
          </a:p>
          <a:p>
            <a:pPr marL="285750" indent="-285750">
              <a:spcBef>
                <a:spcPts val="0"/>
              </a:spcBef>
              <a:buFont typeface="Arial" panose="020B0604020202020204" pitchFamily="34" charset="0"/>
              <a:buChar char="•"/>
            </a:pPr>
            <a:r>
              <a:rPr lang="en-US" sz="1600" dirty="0" err="1"/>
              <a:t>Spaceborne</a:t>
            </a:r>
            <a:r>
              <a:rPr lang="en-US" sz="1600" dirty="0"/>
              <a:t> </a:t>
            </a:r>
            <a:r>
              <a:rPr lang="en-US" sz="1600" dirty="0" err="1"/>
              <a:t>lidar</a:t>
            </a:r>
            <a:r>
              <a:rPr lang="en-US" sz="1600" dirty="0"/>
              <a:t> – ICESat-2, GEDI</a:t>
            </a:r>
          </a:p>
        </p:txBody>
      </p:sp>
    </p:spTree>
    <p:extLst>
      <p:ext uri="{BB962C8B-B14F-4D97-AF65-F5344CB8AC3E}">
        <p14:creationId xmlns:p14="http://schemas.microsoft.com/office/powerpoint/2010/main" val="1708321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t>Future Planning</a:t>
            </a: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5E2F9-5C92-4657-8615-4174BE396610}"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5"/>
          <p:cNvSpPr>
            <a:spLocks noGrp="1"/>
          </p:cNvSpPr>
          <p:nvPr>
            <p:ph idx="4294967295"/>
          </p:nvPr>
        </p:nvSpPr>
        <p:spPr>
          <a:xfrm>
            <a:off x="609600" y="1417638"/>
            <a:ext cx="11223625" cy="4602163"/>
          </a:xfrm>
        </p:spPr>
        <p:txBody>
          <a:bodyPr>
            <a:noAutofit/>
          </a:bodyPr>
          <a:lstStyle/>
          <a:p>
            <a:pPr marL="0" indent="0" defTabSz="685783">
              <a:spcAft>
                <a:spcPts val="300"/>
              </a:spcAft>
              <a:buNone/>
              <a:defRPr/>
            </a:pPr>
            <a:r>
              <a:rPr lang="en-US" sz="2800" b="1" dirty="0">
                <a:latin typeface="Calibri" panose="020F0502020204030204" pitchFamily="34" charset="0"/>
                <a:cs typeface="Calibri" panose="020F0502020204030204" pitchFamily="34" charset="0"/>
              </a:rPr>
              <a:t>Breakout group charge:</a:t>
            </a:r>
          </a:p>
          <a:p>
            <a:r>
              <a:rPr lang="en-US" sz="2000" dirty="0"/>
              <a:t>What activities are missing/essential?</a:t>
            </a:r>
          </a:p>
          <a:p>
            <a:r>
              <a:rPr lang="en-US" sz="2000" dirty="0"/>
              <a:t>How does the timeline match with upcoming deadlines?</a:t>
            </a:r>
          </a:p>
          <a:p>
            <a:r>
              <a:rPr lang="en-US" sz="2000" dirty="0"/>
              <a:t>What partnerships or other opportunities should we be aware of?</a:t>
            </a:r>
          </a:p>
          <a:p>
            <a:pPr marL="0" indent="0" defTabSz="685783">
              <a:spcAft>
                <a:spcPts val="300"/>
              </a:spcAft>
              <a:buNone/>
              <a:defRPr/>
            </a:pP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7605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44C1-1CA4-414D-BF55-28EB6C620EF1}"/>
              </a:ext>
            </a:extLst>
          </p:cNvPr>
          <p:cNvSpPr>
            <a:spLocks noGrp="1"/>
          </p:cNvSpPr>
          <p:nvPr>
            <p:ph type="title"/>
          </p:nvPr>
        </p:nvSpPr>
        <p:spPr/>
        <p:txBody>
          <a:bodyPr>
            <a:normAutofit/>
          </a:bodyPr>
          <a:lstStyle/>
          <a:p>
            <a:r>
              <a:rPr lang="en-US" dirty="0"/>
              <a:t>Breakout Group: </a:t>
            </a:r>
            <a:r>
              <a:rPr lang="en-US" b="1" dirty="0"/>
              <a:t>Strategic Planning</a:t>
            </a:r>
          </a:p>
        </p:txBody>
      </p:sp>
      <p:sp>
        <p:nvSpPr>
          <p:cNvPr id="4" name="TextBox 3">
            <a:extLst>
              <a:ext uri="{FF2B5EF4-FFF2-40B4-BE49-F238E27FC236}">
                <a16:creationId xmlns:a16="http://schemas.microsoft.com/office/drawing/2014/main" id="{C67CF7A7-6163-496D-ACBB-703486FD5C04}"/>
              </a:ext>
            </a:extLst>
          </p:cNvPr>
          <p:cNvSpPr txBox="1"/>
          <p:nvPr/>
        </p:nvSpPr>
        <p:spPr>
          <a:xfrm>
            <a:off x="889188" y="6058873"/>
            <a:ext cx="3637534" cy="646331"/>
          </a:xfrm>
          <a:prstGeom prst="rect">
            <a:avLst/>
          </a:prstGeom>
          <a:noFill/>
        </p:spPr>
        <p:txBody>
          <a:bodyPr wrap="none" rtlCol="0">
            <a:spAutoFit/>
          </a:bodyPr>
          <a:lstStyle/>
          <a:p>
            <a:r>
              <a:rPr lang="en-US" dirty="0"/>
              <a:t>Paul Houser (</a:t>
            </a:r>
            <a:r>
              <a:rPr lang="en-US" u="sng" dirty="0">
                <a:hlinkClick r:id="rId2"/>
              </a:rPr>
              <a:t>phouser@gmu.edu</a:t>
            </a:r>
            <a:r>
              <a:rPr lang="en-US" dirty="0"/>
              <a:t>)</a:t>
            </a:r>
          </a:p>
          <a:p>
            <a:r>
              <a:rPr lang="en-US" dirty="0"/>
              <a:t>Ana Barros (</a:t>
            </a:r>
            <a:r>
              <a:rPr lang="en-US" u="sng" dirty="0">
                <a:hlinkClick r:id="rId3"/>
              </a:rPr>
              <a:t>barros@duke.edu</a:t>
            </a:r>
            <a:r>
              <a:rPr lang="en-US" dirty="0"/>
              <a:t>)</a:t>
            </a:r>
          </a:p>
        </p:txBody>
      </p:sp>
      <p:sp>
        <p:nvSpPr>
          <p:cNvPr id="5" name="Rectangle 4">
            <a:extLst>
              <a:ext uri="{FF2B5EF4-FFF2-40B4-BE49-F238E27FC236}">
                <a16:creationId xmlns:a16="http://schemas.microsoft.com/office/drawing/2014/main" id="{057A58FC-589D-D844-A29D-9784DD3D1FBD}"/>
              </a:ext>
            </a:extLst>
          </p:cNvPr>
          <p:cNvSpPr/>
          <p:nvPr/>
        </p:nvSpPr>
        <p:spPr>
          <a:xfrm>
            <a:off x="503006" y="1534473"/>
            <a:ext cx="11592916" cy="4154984"/>
          </a:xfrm>
          <a:prstGeom prst="rect">
            <a:avLst/>
          </a:prstGeom>
        </p:spPr>
        <p:txBody>
          <a:bodyPr wrap="square">
            <a:spAutoFit/>
          </a:bodyPr>
          <a:lstStyle/>
          <a:p>
            <a:pPr fontAlgn="base">
              <a:spcAft>
                <a:spcPts val="1200"/>
              </a:spcAft>
            </a:pPr>
            <a:r>
              <a:rPr lang="en-US" b="1" dirty="0">
                <a:solidFill>
                  <a:srgbClr val="000000"/>
                </a:solidFill>
                <a:latin typeface="Arial" panose="020B0604020202020204" pitchFamily="34" charset="0"/>
                <a:cs typeface="Arial" panose="020B0604020202020204" pitchFamily="34" charset="0"/>
              </a:rPr>
              <a:t>Science-Application-Mission Vision &amp; Goals</a:t>
            </a:r>
          </a:p>
          <a:p>
            <a:pPr fontAlgn="base">
              <a:spcAft>
                <a:spcPts val="1200"/>
              </a:spcAft>
            </a:pPr>
            <a:r>
              <a:rPr lang="en-US" b="1" dirty="0">
                <a:solidFill>
                  <a:srgbClr val="000000"/>
                </a:solidFill>
                <a:latin typeface="Arial" panose="020B0604020202020204" pitchFamily="34" charset="0"/>
                <a:cs typeface="Arial" panose="020B0604020202020204" pitchFamily="34" charset="0"/>
              </a:rPr>
              <a:t>Mission Considerations</a:t>
            </a:r>
          </a:p>
          <a:p>
            <a:pPr marL="285750" indent="-285750" fontAlgn="base">
              <a:spcAft>
                <a:spcPts val="1200"/>
              </a:spcAft>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Observation Gaps</a:t>
            </a:r>
          </a:p>
          <a:p>
            <a:pPr marL="285750" indent="-285750" fontAlgn="base">
              <a:spcAft>
                <a:spcPts val="1200"/>
              </a:spcAft>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Time/Space Resolution</a:t>
            </a:r>
          </a:p>
          <a:p>
            <a:pPr marL="285750" indent="-285750" fontAlgn="base">
              <a:spcAft>
                <a:spcPts val="1200"/>
              </a:spcAft>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Timeline</a:t>
            </a:r>
          </a:p>
          <a:p>
            <a:pPr fontAlgn="base">
              <a:spcAft>
                <a:spcPts val="1200"/>
              </a:spcAft>
            </a:pPr>
            <a:r>
              <a:rPr lang="en-US" b="1" dirty="0">
                <a:solidFill>
                  <a:srgbClr val="000000"/>
                </a:solidFill>
                <a:latin typeface="Arial" panose="020B0604020202020204" pitchFamily="34" charset="0"/>
                <a:cs typeface="Arial" panose="020B0604020202020204" pitchFamily="34" charset="0"/>
              </a:rPr>
              <a:t>Discussion:</a:t>
            </a:r>
          </a:p>
          <a:p>
            <a:pPr marL="342900" indent="-342900">
              <a:buAutoNum type="arabicParenR"/>
            </a:pPr>
            <a:r>
              <a:rPr lang="en-US" dirty="0"/>
              <a:t>What are the research, reviews, and answers that must be ready by proposal time?</a:t>
            </a:r>
          </a:p>
          <a:p>
            <a:pPr lvl="1"/>
            <a:r>
              <a:rPr lang="en-US" sz="1200" b="1" dirty="0">
                <a:solidFill>
                  <a:srgbClr val="FF0000"/>
                </a:solidFill>
              </a:rPr>
              <a:t>Paper/Proposal list:</a:t>
            </a:r>
            <a:r>
              <a:rPr lang="en-US" sz="1200" dirty="0">
                <a:solidFill>
                  <a:srgbClr val="FF0000"/>
                </a:solidFill>
              </a:rPr>
              <a:t>  </a:t>
            </a:r>
            <a:r>
              <a:rPr lang="en-US" sz="1200" dirty="0"/>
              <a:t>https://drive.google.com/drive/folders/1d-k155K5RXCSu3lHPGEWqjxZzVyvdeNj</a:t>
            </a:r>
          </a:p>
          <a:p>
            <a:pPr lvl="1"/>
            <a:r>
              <a:rPr lang="en-US" sz="1200" b="1" dirty="0">
                <a:solidFill>
                  <a:srgbClr val="FF0000"/>
                </a:solidFill>
              </a:rPr>
              <a:t>Snow mission science vision:  </a:t>
            </a:r>
            <a:r>
              <a:rPr lang="en-US" sz="1200" dirty="0"/>
              <a:t>https://docs.google.com/document/d/1BtxGKMOB3eOACJVPCMYUaZOeLUjAplO-tABnWgB3IGg/edit?usp=sharing</a:t>
            </a:r>
            <a:endParaRPr lang="en-US" dirty="0"/>
          </a:p>
          <a:p>
            <a:pPr marL="342900" indent="-342900">
              <a:buAutoNum type="arabicParenR"/>
            </a:pPr>
            <a:r>
              <a:rPr lang="en-US" dirty="0"/>
              <a:t>How do we prioritize research, roadmap tasks, </a:t>
            </a:r>
            <a:r>
              <a:rPr lang="en-US" dirty="0" err="1"/>
              <a:t>etc</a:t>
            </a:r>
            <a:r>
              <a:rPr lang="en-US" dirty="0"/>
              <a:t> (with a limited time and budget)?</a:t>
            </a:r>
          </a:p>
          <a:p>
            <a:pPr marL="342900" indent="-342900">
              <a:buAutoNum type="arabicParenR"/>
            </a:pPr>
            <a:r>
              <a:rPr lang="en-US" dirty="0"/>
              <a:t>How to we focus and motivate the snow community towards a mission?</a:t>
            </a:r>
          </a:p>
          <a:p>
            <a:pPr marL="342900" indent="-342900">
              <a:buAutoNum type="arabicParenR"/>
            </a:pPr>
            <a:r>
              <a:rPr lang="en-US" dirty="0"/>
              <a:t>How do we strategically position our community for success?</a:t>
            </a:r>
          </a:p>
        </p:txBody>
      </p:sp>
    </p:spTree>
    <p:extLst>
      <p:ext uri="{BB962C8B-B14F-4D97-AF65-F5344CB8AC3E}">
        <p14:creationId xmlns:p14="http://schemas.microsoft.com/office/powerpoint/2010/main" val="235468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7CF7A7-6163-496D-ACBB-703486FD5C04}"/>
              </a:ext>
            </a:extLst>
          </p:cNvPr>
          <p:cNvSpPr txBox="1"/>
          <p:nvPr/>
        </p:nvSpPr>
        <p:spPr>
          <a:xfrm>
            <a:off x="889188" y="6058873"/>
            <a:ext cx="5881803" cy="646331"/>
          </a:xfrm>
          <a:prstGeom prst="rect">
            <a:avLst/>
          </a:prstGeom>
          <a:noFill/>
        </p:spPr>
        <p:txBody>
          <a:bodyPr wrap="none" rtlCol="0">
            <a:spAutoFit/>
          </a:bodyPr>
          <a:lstStyle/>
          <a:p>
            <a:r>
              <a:rPr lang="en-US" dirty="0"/>
              <a:t>Mike Durand (</a:t>
            </a:r>
            <a:r>
              <a:rPr lang="en-US" u="sng" dirty="0">
                <a:solidFill>
                  <a:schemeClr val="accent1">
                    <a:lumMod val="75000"/>
                  </a:schemeClr>
                </a:solidFill>
              </a:rPr>
              <a:t>durand.8@osu.edu</a:t>
            </a:r>
            <a:r>
              <a:rPr lang="en-US" dirty="0"/>
              <a:t>)</a:t>
            </a:r>
          </a:p>
          <a:p>
            <a:r>
              <a:rPr lang="en-US" dirty="0"/>
              <a:t>Chris Hiemstra (</a:t>
            </a:r>
            <a:r>
              <a:rPr lang="en-US" u="sng" dirty="0">
                <a:solidFill>
                  <a:schemeClr val="accent1">
                    <a:lumMod val="75000"/>
                  </a:schemeClr>
                </a:solidFill>
              </a:rPr>
              <a:t>Christopher.A.Hiemstra@erdc.dren.mil</a:t>
            </a:r>
            <a:r>
              <a:rPr lang="en-US" dirty="0"/>
              <a:t>)</a:t>
            </a:r>
          </a:p>
        </p:txBody>
      </p:sp>
      <p:pic>
        <p:nvPicPr>
          <p:cNvPr id="6" name="Picture 5">
            <a:extLst>
              <a:ext uri="{FF2B5EF4-FFF2-40B4-BE49-F238E27FC236}">
                <a16:creationId xmlns:a16="http://schemas.microsoft.com/office/drawing/2014/main" id="{96C17CDB-BAC9-224A-B320-AC4BA5FB1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22" y="163871"/>
            <a:ext cx="10469770" cy="5895002"/>
          </a:xfrm>
          <a:prstGeom prst="rect">
            <a:avLst/>
          </a:prstGeom>
        </p:spPr>
      </p:pic>
      <p:sp>
        <p:nvSpPr>
          <p:cNvPr id="9" name="Rectangle 8">
            <a:extLst>
              <a:ext uri="{FF2B5EF4-FFF2-40B4-BE49-F238E27FC236}">
                <a16:creationId xmlns:a16="http://schemas.microsoft.com/office/drawing/2014/main" id="{8C24D556-F032-3345-9419-6371E0A07432}"/>
              </a:ext>
            </a:extLst>
          </p:cNvPr>
          <p:cNvSpPr/>
          <p:nvPr/>
        </p:nvSpPr>
        <p:spPr>
          <a:xfrm>
            <a:off x="10597134" y="163871"/>
            <a:ext cx="1449644" cy="5895002"/>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23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44C1-1CA4-414D-BF55-28EB6C620EF1}"/>
              </a:ext>
            </a:extLst>
          </p:cNvPr>
          <p:cNvSpPr>
            <a:spLocks noGrp="1"/>
          </p:cNvSpPr>
          <p:nvPr>
            <p:ph type="title"/>
          </p:nvPr>
        </p:nvSpPr>
        <p:spPr/>
        <p:txBody>
          <a:bodyPr>
            <a:normAutofit/>
          </a:bodyPr>
          <a:lstStyle/>
          <a:p>
            <a:r>
              <a:rPr lang="en-US" dirty="0"/>
              <a:t>Breakout Group: </a:t>
            </a:r>
            <a:r>
              <a:rPr lang="en-US" b="1" dirty="0"/>
              <a:t>Maritime snow </a:t>
            </a:r>
          </a:p>
        </p:txBody>
      </p:sp>
      <p:sp>
        <p:nvSpPr>
          <p:cNvPr id="3" name="Content Placeholder 2">
            <a:extLst>
              <a:ext uri="{FF2B5EF4-FFF2-40B4-BE49-F238E27FC236}">
                <a16:creationId xmlns:a16="http://schemas.microsoft.com/office/drawing/2014/main" id="{C86031E6-11DB-4B5A-B589-5B4F65109910}"/>
              </a:ext>
            </a:extLst>
          </p:cNvPr>
          <p:cNvSpPr>
            <a:spLocks noGrp="1"/>
          </p:cNvSpPr>
          <p:nvPr>
            <p:ph idx="4294967295"/>
          </p:nvPr>
        </p:nvSpPr>
        <p:spPr>
          <a:xfrm>
            <a:off x="602676" y="1528445"/>
            <a:ext cx="10515600" cy="4884738"/>
          </a:xfrm>
        </p:spPr>
        <p:txBody>
          <a:bodyPr>
            <a:normAutofit fontScale="70000" lnSpcReduction="20000"/>
          </a:bodyPr>
          <a:lstStyle/>
          <a:p>
            <a:pPr marL="0" indent="0">
              <a:spcAft>
                <a:spcPts val="600"/>
              </a:spcAft>
              <a:buNone/>
            </a:pPr>
            <a:r>
              <a:rPr lang="en-US" b="1" dirty="0"/>
              <a:t>Discussion points:</a:t>
            </a:r>
            <a:endParaRPr lang="en-US" dirty="0"/>
          </a:p>
          <a:p>
            <a:pPr>
              <a:spcAft>
                <a:spcPts val="600"/>
              </a:spcAft>
            </a:pPr>
            <a:r>
              <a:rPr lang="en-US" dirty="0"/>
              <a:t>What are the most critical uncertainties about snow in the maritime zone?</a:t>
            </a:r>
          </a:p>
          <a:p>
            <a:pPr>
              <a:spcAft>
                <a:spcPts val="600"/>
              </a:spcAft>
            </a:pPr>
            <a:r>
              <a:rPr lang="en-US" dirty="0"/>
              <a:t>What are the biggest challenges to remote sensing of snow in the maritime zone? Where/when?</a:t>
            </a:r>
          </a:p>
          <a:p>
            <a:pPr>
              <a:spcAft>
                <a:spcPts val="600"/>
              </a:spcAft>
            </a:pPr>
            <a:r>
              <a:rPr lang="en-US" dirty="0"/>
              <a:t>How can ground-based networks and models be used to overcome these snow remote sensing challenges? What measurement and model advances are needed?</a:t>
            </a:r>
          </a:p>
          <a:p>
            <a:pPr>
              <a:spcAft>
                <a:spcPts val="600"/>
              </a:spcAft>
            </a:pPr>
            <a:r>
              <a:rPr lang="en-US" dirty="0"/>
              <a:t>What strategies/technologies are needed to improve within and below canopy process understanding and characterization of snow in maritime forests?</a:t>
            </a:r>
          </a:p>
          <a:p>
            <a:pPr>
              <a:spcAft>
                <a:spcPts val="600"/>
              </a:spcAft>
            </a:pPr>
            <a:r>
              <a:rPr lang="en-US" dirty="0"/>
              <a:t>What knowledge about snow processes and sensing might be transferable to the maritime zone from SnowEx campaigns in other snow zones (tundra, taiga, continental, prairie, etc.)? What is less likely to transfer due to the uniqueness of maritime snow?</a:t>
            </a:r>
          </a:p>
          <a:p>
            <a:pPr marL="0" indent="0">
              <a:buNone/>
            </a:pPr>
            <a:endParaRPr lang="en-US" dirty="0"/>
          </a:p>
        </p:txBody>
      </p:sp>
      <p:sp>
        <p:nvSpPr>
          <p:cNvPr id="4" name="TextBox 3">
            <a:extLst>
              <a:ext uri="{FF2B5EF4-FFF2-40B4-BE49-F238E27FC236}">
                <a16:creationId xmlns:a16="http://schemas.microsoft.com/office/drawing/2014/main" id="{C67CF7A7-6163-496D-ACBB-703486FD5C04}"/>
              </a:ext>
            </a:extLst>
          </p:cNvPr>
          <p:cNvSpPr txBox="1"/>
          <p:nvPr/>
        </p:nvSpPr>
        <p:spPr>
          <a:xfrm>
            <a:off x="889188" y="6058873"/>
            <a:ext cx="4616328" cy="523220"/>
          </a:xfrm>
          <a:prstGeom prst="rect">
            <a:avLst/>
          </a:prstGeom>
          <a:noFill/>
        </p:spPr>
        <p:txBody>
          <a:bodyPr wrap="none" rtlCol="0">
            <a:spAutoFit/>
          </a:bodyPr>
          <a:lstStyle/>
          <a:p>
            <a:r>
              <a:rPr lang="en-US" sz="1400" u="sng" dirty="0"/>
              <a:t>Leads: </a:t>
            </a:r>
            <a:r>
              <a:rPr lang="en-US" sz="1400" dirty="0"/>
              <a:t>	Liz </a:t>
            </a:r>
            <a:r>
              <a:rPr lang="en-US" sz="1400" dirty="0" err="1"/>
              <a:t>Burakowski</a:t>
            </a:r>
            <a:r>
              <a:rPr lang="en-US" sz="1400" dirty="0"/>
              <a:t> (</a:t>
            </a:r>
            <a:r>
              <a:rPr lang="en-US" sz="1400" dirty="0">
                <a:hlinkClick r:id="rId2"/>
              </a:rPr>
              <a:t>elizabeth.burakowski@unh.edu</a:t>
            </a:r>
            <a:r>
              <a:rPr lang="en-US" sz="1400" dirty="0"/>
              <a:t>)</a:t>
            </a:r>
          </a:p>
          <a:p>
            <a:r>
              <a:rPr lang="en-US" sz="1400" dirty="0"/>
              <a:t>	Mark Raleigh (</a:t>
            </a:r>
            <a:r>
              <a:rPr lang="en-US" sz="1400" dirty="0">
                <a:hlinkClick r:id="rId3"/>
              </a:rPr>
              <a:t>raleigma@oregonstate.edu</a:t>
            </a:r>
            <a:r>
              <a:rPr lang="en-US" sz="1400" dirty="0"/>
              <a:t>)</a:t>
            </a:r>
          </a:p>
        </p:txBody>
      </p:sp>
    </p:spTree>
    <p:extLst>
      <p:ext uri="{BB962C8B-B14F-4D97-AF65-F5344CB8AC3E}">
        <p14:creationId xmlns:p14="http://schemas.microsoft.com/office/powerpoint/2010/main" val="184388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Breakout Group: </a:t>
            </a:r>
            <a:r>
              <a:rPr lang="en-US" sz="3600" b="1" dirty="0"/>
              <a:t>Prairie Snow</a:t>
            </a:r>
          </a:p>
        </p:txBody>
      </p:sp>
      <p:sp>
        <p:nvSpPr>
          <p:cNvPr id="5" name="Rectangle 4"/>
          <p:cNvSpPr/>
          <p:nvPr/>
        </p:nvSpPr>
        <p:spPr>
          <a:xfrm>
            <a:off x="559855" y="1735005"/>
            <a:ext cx="7353309" cy="1169551"/>
          </a:xfrm>
          <a:prstGeom prst="rect">
            <a:avLst/>
          </a:prstGeom>
        </p:spPr>
        <p:txBody>
          <a:bodyPr wrap="square">
            <a:spAutoFit/>
          </a:bodyPr>
          <a:lstStyle/>
          <a:p>
            <a:pPr marL="285750" lvl="0" indent="-2857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Prairies cover almost 1/3 of the Earth’s land surface globally</a:t>
            </a:r>
          </a:p>
          <a:p>
            <a:pPr marL="742950" lvl="1" indent="-2857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important for agriculture, water management, flooding concerns, energy &amp; carbon cycle interactions, ecological issues, etc.</a:t>
            </a:r>
          </a:p>
          <a:p>
            <a:pPr marL="285750" lvl="0" indent="-2857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Low stature vegetation, wind redistribution, subtle topography, rapidly changing conditions, and shallow snow create unique snow heterogeneity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5527" y="398615"/>
            <a:ext cx="4250423" cy="4250423"/>
          </a:xfrm>
          <a:prstGeom prst="rect">
            <a:avLst/>
          </a:prstGeom>
        </p:spPr>
      </p:pic>
      <p:sp>
        <p:nvSpPr>
          <p:cNvPr id="6" name="Title 1">
            <a:extLst>
              <a:ext uri="{FF2B5EF4-FFF2-40B4-BE49-F238E27FC236}">
                <a16:creationId xmlns:a16="http://schemas.microsoft.com/office/drawing/2014/main" id="{386C4166-900E-4762-B624-D7057E0059C4}"/>
              </a:ext>
            </a:extLst>
          </p:cNvPr>
          <p:cNvSpPr txBox="1">
            <a:spLocks/>
          </p:cNvSpPr>
          <p:nvPr/>
        </p:nvSpPr>
        <p:spPr>
          <a:xfrm>
            <a:off x="559855" y="3377363"/>
            <a:ext cx="5994528" cy="686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070C0"/>
                </a:solidFill>
                <a:latin typeface="Arial" panose="020B0604020202020204" pitchFamily="34" charset="0"/>
                <a:cs typeface="Arial" panose="020B0604020202020204" pitchFamily="34" charset="0"/>
              </a:rPr>
              <a:t>Key questions to discuss </a:t>
            </a:r>
            <a:r>
              <a:rPr lang="en-US" sz="1800" dirty="0">
                <a:solidFill>
                  <a:srgbClr val="0070C0"/>
                </a:solidFill>
                <a:latin typeface="Arial" panose="020B0604020202020204" pitchFamily="34" charset="0"/>
                <a:cs typeface="Arial" panose="020B0604020202020204" pitchFamily="34" charset="0"/>
              </a:rPr>
              <a:t>(not limited)</a:t>
            </a:r>
          </a:p>
        </p:txBody>
      </p:sp>
      <p:sp>
        <p:nvSpPr>
          <p:cNvPr id="4" name="Rectangle 3">
            <a:extLst>
              <a:ext uri="{FF2B5EF4-FFF2-40B4-BE49-F238E27FC236}">
                <a16:creationId xmlns:a16="http://schemas.microsoft.com/office/drawing/2014/main" id="{EBF7E88F-CE24-4699-86B3-06B2381716CE}"/>
              </a:ext>
            </a:extLst>
          </p:cNvPr>
          <p:cNvSpPr/>
          <p:nvPr/>
        </p:nvSpPr>
        <p:spPr>
          <a:xfrm>
            <a:off x="559855" y="3890786"/>
            <a:ext cx="7353309" cy="107721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1. </a:t>
            </a:r>
            <a:r>
              <a:rPr lang="en-US" sz="1600" dirty="0">
                <a:solidFill>
                  <a:srgbClr val="0070C0"/>
                </a:solidFill>
                <a:latin typeface="Arial" panose="020B0604020202020204" pitchFamily="34" charset="0"/>
                <a:cs typeface="Arial" panose="020B0604020202020204" pitchFamily="34" charset="0"/>
              </a:rPr>
              <a:t>What are the current gaps in remote sensing of prairie snow?</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Impact of substrate characteristics (vegetation, soil composition &amp; moisture, and freeze-thaw state) on remote sensing techniques</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Characterizing spatial heterogeneity of snow (especially wind-driven redistribution, sublimation)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Rapidly changing conditions (metamorphism, wet snow, etc.)</a:t>
            </a:r>
          </a:p>
        </p:txBody>
      </p:sp>
      <p:pic>
        <p:nvPicPr>
          <p:cNvPr id="8" name="Picture 2" descr="snowex-logo-min - SnowBrains">
            <a:extLst>
              <a:ext uri="{FF2B5EF4-FFF2-40B4-BE49-F238E27FC236}">
                <a16:creationId xmlns:a16="http://schemas.microsoft.com/office/drawing/2014/main" id="{E170531B-4677-4CCA-B270-6AAF21529D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3197" y="6028214"/>
            <a:ext cx="1200873" cy="7930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DE2461-7442-4D98-BBCA-EF5A04F6E752}"/>
              </a:ext>
            </a:extLst>
          </p:cNvPr>
          <p:cNvSpPr txBox="1"/>
          <p:nvPr/>
        </p:nvSpPr>
        <p:spPr>
          <a:xfrm>
            <a:off x="874111" y="6213726"/>
            <a:ext cx="8553353" cy="292388"/>
          </a:xfrm>
          <a:prstGeom prst="rect">
            <a:avLst/>
          </a:prstGeom>
          <a:noFill/>
        </p:spPr>
        <p:txBody>
          <a:bodyPr wrap="square" rtlCol="0">
            <a:spAutoFit/>
          </a:bodyPr>
          <a:lstStyle/>
          <a:p>
            <a:r>
              <a:rPr lang="en-US" sz="1300" i="1" dirty="0"/>
              <a:t>Prairie snow group – Sam Tuttle (</a:t>
            </a:r>
            <a:r>
              <a:rPr lang="en-US" sz="1300" i="1" u="sng" dirty="0">
                <a:hlinkClick r:id="rId4"/>
              </a:rPr>
              <a:t>setuttle@syr.edu</a:t>
            </a:r>
            <a:r>
              <a:rPr lang="en-US" sz="1300" i="1" dirty="0"/>
              <a:t>) , Eunsang Cho (</a:t>
            </a:r>
            <a:r>
              <a:rPr lang="en-US" sz="1300" i="1" u="sng" dirty="0">
                <a:hlinkClick r:id="rId5"/>
              </a:rPr>
              <a:t>ec1072@wildcats.unh.edu</a:t>
            </a:r>
            <a:r>
              <a:rPr lang="en-US" sz="1300" i="1" dirty="0"/>
              <a:t>)</a:t>
            </a:r>
          </a:p>
        </p:txBody>
      </p:sp>
      <p:sp>
        <p:nvSpPr>
          <p:cNvPr id="11" name="Rectangle 10">
            <a:extLst>
              <a:ext uri="{FF2B5EF4-FFF2-40B4-BE49-F238E27FC236}">
                <a16:creationId xmlns:a16="http://schemas.microsoft.com/office/drawing/2014/main" id="{D9B74924-D77E-40DB-8F44-07A3B1FE30E3}"/>
              </a:ext>
            </a:extLst>
          </p:cNvPr>
          <p:cNvSpPr/>
          <p:nvPr/>
        </p:nvSpPr>
        <p:spPr>
          <a:xfrm>
            <a:off x="609600" y="4984035"/>
            <a:ext cx="10409220" cy="523220"/>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2. </a:t>
            </a:r>
            <a:r>
              <a:rPr lang="en-US" sz="1600" dirty="0">
                <a:solidFill>
                  <a:srgbClr val="0070C0"/>
                </a:solidFill>
                <a:latin typeface="Arial" panose="020B0604020202020204" pitchFamily="34" charset="0"/>
                <a:cs typeface="Arial" panose="020B0604020202020204" pitchFamily="34" charset="0"/>
              </a:rPr>
              <a:t>What sensors might be beneficial (shallow, transitional snow) – esp. path to space?</a:t>
            </a:r>
          </a:p>
          <a:p>
            <a:pPr marL="800100" lvl="1" indent="-34290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L-band </a:t>
            </a:r>
            <a:r>
              <a:rPr lang="en-US" sz="1200" dirty="0" err="1">
                <a:latin typeface="Arial" panose="020B0604020202020204" pitchFamily="34" charset="0"/>
                <a:cs typeface="Arial" panose="020B0604020202020204" pitchFamily="34" charset="0"/>
              </a:rPr>
              <a:t>InSAR</a:t>
            </a:r>
            <a:r>
              <a:rPr lang="en-US" sz="1200" dirty="0">
                <a:latin typeface="Arial" panose="020B0604020202020204" pitchFamily="34" charset="0"/>
                <a:cs typeface="Arial" panose="020B0604020202020204" pitchFamily="34" charset="0"/>
              </a:rPr>
              <a:t>, Lidar, multi-band SAR/radiometer, hyperspectral, Gamma radiation, </a:t>
            </a:r>
            <a:r>
              <a:rPr lang="en-US" sz="1200" dirty="0" err="1">
                <a:latin typeface="Arial" panose="020B0604020202020204" pitchFamily="34" charset="0"/>
                <a:cs typeface="Arial" panose="020B0604020202020204" pitchFamily="34" charset="0"/>
              </a:rPr>
              <a:t>SfM</a:t>
            </a:r>
            <a:r>
              <a:rPr lang="en-US" sz="1200" dirty="0">
                <a:latin typeface="Arial" panose="020B0604020202020204" pitchFamily="34" charset="0"/>
                <a:cs typeface="Arial" panose="020B0604020202020204" pitchFamily="34" charset="0"/>
              </a:rPr>
              <a:t>, others?</a:t>
            </a:r>
          </a:p>
        </p:txBody>
      </p:sp>
      <p:sp>
        <p:nvSpPr>
          <p:cNvPr id="12" name="Rectangle 11">
            <a:extLst>
              <a:ext uri="{FF2B5EF4-FFF2-40B4-BE49-F238E27FC236}">
                <a16:creationId xmlns:a16="http://schemas.microsoft.com/office/drawing/2014/main" id="{906FA46F-038C-46A8-8019-ACAAD8AAB827}"/>
              </a:ext>
            </a:extLst>
          </p:cNvPr>
          <p:cNvSpPr/>
          <p:nvPr/>
        </p:nvSpPr>
        <p:spPr>
          <a:xfrm>
            <a:off x="559855" y="5523286"/>
            <a:ext cx="10409220" cy="523220"/>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3. </a:t>
            </a:r>
            <a:r>
              <a:rPr lang="en-US" sz="1600" dirty="0">
                <a:solidFill>
                  <a:srgbClr val="0070C0"/>
                </a:solidFill>
                <a:latin typeface="Arial" panose="020B0604020202020204" pitchFamily="34" charset="0"/>
                <a:cs typeface="Arial" panose="020B0604020202020204" pitchFamily="34" charset="0"/>
              </a:rPr>
              <a:t>Which opportunities/collaborations should we be aware of?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Agricultural &amp; ecological communities, Canadian agencies &amp; universities, flood forecasters, others?</a:t>
            </a:r>
          </a:p>
        </p:txBody>
      </p:sp>
      <p:sp>
        <p:nvSpPr>
          <p:cNvPr id="13" name="Rectangle 12">
            <a:extLst>
              <a:ext uri="{FF2B5EF4-FFF2-40B4-BE49-F238E27FC236}">
                <a16:creationId xmlns:a16="http://schemas.microsoft.com/office/drawing/2014/main" id="{CEEC7882-7874-F54D-9F55-471745FA3066}"/>
              </a:ext>
            </a:extLst>
          </p:cNvPr>
          <p:cNvSpPr/>
          <p:nvPr/>
        </p:nvSpPr>
        <p:spPr>
          <a:xfrm>
            <a:off x="559855" y="2928552"/>
            <a:ext cx="7728502" cy="600164"/>
          </a:xfrm>
          <a:prstGeom prst="rect">
            <a:avLst/>
          </a:prstGeom>
        </p:spPr>
        <p:txBody>
          <a:bodyPr wrap="square">
            <a:spAutoFit/>
          </a:bodyPr>
          <a:lstStyle/>
          <a:p>
            <a:pPr lvl="0">
              <a:spcBef>
                <a:spcPts val="600"/>
              </a:spcBef>
            </a:pPr>
            <a:r>
              <a:rPr lang="en-US" sz="1600" b="1" dirty="0">
                <a:solidFill>
                  <a:srgbClr val="7030A0"/>
                </a:solidFill>
                <a:latin typeface="Arial" panose="020B0604020202020204" pitchFamily="34" charset="0"/>
                <a:cs typeface="Arial" panose="020B0604020202020204" pitchFamily="34" charset="0"/>
              </a:rPr>
              <a:t>Winter 2021 planned activities:</a:t>
            </a:r>
            <a:r>
              <a:rPr lang="en-US" sz="1600" dirty="0">
                <a:solidFill>
                  <a:srgbClr val="7030A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local-scale campaign at CARC, MT</a:t>
            </a:r>
          </a:p>
          <a:p>
            <a:pPr marL="740664" lvl="1" indent="-285750">
              <a:spcBef>
                <a:spcPts val="600"/>
              </a:spcBef>
              <a:buFont typeface="Arial" panose="020B0604020202020204" pitchFamily="34" charset="0"/>
              <a:buChar char="•"/>
            </a:pPr>
            <a:r>
              <a:rPr lang="en-US" sz="1100" dirty="0">
                <a:latin typeface="Arial" panose="020B0604020202020204" pitchFamily="34" charset="0"/>
                <a:cs typeface="Arial" panose="020B0604020202020204" pitchFamily="34" charset="0"/>
              </a:rPr>
              <a:t>UAV Lidar &amp; albedo, hyperspectral, UAVSAR flights, ground meteorology, snow, &amp; soil</a:t>
            </a:r>
          </a:p>
        </p:txBody>
      </p:sp>
      <p:sp>
        <p:nvSpPr>
          <p:cNvPr id="14" name="Rectangle 13">
            <a:extLst>
              <a:ext uri="{FF2B5EF4-FFF2-40B4-BE49-F238E27FC236}">
                <a16:creationId xmlns:a16="http://schemas.microsoft.com/office/drawing/2014/main" id="{2103AE81-78E9-3845-BE15-3A35D2A66569}"/>
              </a:ext>
            </a:extLst>
          </p:cNvPr>
          <p:cNvSpPr/>
          <p:nvPr/>
        </p:nvSpPr>
        <p:spPr>
          <a:xfrm>
            <a:off x="648799" y="7045365"/>
            <a:ext cx="10409220"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4. </a:t>
            </a:r>
            <a:r>
              <a:rPr lang="en-US" sz="1600" dirty="0">
                <a:solidFill>
                  <a:srgbClr val="0070C0"/>
                </a:solidFill>
                <a:latin typeface="Arial" panose="020B0604020202020204" pitchFamily="34" charset="0"/>
                <a:cs typeface="Arial" panose="020B0604020202020204" pitchFamily="34" charset="0"/>
              </a:rPr>
              <a:t>What do we want to achieve, and when?</a:t>
            </a:r>
          </a:p>
        </p:txBody>
      </p:sp>
      <p:sp>
        <p:nvSpPr>
          <p:cNvPr id="16" name="Title 1"/>
          <p:cNvSpPr txBox="1">
            <a:spLocks/>
          </p:cNvSpPr>
          <p:nvPr/>
        </p:nvSpPr>
        <p:spPr>
          <a:xfrm>
            <a:off x="559855" y="1278024"/>
            <a:ext cx="4904870" cy="686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j-ea"/>
                <a:cs typeface="Arial" panose="020B0604020202020204" pitchFamily="34" charset="0"/>
              </a:rPr>
              <a:t>Why Prairie snow?</a:t>
            </a:r>
          </a:p>
        </p:txBody>
      </p:sp>
    </p:spTree>
    <p:extLst>
      <p:ext uri="{BB962C8B-B14F-4D97-AF65-F5344CB8AC3E}">
        <p14:creationId xmlns:p14="http://schemas.microsoft.com/office/powerpoint/2010/main" val="3616637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07A0-3FFA-A246-BC01-3968962E2CB7}"/>
              </a:ext>
            </a:extLst>
          </p:cNvPr>
          <p:cNvSpPr>
            <a:spLocks noGrp="1"/>
          </p:cNvSpPr>
          <p:nvPr>
            <p:ph type="title"/>
          </p:nvPr>
        </p:nvSpPr>
        <p:spPr/>
        <p:txBody>
          <a:bodyPr/>
          <a:lstStyle/>
          <a:p>
            <a:r>
              <a:rPr lang="en-US" sz="3600" dirty="0"/>
              <a:t>Breakout Group: </a:t>
            </a:r>
            <a:r>
              <a:rPr lang="en-US" sz="3600" b="1" dirty="0"/>
              <a:t>Observing System Simulation Experiment (OSSE)</a:t>
            </a:r>
          </a:p>
        </p:txBody>
      </p:sp>
      <p:sp>
        <p:nvSpPr>
          <p:cNvPr id="4" name="Slide Number Placeholder 3">
            <a:extLst>
              <a:ext uri="{FF2B5EF4-FFF2-40B4-BE49-F238E27FC236}">
                <a16:creationId xmlns:a16="http://schemas.microsoft.com/office/drawing/2014/main" id="{194EB8BE-F9EA-5642-9A9E-F4DAA41E062D}"/>
              </a:ext>
            </a:extLst>
          </p:cNvPr>
          <p:cNvSpPr>
            <a:spLocks noGrp="1"/>
          </p:cNvSpPr>
          <p:nvPr>
            <p:ph type="sldNum" sz="quarter" idx="12"/>
          </p:nvPr>
        </p:nvSpPr>
        <p:spPr/>
        <p:txBody>
          <a:bodyPr/>
          <a:lstStyle/>
          <a:p>
            <a:fld id="{F69D55ED-1AA6-E74B-BD4A-24BBC9C44F59}" type="slidenum">
              <a:rPr lang="en-US" smtClean="0"/>
              <a:t>9</a:t>
            </a:fld>
            <a:endParaRPr lang="en-US"/>
          </a:p>
        </p:txBody>
      </p:sp>
      <p:sp>
        <p:nvSpPr>
          <p:cNvPr id="3" name="Content Placeholder 2">
            <a:extLst>
              <a:ext uri="{FF2B5EF4-FFF2-40B4-BE49-F238E27FC236}">
                <a16:creationId xmlns:a16="http://schemas.microsoft.com/office/drawing/2014/main" id="{4AC07BA5-B63B-6E46-945F-65C59B12E96E}"/>
              </a:ext>
            </a:extLst>
          </p:cNvPr>
          <p:cNvSpPr>
            <a:spLocks noGrp="1"/>
          </p:cNvSpPr>
          <p:nvPr>
            <p:ph idx="4294967295"/>
          </p:nvPr>
        </p:nvSpPr>
        <p:spPr>
          <a:xfrm>
            <a:off x="609600" y="1548700"/>
            <a:ext cx="10515600" cy="4667250"/>
          </a:xfrm>
        </p:spPr>
        <p:txBody>
          <a:bodyPr>
            <a:noAutofit/>
          </a:bodyPr>
          <a:lstStyle/>
          <a:p>
            <a:pPr marL="514350" lvl="0" indent="-514350">
              <a:lnSpc>
                <a:spcPct val="110000"/>
              </a:lnSpc>
              <a:spcBef>
                <a:spcPts val="0"/>
              </a:spcBef>
              <a:buFont typeface="+mj-lt"/>
              <a:buAutoNum type="arabicPeriod"/>
            </a:pPr>
            <a:r>
              <a:rPr lang="en-US" sz="1800" dirty="0"/>
              <a:t>What is the </a:t>
            </a:r>
            <a:r>
              <a:rPr lang="en-US" sz="1800" b="1" dirty="0">
                <a:solidFill>
                  <a:srgbClr val="FF0000"/>
                </a:solidFill>
              </a:rPr>
              <a:t>OSSE community </a:t>
            </a:r>
            <a:r>
              <a:rPr lang="en-US" sz="1800" dirty="0"/>
              <a:t>currently doing?</a:t>
            </a:r>
          </a:p>
          <a:p>
            <a:pPr marL="514350" lvl="0" indent="-514350">
              <a:lnSpc>
                <a:spcPct val="110000"/>
              </a:lnSpc>
              <a:spcBef>
                <a:spcPts val="0"/>
              </a:spcBef>
              <a:buFont typeface="+mj-lt"/>
              <a:buAutoNum type="arabicPeriod"/>
            </a:pPr>
            <a:r>
              <a:rPr lang="en-US" sz="1800" dirty="0"/>
              <a:t>Components of current OSSE:</a:t>
            </a:r>
          </a:p>
          <a:p>
            <a:pPr lvl="1">
              <a:lnSpc>
                <a:spcPct val="110000"/>
              </a:lnSpc>
              <a:spcBef>
                <a:spcPts val="0"/>
              </a:spcBef>
            </a:pPr>
            <a:r>
              <a:rPr lang="en-US" sz="1800" b="1" dirty="0">
                <a:solidFill>
                  <a:srgbClr val="FF0000"/>
                </a:solidFill>
              </a:rPr>
              <a:t>Sensor types</a:t>
            </a:r>
            <a:r>
              <a:rPr lang="en-US" sz="1800" dirty="0"/>
              <a:t> to explore?</a:t>
            </a:r>
          </a:p>
          <a:p>
            <a:pPr lvl="1">
              <a:lnSpc>
                <a:spcPct val="110000"/>
              </a:lnSpc>
              <a:spcBef>
                <a:spcPts val="0"/>
              </a:spcBef>
            </a:pPr>
            <a:r>
              <a:rPr lang="en-US" sz="1800" b="1" dirty="0">
                <a:solidFill>
                  <a:srgbClr val="FF0000"/>
                </a:solidFill>
              </a:rPr>
              <a:t>Orbital simulator </a:t>
            </a:r>
            <a:r>
              <a:rPr lang="en-US" sz="1800" dirty="0"/>
              <a:t>(a.k.a., space-time subsampler)?</a:t>
            </a:r>
          </a:p>
          <a:p>
            <a:pPr lvl="1">
              <a:lnSpc>
                <a:spcPct val="110000"/>
              </a:lnSpc>
              <a:spcBef>
                <a:spcPts val="0"/>
              </a:spcBef>
            </a:pPr>
            <a:r>
              <a:rPr lang="en-US" sz="1800" b="1" dirty="0">
                <a:solidFill>
                  <a:srgbClr val="FF0000"/>
                </a:solidFill>
              </a:rPr>
              <a:t>Observation operators</a:t>
            </a:r>
            <a:r>
              <a:rPr lang="en-US" sz="1800" dirty="0"/>
              <a:t>?</a:t>
            </a:r>
          </a:p>
          <a:p>
            <a:pPr lvl="2">
              <a:lnSpc>
                <a:spcPct val="110000"/>
              </a:lnSpc>
              <a:spcBef>
                <a:spcPts val="0"/>
              </a:spcBef>
            </a:pPr>
            <a:r>
              <a:rPr lang="en-US" sz="1800" dirty="0"/>
              <a:t>Radiative transfer model; machine learning; others?</a:t>
            </a:r>
          </a:p>
          <a:p>
            <a:pPr lvl="2">
              <a:lnSpc>
                <a:spcPct val="110000"/>
              </a:lnSpc>
              <a:spcBef>
                <a:spcPts val="0"/>
              </a:spcBef>
            </a:pPr>
            <a:r>
              <a:rPr lang="en-US" sz="1800" dirty="0"/>
              <a:t>Error characteristics?</a:t>
            </a:r>
          </a:p>
          <a:p>
            <a:pPr lvl="1">
              <a:lnSpc>
                <a:spcPct val="110000"/>
              </a:lnSpc>
              <a:spcBef>
                <a:spcPts val="0"/>
              </a:spcBef>
            </a:pPr>
            <a:r>
              <a:rPr lang="en-US" sz="1800" b="1" dirty="0">
                <a:solidFill>
                  <a:srgbClr val="FF0000"/>
                </a:solidFill>
              </a:rPr>
              <a:t>Land surface models </a:t>
            </a:r>
            <a:r>
              <a:rPr lang="en-US" sz="1800" dirty="0"/>
              <a:t>used?</a:t>
            </a:r>
          </a:p>
          <a:p>
            <a:pPr lvl="2">
              <a:lnSpc>
                <a:spcPct val="110000"/>
              </a:lnSpc>
              <a:spcBef>
                <a:spcPts val="0"/>
              </a:spcBef>
            </a:pPr>
            <a:r>
              <a:rPr lang="en-US" sz="1800" dirty="0"/>
              <a:t>Fraternal versus synthetic twin?</a:t>
            </a:r>
          </a:p>
          <a:p>
            <a:pPr lvl="1">
              <a:lnSpc>
                <a:spcPct val="110000"/>
              </a:lnSpc>
              <a:spcBef>
                <a:spcPts val="0"/>
              </a:spcBef>
            </a:pPr>
            <a:r>
              <a:rPr lang="en-US" sz="1800" b="1" dirty="0">
                <a:solidFill>
                  <a:srgbClr val="FF0000"/>
                </a:solidFill>
              </a:rPr>
              <a:t>End-user applications</a:t>
            </a:r>
            <a:r>
              <a:rPr lang="en-US" sz="1800" dirty="0"/>
              <a:t>?</a:t>
            </a:r>
          </a:p>
          <a:p>
            <a:pPr lvl="2">
              <a:lnSpc>
                <a:spcPct val="110000"/>
              </a:lnSpc>
              <a:spcBef>
                <a:spcPts val="0"/>
              </a:spcBef>
            </a:pPr>
            <a:r>
              <a:rPr lang="en-US" sz="1800" dirty="0"/>
              <a:t>Water availability?</a:t>
            </a:r>
          </a:p>
          <a:p>
            <a:pPr lvl="2">
              <a:lnSpc>
                <a:spcPct val="110000"/>
              </a:lnSpc>
              <a:spcBef>
                <a:spcPts val="0"/>
              </a:spcBef>
            </a:pPr>
            <a:r>
              <a:rPr lang="en-US" sz="1800" dirty="0"/>
              <a:t>Drought and/or flood prediction?</a:t>
            </a:r>
          </a:p>
          <a:p>
            <a:pPr lvl="2">
              <a:lnSpc>
                <a:spcPct val="110000"/>
              </a:lnSpc>
              <a:spcBef>
                <a:spcPts val="0"/>
              </a:spcBef>
            </a:pPr>
            <a:r>
              <a:rPr lang="en-US" sz="1800" dirty="0"/>
              <a:t>Economic impacts?</a:t>
            </a:r>
          </a:p>
          <a:p>
            <a:pPr marL="514350" indent="-514350">
              <a:lnSpc>
                <a:spcPct val="110000"/>
              </a:lnSpc>
              <a:spcBef>
                <a:spcPts val="0"/>
              </a:spcBef>
              <a:buFont typeface="+mj-lt"/>
              <a:buAutoNum type="arabicPeriod"/>
            </a:pPr>
            <a:r>
              <a:rPr lang="en-US" sz="1800" dirty="0"/>
              <a:t>Other ideas / comments / questions / concerns?</a:t>
            </a:r>
          </a:p>
          <a:p>
            <a:pPr lvl="1"/>
            <a:endParaRPr lang="en-US" sz="1400" dirty="0"/>
          </a:p>
        </p:txBody>
      </p:sp>
      <p:sp>
        <p:nvSpPr>
          <p:cNvPr id="5" name="Rectangle 4">
            <a:extLst>
              <a:ext uri="{FF2B5EF4-FFF2-40B4-BE49-F238E27FC236}">
                <a16:creationId xmlns:a16="http://schemas.microsoft.com/office/drawing/2014/main" id="{A04007B0-05C2-5C40-9EE0-779D1B0334FC}"/>
              </a:ext>
            </a:extLst>
          </p:cNvPr>
          <p:cNvSpPr/>
          <p:nvPr/>
        </p:nvSpPr>
        <p:spPr>
          <a:xfrm>
            <a:off x="925274" y="6010345"/>
            <a:ext cx="4438716" cy="707886"/>
          </a:xfrm>
          <a:prstGeom prst="rect">
            <a:avLst/>
          </a:prstGeom>
        </p:spPr>
        <p:txBody>
          <a:bodyPr wrap="none">
            <a:spAutoFit/>
          </a:bodyPr>
          <a:lstStyle/>
          <a:p>
            <a:r>
              <a:rPr lang="en-US" sz="2000" b="1" dirty="0"/>
              <a:t>Bart Forman, </a:t>
            </a:r>
            <a:r>
              <a:rPr lang="en-US" u="sng" dirty="0">
                <a:solidFill>
                  <a:schemeClr val="accent1">
                    <a:lumMod val="75000"/>
                  </a:schemeClr>
                </a:solidFill>
              </a:rPr>
              <a:t>baforman@umd.edu</a:t>
            </a:r>
            <a:r>
              <a:rPr lang="en-US" sz="2000" b="1" dirty="0"/>
              <a:t> </a:t>
            </a:r>
          </a:p>
          <a:p>
            <a:r>
              <a:rPr lang="en-US" sz="2000" b="1" dirty="0"/>
              <a:t>Sujay Kumar, </a:t>
            </a:r>
            <a:r>
              <a:rPr lang="en-US" u="sng" dirty="0">
                <a:solidFill>
                  <a:schemeClr val="accent1">
                    <a:lumMod val="75000"/>
                  </a:schemeClr>
                </a:solidFill>
              </a:rPr>
              <a:t>sujay.v.kumar@nasa.gov</a:t>
            </a:r>
          </a:p>
        </p:txBody>
      </p:sp>
    </p:spTree>
    <p:extLst>
      <p:ext uri="{BB962C8B-B14F-4D97-AF65-F5344CB8AC3E}">
        <p14:creationId xmlns:p14="http://schemas.microsoft.com/office/powerpoint/2010/main" val="99755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TotalTime>
  <Words>814</Words>
  <Application>Microsoft Macintosh PowerPoint</Application>
  <PresentationFormat>Widescreen</PresentationFormat>
  <Paragraphs>88</Paragraphs>
  <Slides>9</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Times New Roman</vt:lpstr>
      <vt:lpstr>14_Default Design</vt:lpstr>
      <vt:lpstr>Custom Design</vt:lpstr>
      <vt:lpstr>PowerPoint Presentation</vt:lpstr>
      <vt:lpstr>THP Snow Roadmap</vt:lpstr>
      <vt:lpstr>Timeline driven by upcoming satellite missions and opportunities</vt:lpstr>
      <vt:lpstr>Future Planning</vt:lpstr>
      <vt:lpstr>Breakout Group: Strategic Planning</vt:lpstr>
      <vt:lpstr>PowerPoint Presentation</vt:lpstr>
      <vt:lpstr>Breakout Group: Maritime snow </vt:lpstr>
      <vt:lpstr>Breakout Group: Prairie Snow</vt:lpstr>
      <vt:lpstr>Breakout Group: Observing System Simulation Experiment (OSSE)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Vuyovich, Carrie M. (GSFC-6170)</dc:creator>
  <cp:lastModifiedBy>Hans-Peter Marshall</cp:lastModifiedBy>
  <cp:revision>72</cp:revision>
  <dcterms:created xsi:type="dcterms:W3CDTF">2020-09-07T12:00:30Z</dcterms:created>
  <dcterms:modified xsi:type="dcterms:W3CDTF">2020-09-11T03:56:04Z</dcterms:modified>
</cp:coreProperties>
</file>