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4" r:id="rId2"/>
    <p:sldId id="282" r:id="rId3"/>
    <p:sldId id="275" r:id="rId4"/>
    <p:sldId id="278" r:id="rId5"/>
    <p:sldId id="283" r:id="rId6"/>
    <p:sldId id="279" r:id="rId7"/>
    <p:sldId id="280" r:id="rId8"/>
    <p:sldId id="276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4674"/>
  </p:normalViewPr>
  <p:slideViewPr>
    <p:cSldViewPr snapToGrid="0" snapToObjects="1">
      <p:cViewPr varScale="1">
        <p:scale>
          <a:sx n="84" d="100"/>
          <a:sy n="84" d="100"/>
        </p:scale>
        <p:origin x="36" y="5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4A2B2-9B0A-3145-830E-DD721058423C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1F1BB-E5A1-2E40-A3CA-31A939F2B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532AC-F1FD-4543-98C3-A83DCBA81C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56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532AC-F1FD-4543-98C3-A83DCBA81C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1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B31E5-40F9-8641-BCD4-65A646FC0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D707E-C51A-C346-B96C-31DF15501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AB321-509E-4745-8E37-093C55E06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9D1-49E5-E04A-85E2-AD469F25F4D7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2682F-BE9F-0D44-A3CA-79A1B1EBD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13E75-0E01-324C-82D7-B07079DE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369D-BF9A-CE46-8C28-F5E79F44B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80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9C06A-AF3B-6540-8378-1C4D45133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7CBBA4-6D19-2E4B-83F8-598AFA8E4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C55B-4038-444A-AE2F-EAAC60AC6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9D1-49E5-E04A-85E2-AD469F25F4D7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5473A-120E-4C46-A716-027C7904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E2F82-B340-9445-9D5E-937E32CB2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369D-BF9A-CE46-8C28-F5E79F44B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6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E6637A-1B77-D444-80F6-3CCE752032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2ECBDB-8DB0-254C-9781-19F75312E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10AFF-1C24-B34B-B84F-7CD9F2D0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9D1-49E5-E04A-85E2-AD469F25F4D7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35CE9-174F-5049-A732-9D4D22733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0762A-27F8-C544-9270-248200B7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369D-BF9A-CE46-8C28-F5E79F44B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4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47012"/>
            <a:ext cx="2844800" cy="339912"/>
          </a:xfrm>
        </p:spPr>
        <p:txBody>
          <a:bodyPr/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0084A8B-65C8-49B7-B2E3-5B8E4F5C74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" y="1417638"/>
            <a:ext cx="10972800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58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28E12-D87B-DE4B-BD4E-58D17E5B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315EE-87C1-AE43-A85F-C2F5DC4B2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2520F-087F-1F43-A3E6-BDB2255A8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9D1-49E5-E04A-85E2-AD469F25F4D7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E9677-6685-7C45-BAA4-CF696E233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7D66C-0B6D-FF41-89CE-BF07FF469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369D-BF9A-CE46-8C28-F5E79F44B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6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36E8C-4C48-6D44-8583-753CB93C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CA3A3-70C4-584C-863E-3E9434F6C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14193-BECE-E84B-9B5D-F3C499105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9D1-49E5-E04A-85E2-AD469F25F4D7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48A0C-720A-FE45-A0CC-209B73ACC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BB974-586B-4742-A96C-BAB16396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369D-BF9A-CE46-8C28-F5E79F44B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5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B264F-E97A-9448-8AFA-0A23C9E50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F2C1E-AC67-B340-BF77-6EFEA43EA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03A42A-723E-6E4E-8D8A-071944610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F0DD2-2A16-6843-AC4A-8C510346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9D1-49E5-E04A-85E2-AD469F25F4D7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2AFCB-6F7D-3D4C-9E75-96D475D4B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79D47-F594-3447-B75D-248E7D34F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369D-BF9A-CE46-8C28-F5E79F44B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3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A329A-7171-6246-A68D-2310BB1D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E8C24-0D50-F947-B568-4082CBB71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4190B-CA9F-1C44-8B40-B78D40D60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925D24-C227-A54C-A465-24769E200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7278EA-865B-024A-94B0-E62B5283ED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5C3979-F3EC-DE4D-985E-1E4126346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9D1-49E5-E04A-85E2-AD469F25F4D7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B7AFFC-9400-BF49-9A2F-593F1234B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473E23-DBB4-0347-967D-9C5D752D8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369D-BF9A-CE46-8C28-F5E79F44B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2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B9256-63B7-C441-9508-29CE43A3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1AD96-AFC5-F14B-8C7A-E767EA714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9D1-49E5-E04A-85E2-AD469F25F4D7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79EDE-D4CA-1C46-A92F-1A8A55C2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25C9F0-F3BC-2A43-B3F4-C4ADB9F13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369D-BF9A-CE46-8C28-F5E79F44B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5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C4F1E0-5DFA-3C4A-8567-15FB653B2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9D1-49E5-E04A-85E2-AD469F25F4D7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93192-4780-8C43-8631-6EC9B86D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631F6-C3C4-694F-BD94-E1D67BD81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369D-BF9A-CE46-8C28-F5E79F44B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1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9FCE6-D8BE-D746-9ECB-294C8A1A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21811-7BB7-034B-B768-1E575B708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A55A8-468E-6240-90A7-CCEAF36B6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22E9C-9094-5D46-88CE-3C1EE129C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9D1-49E5-E04A-85E2-AD469F25F4D7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31274-9E30-1E40-8A6B-4A1A2B1D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61247-2B27-934F-8D5F-3EBA60F8E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369D-BF9A-CE46-8C28-F5E79F44B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8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5BB5-EAA9-0145-BEEC-ECCADB62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97DF2B-F8C2-2D41-82D5-8FD75322FF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F2F63-DEA8-F042-BA8D-88B6A08E6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DC273-A1CA-3946-97E0-8CBA5B264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9D1-49E5-E04A-85E2-AD469F25F4D7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63C41-EBBB-5445-8BCC-B253CBA23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DE6EC-F685-AB4E-8FDA-933937E3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369D-BF9A-CE46-8C28-F5E79F44B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7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F5555A-ACC1-5D46-8E43-06B54AC38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52784-D783-9E4D-A7E5-518B7A8EE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F4598-A938-D843-88C9-329BCBF44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5D9D1-49E5-E04A-85E2-AD469F25F4D7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DBE24-8C08-E348-BD3C-EA8AA9D91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F3ED2-64B9-844E-AA1B-5DAF9A567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0369D-BF9A-CE46-8C28-F5E79F44B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5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Group Highlights- </a:t>
            </a:r>
            <a:r>
              <a:rPr lang="en-US" b="1" dirty="0"/>
              <a:t>Microwave Snow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BF410-433A-CC4D-848A-E548B974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EE7-FADF-4045-B9F9-B872BCCD50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C161F0-96A7-2549-9FFD-EB7A574E72AA}"/>
              </a:ext>
            </a:extLst>
          </p:cNvPr>
          <p:cNvSpPr txBox="1"/>
          <p:nvPr/>
        </p:nvSpPr>
        <p:spPr>
          <a:xfrm>
            <a:off x="609600" y="1797139"/>
            <a:ext cx="1114789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A.  X- and Ku- band volume scattering based approach for SWE retrieval – </a:t>
            </a:r>
            <a:r>
              <a:rPr lang="en-US" sz="2000" b="1" dirty="0" err="1"/>
              <a:t>SnowSAR</a:t>
            </a:r>
            <a:r>
              <a:rPr lang="en-US" sz="2000" dirty="0"/>
              <a:t> (9.6GHz, 17.2 GHz ), </a:t>
            </a:r>
            <a:r>
              <a:rPr lang="en-US" sz="2000" b="1" dirty="0"/>
              <a:t>SWESARR</a:t>
            </a:r>
            <a:r>
              <a:rPr lang="en-US" sz="2000" dirty="0"/>
              <a:t> (9.6GHz, 13.4GHz, 17.2GHz), UMass Ku Band (13.4GHz ),  Airborne and Satellite  SAR Processing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B.  Canada </a:t>
            </a:r>
            <a:r>
              <a:rPr lang="en-US" sz="2000" b="1" dirty="0"/>
              <a:t>TSMM</a:t>
            </a:r>
            <a:r>
              <a:rPr lang="en-US" sz="2000" dirty="0"/>
              <a:t> ( Ku-, 13.4, 17.2 GHz) mission;   Companion satellite of TSMM: Ku Band Interferometry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C.  SnowEx Ground Measurements and Snow Physical Models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D.  Using Sentinel 1 C-band (5.404 GHz) Radar Dataset for 1) snow/soil boundary roughness extraction and 2) Cross-polarization for deep snow retrieval</a:t>
            </a: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717387-59B2-3446-8E68-2E0E67952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400" y="12293600"/>
            <a:ext cx="11785600" cy="8331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04007B0-05C2-5C40-9EE0-779D1B0334FC}"/>
              </a:ext>
            </a:extLst>
          </p:cNvPr>
          <p:cNvSpPr/>
          <p:nvPr/>
        </p:nvSpPr>
        <p:spPr>
          <a:xfrm>
            <a:off x="1074564" y="5993069"/>
            <a:ext cx="41458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Leung Tsang,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leutsang@umich.edu</a:t>
            </a:r>
            <a:r>
              <a:rPr lang="en-US" sz="2000" b="1" dirty="0"/>
              <a:t> </a:t>
            </a:r>
          </a:p>
          <a:p>
            <a:r>
              <a:rPr lang="en-US" sz="2000" b="1" dirty="0"/>
              <a:t>DK Kang,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dk.kang@nasa.gov</a:t>
            </a:r>
          </a:p>
        </p:txBody>
      </p:sp>
    </p:spTree>
    <p:extLst>
      <p:ext uri="{BB962C8B-B14F-4D97-AF65-F5344CB8AC3E}">
        <p14:creationId xmlns:p14="http://schemas.microsoft.com/office/powerpoint/2010/main" val="189852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31"/>
    </mc:Choice>
    <mc:Fallback xmlns="">
      <p:transition spd="slow" advTm="1443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Group: To Address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BF410-433A-CC4D-848A-E548B974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EE7-FADF-4045-B9F9-B872BCCD50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C161F0-96A7-2549-9FFD-EB7A574E72AA}"/>
              </a:ext>
            </a:extLst>
          </p:cNvPr>
          <p:cNvSpPr txBox="1"/>
          <p:nvPr/>
        </p:nvSpPr>
        <p:spPr>
          <a:xfrm>
            <a:off x="434502" y="1751086"/>
            <a:ext cx="111478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/>
              <a:t>Baseline assessment – what is the current state of the science?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/>
              <a:t>What are the remaining gaps that need to be addressed? Identify targets of opportunity to address these gaps (e.g. proposal calls) and low hanging fruit.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/>
              <a:t> What ongoing research contributes to the Roadmap?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717387-59B2-3446-8E68-2E0E67952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400" y="12293600"/>
            <a:ext cx="11785600" cy="8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0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31"/>
    </mc:Choice>
    <mc:Fallback xmlns="">
      <p:transition spd="slow" advTm="1443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DE602-1142-B649-A00C-7D0D3BBD1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the current state of the science?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9DC9A7-A10C-3947-A10D-23B4E43F5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41" y="2035973"/>
            <a:ext cx="7610002" cy="38980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3E3144-85F6-3948-93E6-E67928481E35}"/>
              </a:ext>
            </a:extLst>
          </p:cNvPr>
          <p:cNvSpPr/>
          <p:nvPr/>
        </p:nvSpPr>
        <p:spPr>
          <a:xfrm>
            <a:off x="2937493" y="1666641"/>
            <a:ext cx="2371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Canada </a:t>
            </a:r>
            <a:r>
              <a:rPr lang="en-US" b="1" dirty="0" err="1"/>
              <a:t>SnowSAR</a:t>
            </a:r>
            <a:r>
              <a:rPr lang="en-US" b="1" dirty="0"/>
              <a:t> 2013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68DBF-685D-EA41-AA18-BD5E5802F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986" y="2102733"/>
            <a:ext cx="4113886" cy="37645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B9A17E-3BC1-2640-8E9D-F915F00708F3}"/>
              </a:ext>
            </a:extLst>
          </p:cNvPr>
          <p:cNvSpPr/>
          <p:nvPr/>
        </p:nvSpPr>
        <p:spPr>
          <a:xfrm>
            <a:off x="9254507" y="1657432"/>
            <a:ext cx="1934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2013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96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31C5B-195F-AF4F-8D0C-94BCDC56E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85" y="17157"/>
            <a:ext cx="10515600" cy="1325563"/>
          </a:xfrm>
        </p:spPr>
        <p:txBody>
          <a:bodyPr/>
          <a:lstStyle/>
          <a:p>
            <a:r>
              <a:rPr lang="en-US" dirty="0"/>
              <a:t>Volume Scattering C band (5.4 GHz)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013" y="6046160"/>
            <a:ext cx="41026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H. </a:t>
            </a:r>
            <a:r>
              <a:rPr lang="en-US" sz="1400" dirty="0" err="1"/>
              <a:t>Lievens</a:t>
            </a:r>
            <a:r>
              <a:rPr lang="en-US" sz="1400" dirty="0"/>
              <a:t> et al., “Snow depth variability in the Northern Hemisphere mountains observed from space,” Nat. </a:t>
            </a:r>
            <a:r>
              <a:rPr lang="en-US" sz="1400" dirty="0" err="1"/>
              <a:t>Commun</a:t>
            </a:r>
            <a:r>
              <a:rPr lang="en-US" sz="1400" dirty="0"/>
              <a:t>., vol. 10, no. 1, pp. 1–12, 2019.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5893" t="8455" r="32168" b="16830"/>
          <a:stretch/>
        </p:blipFill>
        <p:spPr>
          <a:xfrm>
            <a:off x="630574" y="3095549"/>
            <a:ext cx="3959627" cy="13568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7165" r="64702" b="16497"/>
          <a:stretch/>
        </p:blipFill>
        <p:spPr>
          <a:xfrm>
            <a:off x="312492" y="1828209"/>
            <a:ext cx="4360048" cy="13637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67695" t="9275" b="9632"/>
          <a:stretch/>
        </p:blipFill>
        <p:spPr>
          <a:xfrm>
            <a:off x="630574" y="4458218"/>
            <a:ext cx="3959627" cy="14486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06930" y="1499215"/>
            <a:ext cx="35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Data from </a:t>
            </a:r>
            <a:r>
              <a:rPr lang="en-US" sz="2000" dirty="0" err="1"/>
              <a:t>Lievens</a:t>
            </a:r>
            <a:r>
              <a:rPr lang="en-US" sz="2000" dirty="0"/>
              <a:t>  paper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5602" y="2952275"/>
            <a:ext cx="670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5602" y="4206310"/>
            <a:ext cx="1197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VH/VV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532" y="1699270"/>
            <a:ext cx="5004840" cy="23327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t="8127"/>
          <a:stretch/>
        </p:blipFill>
        <p:spPr>
          <a:xfrm>
            <a:off x="5410402" y="3843525"/>
            <a:ext cx="5336596" cy="19469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419061" y="1397662"/>
            <a:ext cx="35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Radiative Transfer Model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725532" y="5841381"/>
            <a:ext cx="9238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/>
              <a:t>Co-pol has no sensitivity to SWE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/>
              <a:t>Cross-pol backscatter increase with SWE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Ratio of Cross/co-pol has 2 dB increase with SWE</a:t>
            </a:r>
          </a:p>
        </p:txBody>
      </p:sp>
    </p:spTree>
    <p:extLst>
      <p:ext uri="{BB962C8B-B14F-4D97-AF65-F5344CB8AC3E}">
        <p14:creationId xmlns:p14="http://schemas.microsoft.com/office/powerpoint/2010/main" val="218478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1659B-96F4-4798-B5E9-FC76C44C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1325563"/>
          </a:xfrm>
        </p:spPr>
        <p:txBody>
          <a:bodyPr/>
          <a:lstStyle/>
          <a:p>
            <a:r>
              <a:rPr lang="en-US" dirty="0"/>
              <a:t>Remaining Gaps to Be Addressed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68F01-0FEE-4759-83A1-E15D3963A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i="1" dirty="0">
                <a:latin typeface="Avenir Next" panose="020B0503020202020204" pitchFamily="34" charset="0"/>
              </a:rPr>
              <a:t>Substrate: </a:t>
            </a:r>
            <a:r>
              <a:rPr lang="en-US" dirty="0">
                <a:latin typeface="Avenir Next" panose="020B0503020202020204" pitchFamily="34" charset="0"/>
              </a:rPr>
              <a:t>How to deal with the effect of the substrate (soil freeze thaw state, roughness, and submerged vegetation) on retrievals?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i="1" dirty="0">
                <a:latin typeface="Avenir Next" panose="020B0503020202020204" pitchFamily="34" charset="0"/>
              </a:rPr>
              <a:t>Microstructure: </a:t>
            </a:r>
            <a:r>
              <a:rPr lang="en-US" dirty="0">
                <a:latin typeface="Avenir Next" panose="020B0503020202020204" pitchFamily="34" charset="0"/>
              </a:rPr>
              <a:t>How to best include prior information in the retrieval algorithms? To understand how snow grain size properties scale spatially in tundra environments? How to inter-calibrate between physical snow models , radiative transfer models and SAR data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i="1" dirty="0">
                <a:latin typeface="Avenir Next" panose="020B0503020202020204" pitchFamily="34" charset="0"/>
              </a:rPr>
              <a:t>Forest Cover : </a:t>
            </a:r>
            <a:r>
              <a:rPr lang="en-US" dirty="0">
                <a:latin typeface="Avenir Next" panose="020B0503020202020204" pitchFamily="34" charset="0"/>
              </a:rPr>
              <a:t>To what extent do these measurements penetrate various types of canopies?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5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244454" y="2920628"/>
            <a:ext cx="4816462" cy="320923"/>
          </a:xfrm>
          <a:prstGeom prst="rect">
            <a:avLst/>
          </a:prstGeom>
          <a:solidFill>
            <a:srgbClr val="25FB3E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AMSR-3 (passive mw)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060" y="194572"/>
            <a:ext cx="9689910" cy="76244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&amp; When are the Mission Opportunities?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9/11/2020 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81A3-AD6D-4A56-A5CB-2A6CDE8764B1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25515" y="1324027"/>
            <a:ext cx="11243572" cy="7810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5521" y="1911554"/>
            <a:ext cx="8335395" cy="351439"/>
          </a:xfrm>
          <a:prstGeom prst="rect">
            <a:avLst/>
          </a:prstGeom>
          <a:solidFill>
            <a:srgbClr val="25FB3E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Sentinel-1 (C-band SAR)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6350" y="4653804"/>
            <a:ext cx="1553658" cy="3411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SNoOPI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dirty="0" err="1">
                <a:solidFill>
                  <a:schemeClr val="tx1"/>
                </a:solidFill>
              </a:rPr>
              <a:t>SoOp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12191" y="3957279"/>
            <a:ext cx="2019870" cy="3411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NISAR (L&amp;S-band </a:t>
            </a:r>
            <a:r>
              <a:rPr lang="en-US" sz="1400" dirty="0" err="1">
                <a:solidFill>
                  <a:schemeClr val="tx1"/>
                </a:solidFill>
              </a:rPr>
              <a:t>InSAR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65267" y="4299052"/>
            <a:ext cx="2121133" cy="3411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SWOT (</a:t>
            </a:r>
            <a:r>
              <a:rPr lang="en-US" sz="1600" dirty="0" err="1">
                <a:solidFill>
                  <a:schemeClr val="tx1"/>
                </a:solidFill>
              </a:rPr>
              <a:t>Ka</a:t>
            </a:r>
            <a:r>
              <a:rPr lang="en-US" sz="1600" dirty="0">
                <a:solidFill>
                  <a:schemeClr val="tx1"/>
                </a:solidFill>
              </a:rPr>
              <a:t>-band </a:t>
            </a:r>
            <a:r>
              <a:rPr lang="en-US" sz="1600" dirty="0" err="1">
                <a:solidFill>
                  <a:schemeClr val="tx1"/>
                </a:solidFill>
              </a:rPr>
              <a:t>InSAR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73947" y="4653804"/>
            <a:ext cx="1691629" cy="341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Snow EVM (</a:t>
            </a:r>
            <a:r>
              <a:rPr lang="en-US" sz="1600" dirty="0" err="1">
                <a:solidFill>
                  <a:schemeClr val="tx1"/>
                </a:solidFill>
              </a:rPr>
              <a:t>SoOp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55893" y="3954448"/>
            <a:ext cx="1883392" cy="344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TSMM (Ku-SAR)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55894" y="3629243"/>
            <a:ext cx="1883392" cy="328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SBG (albedo)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20918" y="4312700"/>
            <a:ext cx="1829771" cy="3806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CIMR (passive mw)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672015" y="4708395"/>
            <a:ext cx="1877704" cy="455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Snow Explorer-class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5509" y="1468297"/>
            <a:ext cx="548035" cy="49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Today</a:t>
            </a:r>
          </a:p>
          <a:p>
            <a:r>
              <a:rPr lang="en-US" sz="1200" dirty="0">
                <a:solidFill>
                  <a:srgbClr val="FF0000"/>
                </a:solidFill>
              </a:rPr>
              <a:t>2020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21452" y="15286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23048" y="15286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01091" y="15286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25740" y="15286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997" y="15286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6894" y="15286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632536" y="15286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2035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192139" y="15286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2040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84411" y="15286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09060" y="15286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56317" y="15286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545565" y="15286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2030</a:t>
            </a:r>
          </a:p>
        </p:txBody>
      </p:sp>
      <p:sp>
        <p:nvSpPr>
          <p:cNvPr id="37" name="Pentagon 36"/>
          <p:cNvSpPr/>
          <p:nvPr/>
        </p:nvSpPr>
        <p:spPr>
          <a:xfrm>
            <a:off x="725509" y="3617053"/>
            <a:ext cx="3423410" cy="324718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IceSat2, GEDI (existing </a:t>
            </a:r>
            <a:r>
              <a:rPr lang="en-US" sz="1600" dirty="0" err="1">
                <a:solidFill>
                  <a:schemeClr val="tx1"/>
                </a:solidFill>
              </a:rPr>
              <a:t>lidar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8" name="Pentagon 37"/>
          <p:cNvSpPr/>
          <p:nvPr/>
        </p:nvSpPr>
        <p:spPr>
          <a:xfrm>
            <a:off x="725508" y="2261637"/>
            <a:ext cx="10964647" cy="335826"/>
          </a:xfrm>
          <a:prstGeom prst="homePlate">
            <a:avLst/>
          </a:prstGeom>
          <a:solidFill>
            <a:srgbClr val="25FB3E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MODIS/VIIRS (vis/</a:t>
            </a:r>
            <a:r>
              <a:rPr lang="en-US" dirty="0" err="1">
                <a:solidFill>
                  <a:schemeClr val="tx1"/>
                </a:solidFill>
              </a:rPr>
              <a:t>ir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9" name="Pentagon 38"/>
          <p:cNvSpPr/>
          <p:nvPr/>
        </p:nvSpPr>
        <p:spPr>
          <a:xfrm>
            <a:off x="725508" y="2594521"/>
            <a:ext cx="10964647" cy="328574"/>
          </a:xfrm>
          <a:prstGeom prst="homePlate">
            <a:avLst/>
          </a:prstGeom>
          <a:solidFill>
            <a:srgbClr val="25FB3E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Existing/planned commercial stereo photogrammetry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67699" y="151736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2033</a:t>
            </a:r>
          </a:p>
        </p:txBody>
      </p:sp>
      <p:sp>
        <p:nvSpPr>
          <p:cNvPr id="42" name="Pentagon 41"/>
          <p:cNvSpPr/>
          <p:nvPr/>
        </p:nvSpPr>
        <p:spPr>
          <a:xfrm>
            <a:off x="9074563" y="2924527"/>
            <a:ext cx="2634398" cy="317604"/>
          </a:xfrm>
          <a:prstGeom prst="homePlate">
            <a:avLst/>
          </a:prstGeom>
          <a:solidFill>
            <a:srgbClr val="25FB3E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Future </a:t>
            </a:r>
            <a:r>
              <a:rPr lang="en-US" dirty="0" err="1">
                <a:solidFill>
                  <a:schemeClr val="tx1"/>
                </a:solidFill>
              </a:rPr>
              <a:t>pmw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Pentagon 42"/>
          <p:cNvSpPr/>
          <p:nvPr/>
        </p:nvSpPr>
        <p:spPr>
          <a:xfrm>
            <a:off x="5049671" y="3242131"/>
            <a:ext cx="6640485" cy="348142"/>
          </a:xfrm>
          <a:prstGeom prst="homePlate">
            <a:avLst/>
          </a:prstGeom>
          <a:solidFill>
            <a:srgbClr val="25FB3E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MetOp</a:t>
            </a:r>
            <a:r>
              <a:rPr lang="en-US" dirty="0">
                <a:solidFill>
                  <a:schemeClr val="tx1"/>
                </a:solidFill>
              </a:rPr>
              <a:t>-SG MWI (passive mw)</a:t>
            </a:r>
          </a:p>
        </p:txBody>
      </p:sp>
      <p:sp>
        <p:nvSpPr>
          <p:cNvPr id="44" name="Pentagon 43"/>
          <p:cNvSpPr/>
          <p:nvPr/>
        </p:nvSpPr>
        <p:spPr>
          <a:xfrm>
            <a:off x="9074562" y="1897044"/>
            <a:ext cx="2615594" cy="363115"/>
          </a:xfrm>
          <a:prstGeom prst="homePlate">
            <a:avLst/>
          </a:prstGeom>
          <a:solidFill>
            <a:srgbClr val="25FB3E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S-1 NG</a:t>
            </a:r>
          </a:p>
        </p:txBody>
      </p:sp>
      <p:sp>
        <p:nvSpPr>
          <p:cNvPr id="45" name="Pentagon 44"/>
          <p:cNvSpPr/>
          <p:nvPr/>
        </p:nvSpPr>
        <p:spPr>
          <a:xfrm>
            <a:off x="725509" y="2926847"/>
            <a:ext cx="3669070" cy="314703"/>
          </a:xfrm>
          <a:prstGeom prst="homePlate">
            <a:avLst/>
          </a:prstGeom>
          <a:solidFill>
            <a:srgbClr val="25FB3E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Existing passive mw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69187" y="5641970"/>
            <a:ext cx="2151102" cy="646331"/>
          </a:xfrm>
          <a:prstGeom prst="rect">
            <a:avLst/>
          </a:prstGeom>
          <a:solidFill>
            <a:srgbClr val="25FB3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Operational missions</a:t>
            </a:r>
          </a:p>
          <a:p>
            <a:r>
              <a:rPr lang="en-US" dirty="0"/>
              <a:t>(guaranteed)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862815" y="5641970"/>
            <a:ext cx="233589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approved missions</a:t>
            </a:r>
          </a:p>
          <a:p>
            <a:r>
              <a:rPr lang="en-US" dirty="0"/>
              <a:t>(in-orbit or will launch)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760354" y="5641970"/>
            <a:ext cx="196470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Mission proposals</a:t>
            </a:r>
          </a:p>
          <a:p>
            <a:r>
              <a:rPr lang="en-US" dirty="0"/>
              <a:t>(launch if selected)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304892" y="5768328"/>
            <a:ext cx="125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Color code: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518615" y="5377218"/>
            <a:ext cx="111715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37421" y="1216919"/>
            <a:ext cx="111715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ight Arrow 67"/>
          <p:cNvSpPr/>
          <p:nvPr/>
        </p:nvSpPr>
        <p:spPr>
          <a:xfrm flipH="1">
            <a:off x="10660957" y="4445873"/>
            <a:ext cx="1248644" cy="910226"/>
          </a:xfrm>
          <a:prstGeom prst="rightArrow">
            <a:avLst>
              <a:gd name="adj1" fmla="val 58996"/>
              <a:gd name="adj2" fmla="val 2750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THP snow focus</a:t>
            </a:r>
          </a:p>
        </p:txBody>
      </p:sp>
      <p:sp>
        <p:nvSpPr>
          <p:cNvPr id="6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THP Snow Meeting 2020</a:t>
            </a:r>
          </a:p>
        </p:txBody>
      </p:sp>
    </p:spTree>
    <p:extLst>
      <p:ext uri="{BB962C8B-B14F-4D97-AF65-F5344CB8AC3E}">
        <p14:creationId xmlns:p14="http://schemas.microsoft.com/office/powerpoint/2010/main" val="68087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663" y="218364"/>
            <a:ext cx="9403308" cy="98264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dirty="0"/>
              <a:t>Leveraging/Partner Opportunities vs. Proposal Risk—Evaluation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5497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u="sng" dirty="0"/>
              <a:t>Timing</a:t>
            </a:r>
            <a:r>
              <a:rPr lang="en-US" sz="2400" dirty="0"/>
              <a:t>: how much will the sensor/mission overlap in time w/snow mission?</a:t>
            </a:r>
          </a:p>
          <a:p>
            <a:r>
              <a:rPr lang="en-US" sz="2400" u="sng" dirty="0"/>
              <a:t>How certain is the mission</a:t>
            </a:r>
            <a:r>
              <a:rPr lang="en-US" sz="2400" dirty="0"/>
              <a:t>? E.g. operational, proposal, end-of-life, etc.</a:t>
            </a:r>
          </a:p>
          <a:p>
            <a:r>
              <a:rPr lang="en-US" sz="2400" u="sng" dirty="0"/>
              <a:t>Spatial</a:t>
            </a:r>
            <a:r>
              <a:rPr lang="en-US" sz="2400" dirty="0"/>
              <a:t>: coverage </a:t>
            </a:r>
            <a:r>
              <a:rPr lang="en-US" sz="2400" dirty="0" err="1"/>
              <a:t>wrt</a:t>
            </a:r>
            <a:r>
              <a:rPr lang="en-US" sz="2400" dirty="0"/>
              <a:t> global &amp; specific snow types, swath width, resolution, </a:t>
            </a:r>
          </a:p>
          <a:p>
            <a:r>
              <a:rPr lang="en-US" sz="2400" u="sng" dirty="0"/>
              <a:t>Temporal</a:t>
            </a:r>
            <a:r>
              <a:rPr lang="en-US" sz="2400" dirty="0"/>
              <a:t>: coverage </a:t>
            </a:r>
            <a:r>
              <a:rPr lang="en-US" sz="2400" dirty="0" err="1"/>
              <a:t>wrt</a:t>
            </a:r>
            <a:r>
              <a:rPr lang="en-US" sz="2400" dirty="0"/>
              <a:t> global &amp; specific snow types, revisit interval</a:t>
            </a:r>
          </a:p>
          <a:p>
            <a:r>
              <a:rPr lang="en-US" sz="2400" u="sng" dirty="0"/>
              <a:t>Accuracy</a:t>
            </a:r>
            <a:r>
              <a:rPr lang="en-US" sz="2400" dirty="0"/>
              <a:t>: </a:t>
            </a:r>
            <a:r>
              <a:rPr lang="en-US" sz="2400" dirty="0" err="1"/>
              <a:t>wrt</a:t>
            </a:r>
            <a:r>
              <a:rPr lang="en-US" sz="2400" dirty="0"/>
              <a:t> different snow types &amp; vs. confounding factors; where would it improve global SWE &amp; how much? </a:t>
            </a:r>
          </a:p>
          <a:p>
            <a:r>
              <a:rPr lang="en-US" sz="2400" dirty="0"/>
              <a:t>Other </a:t>
            </a:r>
            <a:r>
              <a:rPr lang="en-US" sz="2400" u="sng" dirty="0"/>
              <a:t>Limitations</a:t>
            </a:r>
            <a:r>
              <a:rPr lang="en-US" sz="2400" dirty="0"/>
              <a:t>—e.g., saturation, thin snow/deep snow, wet snow, channels…</a:t>
            </a:r>
          </a:p>
          <a:p>
            <a:r>
              <a:rPr lang="en-US" sz="2400" u="sng" dirty="0">
                <a:sym typeface="Wingdings" panose="05000000000000000000" pitchFamily="2" charset="2"/>
              </a:rPr>
              <a:t>Bottom line</a:t>
            </a:r>
            <a:r>
              <a:rPr lang="en-US" sz="2400" dirty="0">
                <a:sym typeface="Wingdings" panose="05000000000000000000" pitchFamily="2" charset="2"/>
              </a:rPr>
              <a:t>: How much would the leveraging opportunity increase our proposal’s </a:t>
            </a:r>
            <a:r>
              <a:rPr lang="en-US" sz="2400" dirty="0" err="1">
                <a:sym typeface="Wingdings" panose="05000000000000000000" pitchFamily="2" charset="2"/>
              </a:rPr>
              <a:t>selectability</a:t>
            </a:r>
            <a:r>
              <a:rPr lang="en-US" sz="2400" dirty="0">
                <a:sym typeface="Wingdings" panose="05000000000000000000" pitchFamily="2" charset="2"/>
              </a:rPr>
              <a:t>?</a:t>
            </a:r>
          </a:p>
          <a:p>
            <a:r>
              <a:rPr lang="en-US" sz="2400" dirty="0">
                <a:sym typeface="Wingdings" panose="05000000000000000000" pitchFamily="2" charset="2"/>
              </a:rPr>
              <a:t>For high-value options, what do we need to do to close key proposal risks?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81A3-AD6D-4A56-A5CB-2A6CDE8764B1}" type="slidenum">
              <a:rPr lang="en-US" smtClean="0"/>
              <a:t>7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9/11/2020 EK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THP Snow Meeting 2020</a:t>
            </a:r>
          </a:p>
        </p:txBody>
      </p:sp>
    </p:spTree>
    <p:extLst>
      <p:ext uri="{BB962C8B-B14F-4D97-AF65-F5344CB8AC3E}">
        <p14:creationId xmlns:p14="http://schemas.microsoft.com/office/powerpoint/2010/main" val="235870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48" y="4354844"/>
            <a:ext cx="4202510" cy="24529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ED4080-BB1C-254A-AACB-783E2AA36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Identify targets of opportunity to address these gaps</a:t>
            </a:r>
          </a:p>
        </p:txBody>
      </p:sp>
      <p:pic>
        <p:nvPicPr>
          <p:cNvPr id="1028" name="Picture 4" descr="NASA-ISRO SAR (NISAR) Mission Science Users' Handbook">
            <a:extLst>
              <a:ext uri="{FF2B5EF4-FFF2-40B4-BE49-F238E27FC236}">
                <a16:creationId xmlns:a16="http://schemas.microsoft.com/office/drawing/2014/main" id="{54EB7625-5E63-1747-8C1B-A70715595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99" y="1584733"/>
            <a:ext cx="383540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FC4843-5098-0749-B4B7-1DAEB0D2EEC4}"/>
              </a:ext>
            </a:extLst>
          </p:cNvPr>
          <p:cNvSpPr/>
          <p:nvPr/>
        </p:nvSpPr>
        <p:spPr>
          <a:xfrm>
            <a:off x="4414058" y="3585473"/>
            <a:ext cx="34913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 S-band NISAR (UVASAR): Interferometry </a:t>
            </a:r>
            <a:r>
              <a:rPr lang="en-US" altLang="zh-CN" dirty="0"/>
              <a:t>and background scattering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4FB56E-FF49-5B41-AFF3-7E7F6A348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458" y="1436793"/>
            <a:ext cx="3335001" cy="26434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372335D-F274-8A4C-B9CB-BFF2BE209FC1}"/>
              </a:ext>
            </a:extLst>
          </p:cNvPr>
          <p:cNvSpPr/>
          <p:nvPr/>
        </p:nvSpPr>
        <p:spPr>
          <a:xfrm>
            <a:off x="8499612" y="4047138"/>
            <a:ext cx="3134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C-band SENTINEL 1: Deep snow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534" y="5349933"/>
            <a:ext cx="27016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CSA-FAST funded airborne measurements and analysis, 2021-2023</a:t>
            </a:r>
          </a:p>
          <a:p>
            <a:endParaRPr lang="en-US" dirty="0"/>
          </a:p>
        </p:txBody>
      </p:sp>
      <p:pic>
        <p:nvPicPr>
          <p:cNvPr id="10" name="Picture 4" descr="https://snow.nasa.gov/sites/default/files/snowex-logo_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756" y="4529179"/>
            <a:ext cx="3360599" cy="221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861665" y="5211387"/>
            <a:ext cx="2233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S</a:t>
            </a:r>
            <a:r>
              <a:rPr lang="en-US" altLang="zh-CN" dirty="0"/>
              <a:t>nowEx campaign </a:t>
            </a:r>
            <a:r>
              <a:rPr lang="en-US" dirty="0"/>
              <a:t>2021-2023</a:t>
            </a:r>
          </a:p>
          <a:p>
            <a:endParaRPr lang="en-US" dirty="0"/>
          </a:p>
        </p:txBody>
      </p:sp>
      <p:pic>
        <p:nvPicPr>
          <p:cNvPr id="11" name="Picture 2" descr="Technology Innovations Spin NASA's SMAP into Space | NASA">
            <a:extLst>
              <a:ext uri="{FF2B5EF4-FFF2-40B4-BE49-F238E27FC236}">
                <a16:creationId xmlns:a16="http://schemas.microsoft.com/office/drawing/2014/main" id="{B22659B3-710D-EF45-B51E-6AB349990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2" y="1571213"/>
            <a:ext cx="2777261" cy="236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05033A-15BB-C04A-987F-988444A2BB65}"/>
              </a:ext>
            </a:extLst>
          </p:cNvPr>
          <p:cNvSpPr/>
          <p:nvPr/>
        </p:nvSpPr>
        <p:spPr>
          <a:xfrm>
            <a:off x="690149" y="3989922"/>
            <a:ext cx="2763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L-band SMAP: Freeze/Thaw</a:t>
            </a:r>
          </a:p>
        </p:txBody>
      </p:sp>
    </p:spTree>
    <p:extLst>
      <p:ext uri="{BB962C8B-B14F-4D97-AF65-F5344CB8AC3E}">
        <p14:creationId xmlns:p14="http://schemas.microsoft.com/office/powerpoint/2010/main" val="176100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0DD4-2899-6D47-9B7D-A3EE016EF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What ongoing research contributes to the Roadmap?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BA97B5-52FE-1843-9F5E-A66E18B9B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10" y="1520523"/>
            <a:ext cx="9458528" cy="525894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C178AD3-DF85-9A46-8CAD-3C03FC6EA2B7}"/>
              </a:ext>
            </a:extLst>
          </p:cNvPr>
          <p:cNvSpPr/>
          <p:nvPr/>
        </p:nvSpPr>
        <p:spPr>
          <a:xfrm>
            <a:off x="4659549" y="5136204"/>
            <a:ext cx="953311" cy="23346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996592-4E8E-6E4E-8C50-2393B8479114}"/>
              </a:ext>
            </a:extLst>
          </p:cNvPr>
          <p:cNvSpPr/>
          <p:nvPr/>
        </p:nvSpPr>
        <p:spPr>
          <a:xfrm>
            <a:off x="2730843" y="5369668"/>
            <a:ext cx="1532238" cy="2773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F1BB78-0B75-014E-8D5E-0524F5A37975}"/>
              </a:ext>
            </a:extLst>
          </p:cNvPr>
          <p:cNvSpPr/>
          <p:nvPr/>
        </p:nvSpPr>
        <p:spPr>
          <a:xfrm>
            <a:off x="2730843" y="5979787"/>
            <a:ext cx="953311" cy="23346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CFBD5C-B3FD-244E-A4B2-81972DF19025}"/>
              </a:ext>
            </a:extLst>
          </p:cNvPr>
          <p:cNvSpPr/>
          <p:nvPr/>
        </p:nvSpPr>
        <p:spPr>
          <a:xfrm>
            <a:off x="7164667" y="5979787"/>
            <a:ext cx="4715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SSA</a:t>
            </a:r>
            <a:r>
              <a:rPr lang="en-US" b="1" dirty="0">
                <a:sym typeface="Wingdings" pitchFamily="2" charset="2"/>
              </a:rPr>
              <a:t> direct use</a:t>
            </a:r>
            <a:r>
              <a:rPr lang="en-US" b="1" dirty="0"/>
              <a:t>, Weather data </a:t>
            </a:r>
            <a:r>
              <a:rPr lang="en-US" b="1" dirty="0">
                <a:sym typeface="Wingdings" pitchFamily="2" charset="2"/>
              </a:rPr>
              <a:t> snow model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0C0A03-7671-154B-A961-A8E58511C847}"/>
              </a:ext>
            </a:extLst>
          </p:cNvPr>
          <p:cNvSpPr/>
          <p:nvPr/>
        </p:nvSpPr>
        <p:spPr>
          <a:xfrm>
            <a:off x="7382932" y="5572293"/>
            <a:ext cx="3452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Active only method + P+A method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214455-0BFC-DF4C-A084-0DBC901C880E}"/>
              </a:ext>
            </a:extLst>
          </p:cNvPr>
          <p:cNvSpPr/>
          <p:nvPr/>
        </p:nvSpPr>
        <p:spPr>
          <a:xfrm>
            <a:off x="7164667" y="5120027"/>
            <a:ext cx="4547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Strong theoretical basis by using DMRT/SMRT</a:t>
            </a:r>
            <a:endParaRPr lang="en-US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F679975-57E4-4D44-BE78-1C510817D9B3}"/>
              </a:ext>
            </a:extLst>
          </p:cNvPr>
          <p:cNvSpPr/>
          <p:nvPr/>
        </p:nvSpPr>
        <p:spPr>
          <a:xfrm rot="16200000">
            <a:off x="8155510" y="3847291"/>
            <a:ext cx="1566442" cy="72986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5DA1A3-E571-B548-B1B4-D8BA38EE29D1}"/>
              </a:ext>
            </a:extLst>
          </p:cNvPr>
          <p:cNvSpPr/>
          <p:nvPr/>
        </p:nvSpPr>
        <p:spPr>
          <a:xfrm>
            <a:off x="9772636" y="4424951"/>
            <a:ext cx="1957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Apply snow model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CBD8B-BD15-914A-9734-08E0BE896178}"/>
              </a:ext>
            </a:extLst>
          </p:cNvPr>
          <p:cNvSpPr/>
          <p:nvPr/>
        </p:nvSpPr>
        <p:spPr>
          <a:xfrm>
            <a:off x="9601325" y="4017457"/>
            <a:ext cx="2417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Ku-Ka passive, C-active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E85D5B-A734-D14D-AB5A-BBE0FCED12D4}"/>
              </a:ext>
            </a:extLst>
          </p:cNvPr>
          <p:cNvSpPr/>
          <p:nvPr/>
        </p:nvSpPr>
        <p:spPr>
          <a:xfrm>
            <a:off x="9706707" y="3617618"/>
            <a:ext cx="220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DMRT, SMRT, Unified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C6AC22-774D-EF45-A342-455EC94D7D09}"/>
              </a:ext>
            </a:extLst>
          </p:cNvPr>
          <p:cNvSpPr/>
          <p:nvPr/>
        </p:nvSpPr>
        <p:spPr>
          <a:xfrm>
            <a:off x="9506857" y="3617618"/>
            <a:ext cx="2406673" cy="1176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3F07CB-F135-9549-B92E-CA528AB39A93}"/>
              </a:ext>
            </a:extLst>
          </p:cNvPr>
          <p:cNvSpPr/>
          <p:nvPr/>
        </p:nvSpPr>
        <p:spPr>
          <a:xfrm>
            <a:off x="7161305" y="5117339"/>
            <a:ext cx="4662912" cy="1176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7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760</Words>
  <Application>Microsoft Office PowerPoint</Application>
  <PresentationFormat>Widescreen</PresentationFormat>
  <Paragraphs>104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Arial</vt:lpstr>
      <vt:lpstr>Avenir Next</vt:lpstr>
      <vt:lpstr>Calibri</vt:lpstr>
      <vt:lpstr>Calibri Light</vt:lpstr>
      <vt:lpstr>Times New Roman</vt:lpstr>
      <vt:lpstr>Wingdings</vt:lpstr>
      <vt:lpstr>Office Theme</vt:lpstr>
      <vt:lpstr>Breakout Group Highlights- Microwave Snow</vt:lpstr>
      <vt:lpstr>Breakout Group: To Address</vt:lpstr>
      <vt:lpstr>what is the current state of the science? </vt:lpstr>
      <vt:lpstr>Volume Scattering C band (5.4 GHz)</vt:lpstr>
      <vt:lpstr>Remaining Gaps to Be Addressed</vt:lpstr>
      <vt:lpstr>What &amp; When are the Mission Opportunities?</vt:lpstr>
      <vt:lpstr>Leveraging/Partner Opportunities vs. Proposal Risk—Evaluation Metrics</vt:lpstr>
      <vt:lpstr>Identify targets of opportunity to address these gaps</vt:lpstr>
      <vt:lpstr>What ongoing research contributes to the Roadmap?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Breakout Group - Microwave Snow</dc:title>
  <dc:creator>Kang, Dk (GSFC-617.0)[UNIVERSITY OF MARYLAND]</dc:creator>
  <cp:lastModifiedBy>Tsang, Leung</cp:lastModifiedBy>
  <cp:revision>24</cp:revision>
  <dcterms:created xsi:type="dcterms:W3CDTF">2020-09-09T15:37:25Z</dcterms:created>
  <dcterms:modified xsi:type="dcterms:W3CDTF">2020-09-14T00:09:16Z</dcterms:modified>
</cp:coreProperties>
</file>