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88" r:id="rId2"/>
    <p:sldId id="299" r:id="rId3"/>
    <p:sldId id="293" r:id="rId4"/>
    <p:sldId id="277" r:id="rId5"/>
    <p:sldId id="268" r:id="rId6"/>
    <p:sldId id="300" r:id="rId7"/>
    <p:sldId id="295" r:id="rId8"/>
    <p:sldId id="297" r:id="rId9"/>
    <p:sldId id="278" r:id="rId10"/>
    <p:sldId id="303" r:id="rId11"/>
    <p:sldId id="304" r:id="rId12"/>
    <p:sldId id="301" r:id="rId13"/>
    <p:sldId id="280" r:id="rId14"/>
    <p:sldId id="281" r:id="rId15"/>
    <p:sldId id="282" r:id="rId16"/>
    <p:sldId id="286"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13E3"/>
    <a:srgbClr val="25FB3E"/>
    <a:srgbClr val="5BD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576" y="54"/>
      </p:cViewPr>
      <p:guideLst/>
    </p:cSldViewPr>
  </p:slideViewPr>
  <p:notesTextViewPr>
    <p:cViewPr>
      <p:scale>
        <a:sx n="1" d="1"/>
        <a:sy n="1" d="1"/>
      </p:scale>
      <p:origin x="0" y="0"/>
    </p:cViewPr>
  </p:notesTextViewPr>
  <p:sorterViewPr>
    <p:cViewPr>
      <p:scale>
        <a:sx n="70" d="100"/>
        <a:sy n="70" d="100"/>
      </p:scale>
      <p:origin x="0" y="-9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03111D-A659-4199-8CFC-CE263C81E436}" type="datetimeFigureOut">
              <a:rPr lang="en-US" smtClean="0"/>
              <a:t>9/10/2020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6C33B6-F918-4769-9A97-DA6CBF2A3511}" type="slidenum">
              <a:rPr lang="en-US" smtClean="0"/>
              <a:t>‹#›</a:t>
            </a:fld>
            <a:endParaRPr lang="en-US"/>
          </a:p>
        </p:txBody>
      </p:sp>
    </p:spTree>
    <p:extLst>
      <p:ext uri="{BB962C8B-B14F-4D97-AF65-F5344CB8AC3E}">
        <p14:creationId xmlns:p14="http://schemas.microsoft.com/office/powerpoint/2010/main" val="627750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9/11/2020 EK</a:t>
            </a:r>
            <a:endParaRPr lang="en-US"/>
          </a:p>
        </p:txBody>
      </p:sp>
      <p:sp>
        <p:nvSpPr>
          <p:cNvPr id="5" name="Footer Placeholder 4"/>
          <p:cNvSpPr>
            <a:spLocks noGrp="1"/>
          </p:cNvSpPr>
          <p:nvPr>
            <p:ph type="ftr" sz="quarter" idx="11"/>
          </p:nvPr>
        </p:nvSpPr>
        <p:spPr/>
        <p:txBody>
          <a:bodyPr/>
          <a:lstStyle/>
          <a:p>
            <a:r>
              <a:rPr lang="en-US" smtClean="0"/>
              <a:t>THP Snow Meeting 2020</a:t>
            </a:r>
            <a:endParaRPr lang="en-US"/>
          </a:p>
        </p:txBody>
      </p:sp>
      <p:sp>
        <p:nvSpPr>
          <p:cNvPr id="6" name="Slide Number Placeholder 5"/>
          <p:cNvSpPr>
            <a:spLocks noGrp="1"/>
          </p:cNvSpPr>
          <p:nvPr>
            <p:ph type="sldNum" sz="quarter" idx="12"/>
          </p:nvPr>
        </p:nvSpPr>
        <p:spPr/>
        <p:txBody>
          <a:bodyPr/>
          <a:lstStyle/>
          <a:p>
            <a:fld id="{D4ED81A3-AD6D-4A56-A5CB-2A6CDE8764B1}" type="slidenum">
              <a:rPr lang="en-US" smtClean="0"/>
              <a:t>‹#›</a:t>
            </a:fld>
            <a:endParaRPr lang="en-US"/>
          </a:p>
        </p:txBody>
      </p:sp>
    </p:spTree>
    <p:extLst>
      <p:ext uri="{BB962C8B-B14F-4D97-AF65-F5344CB8AC3E}">
        <p14:creationId xmlns:p14="http://schemas.microsoft.com/office/powerpoint/2010/main" val="139096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9/11/2020 EK</a:t>
            </a:r>
            <a:endParaRPr lang="en-US"/>
          </a:p>
        </p:txBody>
      </p:sp>
      <p:sp>
        <p:nvSpPr>
          <p:cNvPr id="5" name="Footer Placeholder 4"/>
          <p:cNvSpPr>
            <a:spLocks noGrp="1"/>
          </p:cNvSpPr>
          <p:nvPr>
            <p:ph type="ftr" sz="quarter" idx="11"/>
          </p:nvPr>
        </p:nvSpPr>
        <p:spPr/>
        <p:txBody>
          <a:bodyPr/>
          <a:lstStyle/>
          <a:p>
            <a:r>
              <a:rPr lang="en-US" smtClean="0"/>
              <a:t>THP Snow Meeting 2020</a:t>
            </a:r>
            <a:endParaRPr lang="en-US"/>
          </a:p>
        </p:txBody>
      </p:sp>
      <p:sp>
        <p:nvSpPr>
          <p:cNvPr id="6" name="Slide Number Placeholder 5"/>
          <p:cNvSpPr>
            <a:spLocks noGrp="1"/>
          </p:cNvSpPr>
          <p:nvPr>
            <p:ph type="sldNum" sz="quarter" idx="12"/>
          </p:nvPr>
        </p:nvSpPr>
        <p:spPr/>
        <p:txBody>
          <a:bodyPr/>
          <a:lstStyle/>
          <a:p>
            <a:fld id="{D4ED81A3-AD6D-4A56-A5CB-2A6CDE8764B1}" type="slidenum">
              <a:rPr lang="en-US" smtClean="0"/>
              <a:t>‹#›</a:t>
            </a:fld>
            <a:endParaRPr lang="en-US"/>
          </a:p>
        </p:txBody>
      </p:sp>
    </p:spTree>
    <p:extLst>
      <p:ext uri="{BB962C8B-B14F-4D97-AF65-F5344CB8AC3E}">
        <p14:creationId xmlns:p14="http://schemas.microsoft.com/office/powerpoint/2010/main" val="413757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9/11/2020 EK</a:t>
            </a:r>
            <a:endParaRPr lang="en-US"/>
          </a:p>
        </p:txBody>
      </p:sp>
      <p:sp>
        <p:nvSpPr>
          <p:cNvPr id="5" name="Footer Placeholder 4"/>
          <p:cNvSpPr>
            <a:spLocks noGrp="1"/>
          </p:cNvSpPr>
          <p:nvPr>
            <p:ph type="ftr" sz="quarter" idx="11"/>
          </p:nvPr>
        </p:nvSpPr>
        <p:spPr/>
        <p:txBody>
          <a:bodyPr/>
          <a:lstStyle/>
          <a:p>
            <a:r>
              <a:rPr lang="en-US" smtClean="0"/>
              <a:t>THP Snow Meeting 2020</a:t>
            </a:r>
            <a:endParaRPr lang="en-US"/>
          </a:p>
        </p:txBody>
      </p:sp>
      <p:sp>
        <p:nvSpPr>
          <p:cNvPr id="6" name="Slide Number Placeholder 5"/>
          <p:cNvSpPr>
            <a:spLocks noGrp="1"/>
          </p:cNvSpPr>
          <p:nvPr>
            <p:ph type="sldNum" sz="quarter" idx="12"/>
          </p:nvPr>
        </p:nvSpPr>
        <p:spPr/>
        <p:txBody>
          <a:bodyPr/>
          <a:lstStyle/>
          <a:p>
            <a:fld id="{D4ED81A3-AD6D-4A56-A5CB-2A6CDE8764B1}" type="slidenum">
              <a:rPr lang="en-US" smtClean="0"/>
              <a:t>‹#›</a:t>
            </a:fld>
            <a:endParaRPr lang="en-US"/>
          </a:p>
        </p:txBody>
      </p:sp>
    </p:spTree>
    <p:extLst>
      <p:ext uri="{BB962C8B-B14F-4D97-AF65-F5344CB8AC3E}">
        <p14:creationId xmlns:p14="http://schemas.microsoft.com/office/powerpoint/2010/main" val="2208164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9/11/2020 EK</a:t>
            </a:r>
            <a:endParaRPr lang="en-US"/>
          </a:p>
        </p:txBody>
      </p:sp>
      <p:sp>
        <p:nvSpPr>
          <p:cNvPr id="5" name="Footer Placeholder 4"/>
          <p:cNvSpPr>
            <a:spLocks noGrp="1"/>
          </p:cNvSpPr>
          <p:nvPr>
            <p:ph type="ftr" sz="quarter" idx="11"/>
          </p:nvPr>
        </p:nvSpPr>
        <p:spPr/>
        <p:txBody>
          <a:bodyPr/>
          <a:lstStyle/>
          <a:p>
            <a:r>
              <a:rPr lang="en-US" smtClean="0"/>
              <a:t>THP Snow Meeting 2020</a:t>
            </a:r>
            <a:endParaRPr lang="en-US"/>
          </a:p>
        </p:txBody>
      </p:sp>
      <p:sp>
        <p:nvSpPr>
          <p:cNvPr id="6" name="Slide Number Placeholder 5"/>
          <p:cNvSpPr>
            <a:spLocks noGrp="1"/>
          </p:cNvSpPr>
          <p:nvPr>
            <p:ph type="sldNum" sz="quarter" idx="12"/>
          </p:nvPr>
        </p:nvSpPr>
        <p:spPr/>
        <p:txBody>
          <a:bodyPr/>
          <a:lstStyle/>
          <a:p>
            <a:fld id="{D4ED81A3-AD6D-4A56-A5CB-2A6CDE8764B1}" type="slidenum">
              <a:rPr lang="en-US" smtClean="0"/>
              <a:t>‹#›</a:t>
            </a:fld>
            <a:endParaRPr lang="en-US"/>
          </a:p>
        </p:txBody>
      </p:sp>
    </p:spTree>
    <p:extLst>
      <p:ext uri="{BB962C8B-B14F-4D97-AF65-F5344CB8AC3E}">
        <p14:creationId xmlns:p14="http://schemas.microsoft.com/office/powerpoint/2010/main" val="110831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9/11/2020 EK</a:t>
            </a:r>
            <a:endParaRPr lang="en-US"/>
          </a:p>
        </p:txBody>
      </p:sp>
      <p:sp>
        <p:nvSpPr>
          <p:cNvPr id="5" name="Footer Placeholder 4"/>
          <p:cNvSpPr>
            <a:spLocks noGrp="1"/>
          </p:cNvSpPr>
          <p:nvPr>
            <p:ph type="ftr" sz="quarter" idx="11"/>
          </p:nvPr>
        </p:nvSpPr>
        <p:spPr/>
        <p:txBody>
          <a:bodyPr/>
          <a:lstStyle/>
          <a:p>
            <a:r>
              <a:rPr lang="en-US" smtClean="0"/>
              <a:t>THP Snow Meeting 2020</a:t>
            </a:r>
            <a:endParaRPr lang="en-US"/>
          </a:p>
        </p:txBody>
      </p:sp>
      <p:sp>
        <p:nvSpPr>
          <p:cNvPr id="6" name="Slide Number Placeholder 5"/>
          <p:cNvSpPr>
            <a:spLocks noGrp="1"/>
          </p:cNvSpPr>
          <p:nvPr>
            <p:ph type="sldNum" sz="quarter" idx="12"/>
          </p:nvPr>
        </p:nvSpPr>
        <p:spPr/>
        <p:txBody>
          <a:bodyPr/>
          <a:lstStyle/>
          <a:p>
            <a:fld id="{D4ED81A3-AD6D-4A56-A5CB-2A6CDE8764B1}" type="slidenum">
              <a:rPr lang="en-US" smtClean="0"/>
              <a:t>‹#›</a:t>
            </a:fld>
            <a:endParaRPr lang="en-US"/>
          </a:p>
        </p:txBody>
      </p:sp>
    </p:spTree>
    <p:extLst>
      <p:ext uri="{BB962C8B-B14F-4D97-AF65-F5344CB8AC3E}">
        <p14:creationId xmlns:p14="http://schemas.microsoft.com/office/powerpoint/2010/main" val="3498237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9/11/2020 EK</a:t>
            </a:r>
            <a:endParaRPr lang="en-US"/>
          </a:p>
        </p:txBody>
      </p:sp>
      <p:sp>
        <p:nvSpPr>
          <p:cNvPr id="6" name="Footer Placeholder 5"/>
          <p:cNvSpPr>
            <a:spLocks noGrp="1"/>
          </p:cNvSpPr>
          <p:nvPr>
            <p:ph type="ftr" sz="quarter" idx="11"/>
          </p:nvPr>
        </p:nvSpPr>
        <p:spPr/>
        <p:txBody>
          <a:bodyPr/>
          <a:lstStyle/>
          <a:p>
            <a:r>
              <a:rPr lang="en-US" smtClean="0"/>
              <a:t>THP Snow Meeting 2020</a:t>
            </a:r>
            <a:endParaRPr lang="en-US"/>
          </a:p>
        </p:txBody>
      </p:sp>
      <p:sp>
        <p:nvSpPr>
          <p:cNvPr id="7" name="Slide Number Placeholder 6"/>
          <p:cNvSpPr>
            <a:spLocks noGrp="1"/>
          </p:cNvSpPr>
          <p:nvPr>
            <p:ph type="sldNum" sz="quarter" idx="12"/>
          </p:nvPr>
        </p:nvSpPr>
        <p:spPr/>
        <p:txBody>
          <a:bodyPr/>
          <a:lstStyle/>
          <a:p>
            <a:fld id="{D4ED81A3-AD6D-4A56-A5CB-2A6CDE8764B1}" type="slidenum">
              <a:rPr lang="en-US" smtClean="0"/>
              <a:t>‹#›</a:t>
            </a:fld>
            <a:endParaRPr lang="en-US"/>
          </a:p>
        </p:txBody>
      </p:sp>
    </p:spTree>
    <p:extLst>
      <p:ext uri="{BB962C8B-B14F-4D97-AF65-F5344CB8AC3E}">
        <p14:creationId xmlns:p14="http://schemas.microsoft.com/office/powerpoint/2010/main" val="2303139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9/11/2020 EK</a:t>
            </a:r>
            <a:endParaRPr lang="en-US"/>
          </a:p>
        </p:txBody>
      </p:sp>
      <p:sp>
        <p:nvSpPr>
          <p:cNvPr id="8" name="Footer Placeholder 7"/>
          <p:cNvSpPr>
            <a:spLocks noGrp="1"/>
          </p:cNvSpPr>
          <p:nvPr>
            <p:ph type="ftr" sz="quarter" idx="11"/>
          </p:nvPr>
        </p:nvSpPr>
        <p:spPr/>
        <p:txBody>
          <a:bodyPr/>
          <a:lstStyle/>
          <a:p>
            <a:r>
              <a:rPr lang="en-US" smtClean="0"/>
              <a:t>THP Snow Meeting 2020</a:t>
            </a:r>
            <a:endParaRPr lang="en-US"/>
          </a:p>
        </p:txBody>
      </p:sp>
      <p:sp>
        <p:nvSpPr>
          <p:cNvPr id="9" name="Slide Number Placeholder 8"/>
          <p:cNvSpPr>
            <a:spLocks noGrp="1"/>
          </p:cNvSpPr>
          <p:nvPr>
            <p:ph type="sldNum" sz="quarter" idx="12"/>
          </p:nvPr>
        </p:nvSpPr>
        <p:spPr/>
        <p:txBody>
          <a:bodyPr/>
          <a:lstStyle/>
          <a:p>
            <a:fld id="{D4ED81A3-AD6D-4A56-A5CB-2A6CDE8764B1}" type="slidenum">
              <a:rPr lang="en-US" smtClean="0"/>
              <a:t>‹#›</a:t>
            </a:fld>
            <a:endParaRPr lang="en-US"/>
          </a:p>
        </p:txBody>
      </p:sp>
    </p:spTree>
    <p:extLst>
      <p:ext uri="{BB962C8B-B14F-4D97-AF65-F5344CB8AC3E}">
        <p14:creationId xmlns:p14="http://schemas.microsoft.com/office/powerpoint/2010/main" val="2099728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9/11/2020 EK</a:t>
            </a:r>
            <a:endParaRPr lang="en-US"/>
          </a:p>
        </p:txBody>
      </p:sp>
      <p:sp>
        <p:nvSpPr>
          <p:cNvPr id="4" name="Footer Placeholder 3"/>
          <p:cNvSpPr>
            <a:spLocks noGrp="1"/>
          </p:cNvSpPr>
          <p:nvPr>
            <p:ph type="ftr" sz="quarter" idx="11"/>
          </p:nvPr>
        </p:nvSpPr>
        <p:spPr/>
        <p:txBody>
          <a:bodyPr/>
          <a:lstStyle/>
          <a:p>
            <a:r>
              <a:rPr lang="en-US" smtClean="0"/>
              <a:t>THP Snow Meeting 2020</a:t>
            </a:r>
            <a:endParaRPr lang="en-US"/>
          </a:p>
        </p:txBody>
      </p:sp>
      <p:sp>
        <p:nvSpPr>
          <p:cNvPr id="5" name="Slide Number Placeholder 4"/>
          <p:cNvSpPr>
            <a:spLocks noGrp="1"/>
          </p:cNvSpPr>
          <p:nvPr>
            <p:ph type="sldNum" sz="quarter" idx="12"/>
          </p:nvPr>
        </p:nvSpPr>
        <p:spPr/>
        <p:txBody>
          <a:bodyPr/>
          <a:lstStyle/>
          <a:p>
            <a:fld id="{D4ED81A3-AD6D-4A56-A5CB-2A6CDE8764B1}" type="slidenum">
              <a:rPr lang="en-US" smtClean="0"/>
              <a:t>‹#›</a:t>
            </a:fld>
            <a:endParaRPr lang="en-US"/>
          </a:p>
        </p:txBody>
      </p:sp>
    </p:spTree>
    <p:extLst>
      <p:ext uri="{BB962C8B-B14F-4D97-AF65-F5344CB8AC3E}">
        <p14:creationId xmlns:p14="http://schemas.microsoft.com/office/powerpoint/2010/main" val="505785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9/11/2020 EK</a:t>
            </a:r>
            <a:endParaRPr lang="en-US"/>
          </a:p>
        </p:txBody>
      </p:sp>
      <p:sp>
        <p:nvSpPr>
          <p:cNvPr id="3" name="Footer Placeholder 2"/>
          <p:cNvSpPr>
            <a:spLocks noGrp="1"/>
          </p:cNvSpPr>
          <p:nvPr>
            <p:ph type="ftr" sz="quarter" idx="11"/>
          </p:nvPr>
        </p:nvSpPr>
        <p:spPr/>
        <p:txBody>
          <a:bodyPr/>
          <a:lstStyle/>
          <a:p>
            <a:r>
              <a:rPr lang="en-US" smtClean="0"/>
              <a:t>THP Snow Meeting 2020</a:t>
            </a:r>
            <a:endParaRPr lang="en-US"/>
          </a:p>
        </p:txBody>
      </p:sp>
      <p:sp>
        <p:nvSpPr>
          <p:cNvPr id="4" name="Slide Number Placeholder 3"/>
          <p:cNvSpPr>
            <a:spLocks noGrp="1"/>
          </p:cNvSpPr>
          <p:nvPr>
            <p:ph type="sldNum" sz="quarter" idx="12"/>
          </p:nvPr>
        </p:nvSpPr>
        <p:spPr/>
        <p:txBody>
          <a:bodyPr/>
          <a:lstStyle/>
          <a:p>
            <a:fld id="{D4ED81A3-AD6D-4A56-A5CB-2A6CDE8764B1}" type="slidenum">
              <a:rPr lang="en-US" smtClean="0"/>
              <a:t>‹#›</a:t>
            </a:fld>
            <a:endParaRPr lang="en-US"/>
          </a:p>
        </p:txBody>
      </p:sp>
    </p:spTree>
    <p:extLst>
      <p:ext uri="{BB962C8B-B14F-4D97-AF65-F5344CB8AC3E}">
        <p14:creationId xmlns:p14="http://schemas.microsoft.com/office/powerpoint/2010/main" val="416259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9/11/2020 EK</a:t>
            </a:r>
            <a:endParaRPr lang="en-US"/>
          </a:p>
        </p:txBody>
      </p:sp>
      <p:sp>
        <p:nvSpPr>
          <p:cNvPr id="6" name="Footer Placeholder 5"/>
          <p:cNvSpPr>
            <a:spLocks noGrp="1"/>
          </p:cNvSpPr>
          <p:nvPr>
            <p:ph type="ftr" sz="quarter" idx="11"/>
          </p:nvPr>
        </p:nvSpPr>
        <p:spPr/>
        <p:txBody>
          <a:bodyPr/>
          <a:lstStyle/>
          <a:p>
            <a:r>
              <a:rPr lang="en-US" smtClean="0"/>
              <a:t>THP Snow Meeting 2020</a:t>
            </a:r>
            <a:endParaRPr lang="en-US"/>
          </a:p>
        </p:txBody>
      </p:sp>
      <p:sp>
        <p:nvSpPr>
          <p:cNvPr id="7" name="Slide Number Placeholder 6"/>
          <p:cNvSpPr>
            <a:spLocks noGrp="1"/>
          </p:cNvSpPr>
          <p:nvPr>
            <p:ph type="sldNum" sz="quarter" idx="12"/>
          </p:nvPr>
        </p:nvSpPr>
        <p:spPr/>
        <p:txBody>
          <a:bodyPr/>
          <a:lstStyle/>
          <a:p>
            <a:fld id="{D4ED81A3-AD6D-4A56-A5CB-2A6CDE8764B1}" type="slidenum">
              <a:rPr lang="en-US" smtClean="0"/>
              <a:t>‹#›</a:t>
            </a:fld>
            <a:endParaRPr lang="en-US"/>
          </a:p>
        </p:txBody>
      </p:sp>
    </p:spTree>
    <p:extLst>
      <p:ext uri="{BB962C8B-B14F-4D97-AF65-F5344CB8AC3E}">
        <p14:creationId xmlns:p14="http://schemas.microsoft.com/office/powerpoint/2010/main" val="361072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9/11/2020 EK</a:t>
            </a:r>
            <a:endParaRPr lang="en-US"/>
          </a:p>
        </p:txBody>
      </p:sp>
      <p:sp>
        <p:nvSpPr>
          <p:cNvPr id="6" name="Footer Placeholder 5"/>
          <p:cNvSpPr>
            <a:spLocks noGrp="1"/>
          </p:cNvSpPr>
          <p:nvPr>
            <p:ph type="ftr" sz="quarter" idx="11"/>
          </p:nvPr>
        </p:nvSpPr>
        <p:spPr/>
        <p:txBody>
          <a:bodyPr/>
          <a:lstStyle/>
          <a:p>
            <a:r>
              <a:rPr lang="en-US" smtClean="0"/>
              <a:t>THP Snow Meeting 2020</a:t>
            </a:r>
            <a:endParaRPr lang="en-US"/>
          </a:p>
        </p:txBody>
      </p:sp>
      <p:sp>
        <p:nvSpPr>
          <p:cNvPr id="7" name="Slide Number Placeholder 6"/>
          <p:cNvSpPr>
            <a:spLocks noGrp="1"/>
          </p:cNvSpPr>
          <p:nvPr>
            <p:ph type="sldNum" sz="quarter" idx="12"/>
          </p:nvPr>
        </p:nvSpPr>
        <p:spPr/>
        <p:txBody>
          <a:bodyPr/>
          <a:lstStyle/>
          <a:p>
            <a:fld id="{D4ED81A3-AD6D-4A56-A5CB-2A6CDE8764B1}" type="slidenum">
              <a:rPr lang="en-US" smtClean="0"/>
              <a:t>‹#›</a:t>
            </a:fld>
            <a:endParaRPr lang="en-US"/>
          </a:p>
        </p:txBody>
      </p:sp>
    </p:spTree>
    <p:extLst>
      <p:ext uri="{BB962C8B-B14F-4D97-AF65-F5344CB8AC3E}">
        <p14:creationId xmlns:p14="http://schemas.microsoft.com/office/powerpoint/2010/main" val="3210095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9/11/2020 EK</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THP Snow Meeting 2020</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ED81A3-AD6D-4A56-A5CB-2A6CDE8764B1}" type="slidenum">
              <a:rPr lang="en-US" smtClean="0"/>
              <a:t>‹#›</a:t>
            </a:fld>
            <a:endParaRPr lang="en-US"/>
          </a:p>
        </p:txBody>
      </p:sp>
      <p:grpSp>
        <p:nvGrpSpPr>
          <p:cNvPr id="7" name="Group 6"/>
          <p:cNvGrpSpPr/>
          <p:nvPr userDrawn="1"/>
        </p:nvGrpSpPr>
        <p:grpSpPr>
          <a:xfrm>
            <a:off x="208128" y="151606"/>
            <a:ext cx="733566" cy="1111522"/>
            <a:chOff x="2296237" y="4020036"/>
            <a:chExt cx="1044054" cy="1637369"/>
          </a:xfrm>
        </p:grpSpPr>
        <p:pic>
          <p:nvPicPr>
            <p:cNvPr id="8" name="Picture 7"/>
            <p:cNvPicPr>
              <a:picLocks noChangeAspect="1"/>
            </p:cNvPicPr>
            <p:nvPr/>
          </p:nvPicPr>
          <p:blipFill rotWithShape="1">
            <a:blip r:embed="rId13" cstate="print">
              <a:extLst>
                <a:ext uri="{BEBA8EAE-BF5A-486C-A8C5-ECC9F3942E4B}">
                  <a14:imgProps xmlns:a14="http://schemas.microsoft.com/office/drawing/2010/main">
                    <a14:imgLayer r:embed="rId14">
                      <a14:imgEffect>
                        <a14:artisticPhotocopy/>
                      </a14:imgEffect>
                    </a14:imgLayer>
                  </a14:imgProps>
                </a:ext>
                <a:ext uri="{28A0092B-C50C-407E-A947-70E740481C1C}">
                  <a14:useLocalDpi xmlns:a14="http://schemas.microsoft.com/office/drawing/2010/main" val="0"/>
                </a:ext>
              </a:extLst>
            </a:blip>
            <a:srcRect l="25266" t="7763" r="24170" b="6839"/>
            <a:stretch/>
          </p:blipFill>
          <p:spPr>
            <a:xfrm rot="19540826">
              <a:off x="2330734" y="4020036"/>
              <a:ext cx="887104" cy="900752"/>
            </a:xfrm>
            <a:prstGeom prst="rect">
              <a:avLst/>
            </a:prstGeom>
          </p:spPr>
        </p:pic>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rot="6545949">
              <a:off x="2295829" y="4612943"/>
              <a:ext cx="1044870" cy="1044054"/>
            </a:xfrm>
            <a:prstGeom prst="rect">
              <a:avLst/>
            </a:prstGeom>
          </p:spPr>
        </p:pic>
      </p:grpSp>
      <p:pic>
        <p:nvPicPr>
          <p:cNvPr id="10" name="Picture 9">
            <a:extLst>
              <a:ext uri="{FF2B5EF4-FFF2-40B4-BE49-F238E27FC236}">
                <a16:creationId xmlns:a16="http://schemas.microsoft.com/office/drawing/2014/main" id="{37F81415-B4F4-46C0-92C3-07E3CC8AEA62}"/>
              </a:ext>
            </a:extLst>
          </p:cNvPr>
          <p:cNvPicPr>
            <a:picLocks noChangeAspect="1"/>
          </p:cNvPicPr>
          <p:nvPr userDrawn="1"/>
        </p:nvPicPr>
        <p:blipFill>
          <a:blip r:embed="rId16"/>
          <a:stretch>
            <a:fillRect/>
          </a:stretch>
        </p:blipFill>
        <p:spPr>
          <a:xfrm>
            <a:off x="11030005" y="197843"/>
            <a:ext cx="1047750" cy="876300"/>
          </a:xfrm>
          <a:prstGeom prst="rect">
            <a:avLst/>
          </a:prstGeom>
        </p:spPr>
      </p:pic>
    </p:spTree>
    <p:extLst>
      <p:ext uri="{BB962C8B-B14F-4D97-AF65-F5344CB8AC3E}">
        <p14:creationId xmlns:p14="http://schemas.microsoft.com/office/powerpoint/2010/main" val="3391776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35990"/>
          </a:xfrm>
        </p:spPr>
        <p:txBody>
          <a:bodyPr/>
          <a:lstStyle/>
          <a:p>
            <a:r>
              <a:rPr lang="en-US" dirty="0" smtClean="0"/>
              <a:t>Decadal Survey and Snow Mission </a:t>
            </a:r>
            <a:r>
              <a:rPr lang="en-US" dirty="0"/>
              <a:t>O</a:t>
            </a:r>
            <a:r>
              <a:rPr lang="en-US" dirty="0" smtClean="0"/>
              <a:t>pportunities </a:t>
            </a:r>
            <a:endParaRPr lang="en-US" dirty="0"/>
          </a:p>
        </p:txBody>
      </p:sp>
      <p:sp>
        <p:nvSpPr>
          <p:cNvPr id="3" name="Subtitle 2"/>
          <p:cNvSpPr>
            <a:spLocks noGrp="1"/>
          </p:cNvSpPr>
          <p:nvPr>
            <p:ph type="subTitle" idx="1"/>
          </p:nvPr>
        </p:nvSpPr>
        <p:spPr>
          <a:xfrm>
            <a:off x="1524000" y="4032342"/>
            <a:ext cx="9144000" cy="1655762"/>
          </a:xfrm>
        </p:spPr>
        <p:txBody>
          <a:bodyPr>
            <a:normAutofit lnSpcReduction="10000"/>
          </a:bodyPr>
          <a:lstStyle/>
          <a:p>
            <a:r>
              <a:rPr lang="en-US" dirty="0" smtClean="0"/>
              <a:t>Edward Kim</a:t>
            </a:r>
          </a:p>
          <a:p>
            <a:r>
              <a:rPr lang="en-US" dirty="0" smtClean="0"/>
              <a:t>NASA/GSFC</a:t>
            </a:r>
          </a:p>
          <a:p>
            <a:r>
              <a:rPr lang="en-US" dirty="0" smtClean="0"/>
              <a:t>THP Snow Virtual Meeting</a:t>
            </a:r>
          </a:p>
          <a:p>
            <a:r>
              <a:rPr lang="en-US" dirty="0" smtClean="0"/>
              <a:t>9/11/2020</a:t>
            </a:r>
          </a:p>
        </p:txBody>
      </p:sp>
    </p:spTree>
    <p:extLst>
      <p:ext uri="{BB962C8B-B14F-4D97-AF65-F5344CB8AC3E}">
        <p14:creationId xmlns:p14="http://schemas.microsoft.com/office/powerpoint/2010/main" val="3135426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smtClean="0"/>
              <a:t>Near-global SWE products already exist, so to be successful, a Global Snow Mission proposal must do (significantly) better in some manner</a:t>
            </a:r>
          </a:p>
          <a:p>
            <a:r>
              <a:rPr lang="en-US" sz="2400" dirty="0" smtClean="0"/>
              <a:t>Candidate ‘most valuable improvements’:</a:t>
            </a:r>
          </a:p>
          <a:p>
            <a:pPr lvl="1"/>
            <a:r>
              <a:rPr lang="en-US" sz="2000" dirty="0" smtClean="0"/>
              <a:t>Lower SWE uncertainty (accuracy &amp; precision) in places where SWE products already exist</a:t>
            </a:r>
          </a:p>
          <a:p>
            <a:pPr lvl="1"/>
            <a:r>
              <a:rPr lang="en-US" sz="2000" dirty="0" smtClean="0"/>
              <a:t>Retrieve SWE in places where we don’t really have SWE products today </a:t>
            </a:r>
            <a:r>
              <a:rPr lang="en-US" sz="2000" dirty="0" smtClean="0">
                <a:sym typeface="Wingdings" panose="05000000000000000000" pitchFamily="2" charset="2"/>
              </a:rPr>
              <a:t> the confounding factor (CF) areas = forests &amp; complex terrain</a:t>
            </a:r>
          </a:p>
          <a:p>
            <a:pPr lvl="1"/>
            <a:r>
              <a:rPr lang="en-US" sz="2000" dirty="0" smtClean="0">
                <a:sym typeface="Wingdings" panose="05000000000000000000" pitchFamily="2" charset="2"/>
              </a:rPr>
              <a:t>Note: forests occur in complex terrain areas, so if we can make a big improvement with respect to forest SWE, we likely also get improvement for complex terrain, but the converse is not necessarily true</a:t>
            </a:r>
          </a:p>
        </p:txBody>
      </p:sp>
      <p:sp>
        <p:nvSpPr>
          <p:cNvPr id="6" name="Slide Number Placeholder 5"/>
          <p:cNvSpPr>
            <a:spLocks noGrp="1"/>
          </p:cNvSpPr>
          <p:nvPr>
            <p:ph type="sldNum" sz="quarter" idx="12"/>
          </p:nvPr>
        </p:nvSpPr>
        <p:spPr/>
        <p:txBody>
          <a:bodyPr/>
          <a:lstStyle/>
          <a:p>
            <a:fld id="{D4ED81A3-AD6D-4A56-A5CB-2A6CDE8764B1}" type="slidenum">
              <a:rPr lang="en-US" smtClean="0"/>
              <a:t>10</a:t>
            </a:fld>
            <a:endParaRPr lang="en-US"/>
          </a:p>
        </p:txBody>
      </p:sp>
      <p:sp>
        <p:nvSpPr>
          <p:cNvPr id="8" name="Title 1"/>
          <p:cNvSpPr>
            <a:spLocks noGrp="1"/>
          </p:cNvSpPr>
          <p:nvPr>
            <p:ph type="title"/>
          </p:nvPr>
        </p:nvSpPr>
        <p:spPr>
          <a:xfrm>
            <a:off x="1446662" y="365126"/>
            <a:ext cx="9184943" cy="740344"/>
          </a:xfrm>
          <a:solidFill>
            <a:schemeClr val="accent1">
              <a:lumMod val="40000"/>
              <a:lumOff val="60000"/>
            </a:schemeClr>
          </a:solidFill>
        </p:spPr>
        <p:txBody>
          <a:bodyPr/>
          <a:lstStyle/>
          <a:p>
            <a:pPr algn="ctr"/>
            <a:r>
              <a:rPr lang="en-US" dirty="0" smtClean="0"/>
              <a:t>Global Snow </a:t>
            </a:r>
            <a:r>
              <a:rPr lang="en-US" dirty="0" smtClean="0"/>
              <a:t>Mission Considerations</a:t>
            </a:r>
            <a:endParaRPr lang="en-US" dirty="0"/>
          </a:p>
        </p:txBody>
      </p:sp>
      <p:sp>
        <p:nvSpPr>
          <p:cNvPr id="9" name="Date Placeholder 3"/>
          <p:cNvSpPr>
            <a:spLocks noGrp="1"/>
          </p:cNvSpPr>
          <p:nvPr>
            <p:ph type="dt" sz="half" idx="10"/>
          </p:nvPr>
        </p:nvSpPr>
        <p:spPr>
          <a:xfrm>
            <a:off x="838200" y="6356350"/>
            <a:ext cx="2743200" cy="365125"/>
          </a:xfrm>
        </p:spPr>
        <p:txBody>
          <a:bodyPr/>
          <a:lstStyle/>
          <a:p>
            <a:r>
              <a:rPr lang="en-US" dirty="0" smtClean="0"/>
              <a:t>9/11/2020 EK &amp; CV</a:t>
            </a:r>
            <a:endParaRPr lang="en-US" dirty="0"/>
          </a:p>
        </p:txBody>
      </p:sp>
      <p:sp>
        <p:nvSpPr>
          <p:cNvPr id="10"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4287102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1594" y="1241425"/>
            <a:ext cx="10575011" cy="1029657"/>
          </a:xfrm>
        </p:spPr>
        <p:txBody>
          <a:bodyPr>
            <a:noAutofit/>
          </a:bodyPr>
          <a:lstStyle/>
          <a:p>
            <a:pPr marL="0" indent="0">
              <a:buNone/>
            </a:pPr>
            <a:r>
              <a:rPr lang="en-US" sz="1800" b="1" dirty="0" smtClean="0"/>
              <a:t>Two techniques potentially meet the criteria for an ESE snow mission: global, fits cost cap, community-supported, addresses science questions and fills gaps</a:t>
            </a:r>
            <a:r>
              <a:rPr lang="en-US" sz="1800" b="1" dirty="0"/>
              <a:t>, but </a:t>
            </a:r>
            <a:r>
              <a:rPr lang="en-US" sz="1800" b="1" dirty="0" smtClean="0"/>
              <a:t>each has strengths </a:t>
            </a:r>
            <a:r>
              <a:rPr lang="en-US" sz="1800" b="1" dirty="0"/>
              <a:t>and issues when faced with the challenges of snow </a:t>
            </a:r>
            <a:r>
              <a:rPr lang="en-US" sz="1800" b="1" dirty="0" smtClean="0"/>
              <a:t>sensing</a:t>
            </a:r>
            <a:endParaRPr lang="en-US" sz="1800" b="1" dirty="0"/>
          </a:p>
        </p:txBody>
      </p:sp>
      <p:sp>
        <p:nvSpPr>
          <p:cNvPr id="16" name="Slide Number Placeholder 15"/>
          <p:cNvSpPr>
            <a:spLocks noGrp="1"/>
          </p:cNvSpPr>
          <p:nvPr>
            <p:ph type="sldNum" sz="quarter" idx="12"/>
          </p:nvPr>
        </p:nvSpPr>
        <p:spPr/>
        <p:txBody>
          <a:bodyPr/>
          <a:lstStyle/>
          <a:p>
            <a:fld id="{F0A5E2F9-5C92-4657-8615-4174BE396610}" type="slidenum">
              <a:rPr lang="en-US" smtClean="0"/>
              <a:pPr/>
              <a:t>11</a:t>
            </a:fld>
            <a:endParaRPr lang="en-US"/>
          </a:p>
        </p:txBody>
      </p:sp>
      <p:sp>
        <p:nvSpPr>
          <p:cNvPr id="11" name="Title 1"/>
          <p:cNvSpPr>
            <a:spLocks noGrp="1"/>
          </p:cNvSpPr>
          <p:nvPr>
            <p:ph type="title"/>
          </p:nvPr>
        </p:nvSpPr>
        <p:spPr>
          <a:xfrm>
            <a:off x="1378425" y="365125"/>
            <a:ext cx="9034818" cy="631162"/>
          </a:xfrm>
          <a:solidFill>
            <a:schemeClr val="accent1">
              <a:lumMod val="40000"/>
              <a:lumOff val="60000"/>
            </a:schemeClr>
          </a:solidFill>
        </p:spPr>
        <p:txBody>
          <a:bodyPr>
            <a:normAutofit fontScale="90000"/>
          </a:bodyPr>
          <a:lstStyle/>
          <a:p>
            <a:pPr algn="ctr"/>
            <a:r>
              <a:rPr lang="en-US" b="1" dirty="0" smtClean="0"/>
              <a:t>Candidate Explorer Mission Sensors</a:t>
            </a:r>
            <a:endParaRPr lang="en-US" b="1" dirty="0"/>
          </a:p>
        </p:txBody>
      </p:sp>
      <p:graphicFrame>
        <p:nvGraphicFramePr>
          <p:cNvPr id="10" name="Table 9"/>
          <p:cNvGraphicFramePr>
            <a:graphicFrameLocks noGrp="1"/>
          </p:cNvGraphicFramePr>
          <p:nvPr>
            <p:extLst/>
          </p:nvPr>
        </p:nvGraphicFramePr>
        <p:xfrm>
          <a:off x="923731" y="2358759"/>
          <a:ext cx="10506269" cy="3462528"/>
        </p:xfrm>
        <a:graphic>
          <a:graphicData uri="http://schemas.openxmlformats.org/drawingml/2006/table">
            <a:tbl>
              <a:tblPr firstRow="1" firstCol="1" bandRow="1"/>
              <a:tblGrid>
                <a:gridCol w="1743269">
                  <a:extLst>
                    <a:ext uri="{9D8B030D-6E8A-4147-A177-3AD203B41FA5}">
                      <a16:colId xmlns:a16="http://schemas.microsoft.com/office/drawing/2014/main" val="508192018"/>
                    </a:ext>
                  </a:extLst>
                </a:gridCol>
                <a:gridCol w="4381500">
                  <a:extLst>
                    <a:ext uri="{9D8B030D-6E8A-4147-A177-3AD203B41FA5}">
                      <a16:colId xmlns:a16="http://schemas.microsoft.com/office/drawing/2014/main" val="201258953"/>
                    </a:ext>
                  </a:extLst>
                </a:gridCol>
                <a:gridCol w="4381500">
                  <a:extLst>
                    <a:ext uri="{9D8B030D-6E8A-4147-A177-3AD203B41FA5}">
                      <a16:colId xmlns:a16="http://schemas.microsoft.com/office/drawing/2014/main" val="4167097441"/>
                    </a:ext>
                  </a:extLst>
                </a:gridCol>
              </a:tblGrid>
              <a:tr h="780288">
                <a:tc>
                  <a:txBody>
                    <a:bodyPr/>
                    <a:lstStyle/>
                    <a:p>
                      <a:pPr marL="0" marR="0" algn="ctr">
                        <a:spcBef>
                          <a:spcPts val="0"/>
                        </a:spcBef>
                        <a:spcAft>
                          <a:spcPts val="0"/>
                        </a:spcAft>
                      </a:pPr>
                      <a:r>
                        <a:rPr lang="en-US" sz="1600" b="1" dirty="0" smtClean="0">
                          <a:solidFill>
                            <a:srgbClr val="000000"/>
                          </a:solidFill>
                          <a:effectLst/>
                          <a:latin typeface="Calibri" panose="020F0502020204030204" pitchFamily="34" charset="0"/>
                          <a:ea typeface="Arial" panose="020B0604020202020204" pitchFamily="34" charset="0"/>
                          <a:cs typeface="Georgia" panose="02040502050405020303" pitchFamily="18" charset="0"/>
                        </a:rPr>
                        <a:t>Assumed Criteria</a:t>
                      </a:r>
                      <a:endParaRPr lang="en-US" sz="1800" dirty="0">
                        <a:solidFill>
                          <a:srgbClr val="000000"/>
                        </a:solidFill>
                        <a:effectLst/>
                        <a:latin typeface="Georgia" panose="02040502050405020303" pitchFamily="18" charset="0"/>
                        <a:ea typeface="Arial" panose="020B0604020202020204" pitchFamily="34" charset="0"/>
                        <a:cs typeface="Georgia" panose="02040502050405020303"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b="1" dirty="0">
                          <a:solidFill>
                            <a:srgbClr val="000000"/>
                          </a:solidFill>
                          <a:effectLst/>
                          <a:latin typeface="Calibri" panose="020F0502020204030204" pitchFamily="34" charset="0"/>
                          <a:ea typeface="Arial" panose="020B0604020202020204" pitchFamily="34" charset="0"/>
                          <a:cs typeface="Georgia" panose="02040502050405020303" pitchFamily="18" charset="0"/>
                        </a:rPr>
                        <a:t>Potential Concept 1: </a:t>
                      </a:r>
                      <a:endParaRPr lang="en-US" sz="1800" dirty="0">
                        <a:solidFill>
                          <a:srgbClr val="000000"/>
                        </a:solidFill>
                        <a:effectLst/>
                        <a:latin typeface="Georgia" panose="02040502050405020303" pitchFamily="18" charset="0"/>
                        <a:ea typeface="Arial" panose="020B0604020202020204" pitchFamily="34" charset="0"/>
                        <a:cs typeface="Georgia" panose="02040502050405020303" pitchFamily="18" charset="0"/>
                      </a:endParaRPr>
                    </a:p>
                    <a:p>
                      <a:pPr marL="0" marR="0" algn="ctr">
                        <a:spcBef>
                          <a:spcPts val="0"/>
                        </a:spcBef>
                        <a:spcAft>
                          <a:spcPts val="0"/>
                        </a:spcAft>
                      </a:pPr>
                      <a:r>
                        <a:rPr lang="en-US" sz="1600" b="1" dirty="0">
                          <a:solidFill>
                            <a:srgbClr val="000000"/>
                          </a:solidFill>
                          <a:effectLst/>
                          <a:latin typeface="Calibri" panose="020F0502020204030204" pitchFamily="34" charset="0"/>
                          <a:ea typeface="Arial" panose="020B0604020202020204" pitchFamily="34" charset="0"/>
                          <a:cs typeface="Georgia" panose="02040502050405020303" pitchFamily="18" charset="0"/>
                        </a:rPr>
                        <a:t>Ku-band volume scattering approach for SWE retrieval</a:t>
                      </a:r>
                      <a:endParaRPr lang="en-US" sz="1800" dirty="0">
                        <a:solidFill>
                          <a:srgbClr val="000000"/>
                        </a:solidFill>
                        <a:effectLst/>
                        <a:latin typeface="Georgia" panose="02040502050405020303" pitchFamily="18" charset="0"/>
                        <a:ea typeface="Arial" panose="020B0604020202020204" pitchFamily="34" charset="0"/>
                        <a:cs typeface="Georgia" panose="02040502050405020303"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600" b="1">
                          <a:solidFill>
                            <a:srgbClr val="000000"/>
                          </a:solidFill>
                          <a:effectLst/>
                          <a:latin typeface="Calibri" panose="020F0502020204030204" pitchFamily="34" charset="0"/>
                          <a:ea typeface="Arial" panose="020B0604020202020204" pitchFamily="34" charset="0"/>
                          <a:cs typeface="Georgia" panose="02040502050405020303" pitchFamily="18" charset="0"/>
                        </a:rPr>
                        <a:t>Potential Concept 2: </a:t>
                      </a:r>
                      <a:endParaRPr lang="en-US" sz="1800">
                        <a:solidFill>
                          <a:srgbClr val="000000"/>
                        </a:solidFill>
                        <a:effectLst/>
                        <a:latin typeface="Georgia" panose="02040502050405020303" pitchFamily="18" charset="0"/>
                        <a:ea typeface="Arial" panose="020B0604020202020204" pitchFamily="34" charset="0"/>
                        <a:cs typeface="Georgia" panose="02040502050405020303" pitchFamily="18" charset="0"/>
                      </a:endParaRPr>
                    </a:p>
                    <a:p>
                      <a:pPr marL="0" marR="0" algn="ctr">
                        <a:spcBef>
                          <a:spcPts val="0"/>
                        </a:spcBef>
                        <a:spcAft>
                          <a:spcPts val="0"/>
                        </a:spcAft>
                      </a:pPr>
                      <a:r>
                        <a:rPr lang="en-US" sz="1600" b="1">
                          <a:solidFill>
                            <a:srgbClr val="000000"/>
                          </a:solidFill>
                          <a:effectLst/>
                          <a:latin typeface="Calibri" panose="020F0502020204030204" pitchFamily="34" charset="0"/>
                          <a:ea typeface="Arial" panose="020B0604020202020204" pitchFamily="34" charset="0"/>
                          <a:cs typeface="Georgia" panose="02040502050405020303" pitchFamily="18" charset="0"/>
                        </a:rPr>
                        <a:t>Lidar/ Stereophotogrammetry snow depth retrieval</a:t>
                      </a:r>
                      <a:endParaRPr lang="en-US" sz="1800">
                        <a:solidFill>
                          <a:srgbClr val="000000"/>
                        </a:solidFill>
                        <a:effectLst/>
                        <a:latin typeface="Georgia" panose="02040502050405020303" pitchFamily="18" charset="0"/>
                        <a:ea typeface="Arial" panose="020B0604020202020204" pitchFamily="34" charset="0"/>
                        <a:cs typeface="Georgia" panose="02040502050405020303"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91852904"/>
                  </a:ext>
                </a:extLst>
              </a:tr>
              <a:tr h="195072">
                <a:tc>
                  <a:txBody>
                    <a:bodyPr/>
                    <a:lstStyle/>
                    <a:p>
                      <a:pPr marL="0" marR="0" algn="ctr">
                        <a:spcBef>
                          <a:spcPts val="0"/>
                        </a:spcBef>
                        <a:spcAft>
                          <a:spcPts val="0"/>
                        </a:spcAft>
                      </a:pPr>
                      <a:r>
                        <a:rPr lang="en-US" sz="1800" b="1" dirty="0">
                          <a:solidFill>
                            <a:srgbClr val="000000"/>
                          </a:solidFill>
                          <a:effectLst/>
                          <a:latin typeface="Calibri" panose="020F0502020204030204" pitchFamily="34" charset="0"/>
                          <a:ea typeface="Arial" panose="020B0604020202020204" pitchFamily="34" charset="0"/>
                          <a:cs typeface="Georgia" panose="02040502050405020303" pitchFamily="18" charset="0"/>
                        </a:rPr>
                        <a:t>Pros</a:t>
                      </a:r>
                      <a:endParaRPr lang="en-US" sz="2000" dirty="0">
                        <a:solidFill>
                          <a:srgbClr val="000000"/>
                        </a:solidFill>
                        <a:effectLst/>
                        <a:latin typeface="Georgia" panose="02040502050405020303" pitchFamily="18" charset="0"/>
                        <a:ea typeface="Arial" panose="020B0604020202020204" pitchFamily="34" charset="0"/>
                        <a:cs typeface="Georgia" panose="02040502050405020303"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85750" marR="0" indent="-285750">
                        <a:spcBef>
                          <a:spcPts val="0"/>
                        </a:spcBef>
                        <a:spcAft>
                          <a:spcPts val="0"/>
                        </a:spcAft>
                        <a:buFont typeface="Arial" panose="020B0604020202020204" pitchFamily="34" charset="0"/>
                        <a:buChar char="•"/>
                      </a:pPr>
                      <a:r>
                        <a:rPr lang="en-US" sz="1600" dirty="0" smtClean="0">
                          <a:solidFill>
                            <a:srgbClr val="000000"/>
                          </a:solidFill>
                          <a:effectLst/>
                          <a:latin typeface="Calibri" panose="020F0502020204030204" pitchFamily="34" charset="0"/>
                          <a:ea typeface="Arial" panose="020B0604020202020204" pitchFamily="34" charset="0"/>
                          <a:cs typeface="Calibri" panose="020F0502020204030204" pitchFamily="34" charset="0"/>
                        </a:rPr>
                        <a:t>Global coverage</a:t>
                      </a:r>
                    </a:p>
                    <a:p>
                      <a:pPr marL="285750" marR="0" indent="-285750">
                        <a:spcBef>
                          <a:spcPts val="0"/>
                        </a:spcBef>
                        <a:spcAft>
                          <a:spcPts val="0"/>
                        </a:spcAft>
                        <a:buFont typeface="Arial" panose="020B0604020202020204" pitchFamily="34" charset="0"/>
                        <a:buChar char="•"/>
                      </a:pPr>
                      <a:r>
                        <a:rPr lang="en-US" sz="1600" dirty="0" smtClean="0">
                          <a:solidFill>
                            <a:srgbClr val="000000"/>
                          </a:solidFill>
                          <a:effectLst/>
                          <a:latin typeface="Calibri" panose="020F0502020204030204" pitchFamily="34" charset="0"/>
                          <a:ea typeface="Arial" panose="020B0604020202020204" pitchFamily="34" charset="0"/>
                          <a:cs typeface="Calibri" panose="020F0502020204030204" pitchFamily="34" charset="0"/>
                        </a:rPr>
                        <a:t>Sub-weekly</a:t>
                      </a:r>
                      <a:r>
                        <a:rPr lang="en-US" sz="1600" baseline="0" dirty="0" smtClean="0">
                          <a:solidFill>
                            <a:srgbClr val="000000"/>
                          </a:solidFill>
                          <a:effectLst/>
                          <a:latin typeface="Calibri" panose="020F0502020204030204" pitchFamily="34" charset="0"/>
                          <a:ea typeface="Arial" panose="020B0604020202020204" pitchFamily="34" charset="0"/>
                          <a:cs typeface="Calibri" panose="020F0502020204030204" pitchFamily="34" charset="0"/>
                        </a:rPr>
                        <a:t> repeats</a:t>
                      </a:r>
                    </a:p>
                    <a:p>
                      <a:pPr marL="285750" marR="0" indent="-285750">
                        <a:spcBef>
                          <a:spcPts val="0"/>
                        </a:spcBef>
                        <a:spcAft>
                          <a:spcPts val="0"/>
                        </a:spcAft>
                        <a:buFont typeface="Arial" panose="020B0604020202020204" pitchFamily="34" charset="0"/>
                        <a:buChar char="•"/>
                      </a:pPr>
                      <a:r>
                        <a:rPr lang="en-US" sz="1600" baseline="0" dirty="0" smtClean="0">
                          <a:solidFill>
                            <a:srgbClr val="000000"/>
                          </a:solidFill>
                          <a:effectLst/>
                          <a:latin typeface="Calibri" panose="020F0502020204030204" pitchFamily="34" charset="0"/>
                          <a:ea typeface="Arial" panose="020B0604020202020204" pitchFamily="34" charset="0"/>
                          <a:cs typeface="Calibri" panose="020F0502020204030204" pitchFamily="34" charset="0"/>
                        </a:rPr>
                        <a:t>1km resolution, with targeted higher-resolution looks possible</a:t>
                      </a:r>
                    </a:p>
                    <a:p>
                      <a:pPr marL="285750" marR="0" indent="-285750">
                        <a:spcBef>
                          <a:spcPts val="0"/>
                        </a:spcBef>
                        <a:spcAft>
                          <a:spcPts val="0"/>
                        </a:spcAft>
                        <a:buFont typeface="Arial" panose="020B0604020202020204" pitchFamily="34" charset="0"/>
                        <a:buChar char="•"/>
                      </a:pPr>
                      <a:r>
                        <a:rPr lang="en-US" sz="1600" baseline="0" dirty="0" smtClean="0">
                          <a:solidFill>
                            <a:srgbClr val="000000"/>
                          </a:solidFill>
                          <a:effectLst/>
                          <a:latin typeface="Calibri" panose="020F0502020204030204" pitchFamily="34" charset="0"/>
                          <a:ea typeface="Arial" panose="020B0604020202020204" pitchFamily="34" charset="0"/>
                          <a:cs typeface="Calibri" panose="020F0502020204030204" pitchFamily="34" charset="0"/>
                        </a:rPr>
                        <a:t>Not impacted by clouds</a:t>
                      </a:r>
                      <a:endParaRPr lang="en-US" sz="1600" dirty="0">
                        <a:solidFill>
                          <a:srgbClr val="000000"/>
                        </a:solidFill>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85750" marR="0" indent="-285750">
                        <a:spcBef>
                          <a:spcPts val="0"/>
                        </a:spcBef>
                        <a:spcAft>
                          <a:spcPts val="0"/>
                        </a:spcAft>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Forests (50% of global snow) </a:t>
                      </a:r>
                      <a:r>
                        <a:rPr lang="en-US" sz="1600" dirty="0" smtClean="0">
                          <a:latin typeface="Calibri" panose="020F0502020204030204" pitchFamily="34" charset="0"/>
                          <a:cs typeface="Calibri" panose="020F0502020204030204" pitchFamily="34" charset="0"/>
                          <a:sym typeface="Wingdings" panose="05000000000000000000" pitchFamily="2" charset="2"/>
                        </a:rPr>
                        <a:t> </a:t>
                      </a:r>
                      <a:r>
                        <a:rPr lang="en-US" sz="1600" dirty="0" err="1" smtClean="0">
                          <a:latin typeface="Calibri" panose="020F0502020204030204" pitchFamily="34" charset="0"/>
                          <a:cs typeface="Calibri" panose="020F0502020204030204" pitchFamily="34" charset="0"/>
                          <a:sym typeface="Wingdings" panose="05000000000000000000" pitchFamily="2" charset="2"/>
                        </a:rPr>
                        <a:t>lidar</a:t>
                      </a:r>
                      <a:r>
                        <a:rPr lang="en-US" sz="1600" dirty="0" smtClean="0">
                          <a:latin typeface="Calibri" panose="020F0502020204030204" pitchFamily="34" charset="0"/>
                          <a:cs typeface="Calibri" panose="020F0502020204030204" pitchFamily="34" charset="0"/>
                          <a:sym typeface="Wingdings" panose="05000000000000000000" pitchFamily="2" charset="2"/>
                        </a:rPr>
                        <a:t> still works even in thick forests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latin typeface="Calibri" panose="020F0502020204030204" pitchFamily="34" charset="0"/>
                          <a:cs typeface="Calibri" panose="020F0502020204030204" pitchFamily="34" charset="0"/>
                          <a:sym typeface="Wingdings" panose="05000000000000000000" pitchFamily="2" charset="2"/>
                        </a:rPr>
                        <a:t>Wet snow: indirect sensing via depth still works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latin typeface="Calibri" panose="020F0502020204030204" pitchFamily="34" charset="0"/>
                          <a:cs typeface="Calibri" panose="020F0502020204030204" pitchFamily="34" charset="0"/>
                          <a:sym typeface="Wingdings" panose="05000000000000000000" pitchFamily="2" charset="2"/>
                        </a:rPr>
                        <a:t>High-resolution</a:t>
                      </a:r>
                      <a:endParaRPr lang="en-US" sz="1600" dirty="0" smtClean="0">
                        <a:latin typeface="Calibri" panose="020F0502020204030204" pitchFamily="34" charset="0"/>
                        <a:cs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600" dirty="0" smtClean="0">
                          <a:solidFill>
                            <a:srgbClr val="000000"/>
                          </a:solidFill>
                          <a:effectLst/>
                          <a:latin typeface="Calibri" panose="020F0502020204030204" pitchFamily="34" charset="0"/>
                          <a:ea typeface="Arial" panose="020B0604020202020204" pitchFamily="34" charset="0"/>
                          <a:cs typeface="Calibri" panose="020F0502020204030204" pitchFamily="34" charset="0"/>
                        </a:rPr>
                        <a:t>Deep snow: does not saturate</a:t>
                      </a:r>
                      <a:endParaRPr lang="en-US" sz="1600" dirty="0">
                        <a:solidFill>
                          <a:srgbClr val="000000"/>
                        </a:solidFill>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05262642"/>
                  </a:ext>
                </a:extLst>
              </a:tr>
              <a:tr h="195072">
                <a:tc>
                  <a:txBody>
                    <a:bodyPr/>
                    <a:lstStyle/>
                    <a:p>
                      <a:pPr marL="0" marR="0" algn="ctr">
                        <a:spcBef>
                          <a:spcPts val="0"/>
                        </a:spcBef>
                        <a:spcAft>
                          <a:spcPts val="0"/>
                        </a:spcAft>
                      </a:pPr>
                      <a:r>
                        <a:rPr lang="en-US" sz="1800" b="1" dirty="0">
                          <a:solidFill>
                            <a:srgbClr val="000000"/>
                          </a:solidFill>
                          <a:effectLst/>
                          <a:latin typeface="Calibri" panose="020F0502020204030204" pitchFamily="34" charset="0"/>
                          <a:ea typeface="Arial" panose="020B0604020202020204" pitchFamily="34" charset="0"/>
                          <a:cs typeface="Georgia" panose="02040502050405020303" pitchFamily="18" charset="0"/>
                        </a:rPr>
                        <a:t>Cons</a:t>
                      </a:r>
                      <a:endParaRPr lang="en-US" sz="2000" dirty="0">
                        <a:solidFill>
                          <a:srgbClr val="000000"/>
                        </a:solidFill>
                        <a:effectLst/>
                        <a:latin typeface="Georgia" panose="02040502050405020303" pitchFamily="18" charset="0"/>
                        <a:ea typeface="Arial" panose="020B0604020202020204" pitchFamily="34" charset="0"/>
                        <a:cs typeface="Georgia" panose="02040502050405020303"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85750" marR="0" indent="-285750">
                        <a:spcBef>
                          <a:spcPts val="0"/>
                        </a:spcBef>
                        <a:spcAft>
                          <a:spcPts val="0"/>
                        </a:spcAft>
                        <a:buFont typeface="Arial" panose="020B0604020202020204" pitchFamily="34" charset="0"/>
                        <a:buChar char="•"/>
                      </a:pPr>
                      <a:r>
                        <a:rPr lang="en-US" sz="1600" dirty="0" smtClean="0">
                          <a:latin typeface="Calibri" panose="020F0502020204030204" pitchFamily="34" charset="0"/>
                          <a:cs typeface="Calibri" panose="020F0502020204030204" pitchFamily="34" charset="0"/>
                          <a:sym typeface="Wingdings" panose="05000000000000000000" pitchFamily="2" charset="2"/>
                        </a:rPr>
                        <a:t>Direct SWE sensing fails for wet snow</a:t>
                      </a:r>
                    </a:p>
                    <a:p>
                      <a:pPr marL="285750" marR="0" indent="-285750">
                        <a:spcBef>
                          <a:spcPts val="0"/>
                        </a:spcBef>
                        <a:spcAft>
                          <a:spcPts val="0"/>
                        </a:spcAft>
                        <a:buFont typeface="Arial" panose="020B0604020202020204" pitchFamily="34" charset="0"/>
                        <a:buChar char="•"/>
                      </a:pPr>
                      <a:r>
                        <a:rPr lang="en-US" sz="1600" dirty="0" smtClean="0">
                          <a:solidFill>
                            <a:srgbClr val="000000"/>
                          </a:solidFill>
                          <a:effectLst/>
                          <a:latin typeface="Calibri" panose="020F0502020204030204" pitchFamily="34" charset="0"/>
                          <a:ea typeface="Arial" panose="020B0604020202020204" pitchFamily="34" charset="0"/>
                          <a:cs typeface="Calibri" panose="020F0502020204030204" pitchFamily="34" charset="0"/>
                          <a:sym typeface="Wingdings" panose="05000000000000000000" pitchFamily="2" charset="2"/>
                        </a:rPr>
                        <a:t>Signal</a:t>
                      </a:r>
                      <a:r>
                        <a:rPr lang="en-US" sz="1600" baseline="0" dirty="0" smtClean="0">
                          <a:solidFill>
                            <a:srgbClr val="000000"/>
                          </a:solidFill>
                          <a:effectLst/>
                          <a:latin typeface="Calibri" panose="020F0502020204030204" pitchFamily="34" charset="0"/>
                          <a:ea typeface="Arial" panose="020B0604020202020204" pitchFamily="34" charset="0"/>
                          <a:cs typeface="Calibri" panose="020F0502020204030204" pitchFamily="34" charset="0"/>
                          <a:sym typeface="Wingdings" panose="05000000000000000000" pitchFamily="2" charset="2"/>
                        </a:rPr>
                        <a:t> impacted by forests</a:t>
                      </a:r>
                    </a:p>
                    <a:p>
                      <a:pPr marL="285750" marR="0" indent="-285750">
                        <a:spcBef>
                          <a:spcPts val="0"/>
                        </a:spcBef>
                        <a:spcAft>
                          <a:spcPts val="0"/>
                        </a:spcAft>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Snowpack internal structure affects direct SWE sensing &amp; the structure changes over time</a:t>
                      </a:r>
                      <a:endParaRPr lang="en-US" sz="1600" dirty="0">
                        <a:solidFill>
                          <a:srgbClr val="000000"/>
                        </a:solidFill>
                        <a:effectLst/>
                        <a:latin typeface="Calibri" panose="020F0502020204030204" pitchFamily="34" charset="0"/>
                        <a:ea typeface="Arial" panose="020B060402020202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rgbClr val="000000"/>
                          </a:solidFill>
                          <a:effectLst/>
                          <a:latin typeface="Calibri" panose="020F0502020204030204" pitchFamily="34" charset="0"/>
                          <a:cs typeface="Calibri" panose="020F0502020204030204" pitchFamily="34" charset="0"/>
                          <a:sym typeface="Wingdings" panose="05000000000000000000" pitchFamily="2" charset="2"/>
                        </a:rPr>
                        <a:t>S</a:t>
                      </a:r>
                      <a:r>
                        <a:rPr lang="en-US" sz="1600" dirty="0" smtClean="0">
                          <a:latin typeface="Calibri" panose="020F0502020204030204" pitchFamily="34" charset="0"/>
                          <a:cs typeface="Calibri" panose="020F0502020204030204" pitchFamily="34" charset="0"/>
                          <a:sym typeface="Wingdings" panose="05000000000000000000" pitchFamily="2" charset="2"/>
                        </a:rPr>
                        <a:t>wath very narrow</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latin typeface="Calibri" panose="020F0502020204030204" pitchFamily="34" charset="0"/>
                          <a:cs typeface="Calibri" panose="020F0502020204030204" pitchFamily="34" charset="0"/>
                          <a:sym typeface="Wingdings" panose="05000000000000000000" pitchFamily="2" charset="2"/>
                        </a:rPr>
                        <a:t>Medium to long repeat</a:t>
                      </a:r>
                      <a:endParaRPr lang="en-US" sz="1600" dirty="0" smtClean="0">
                        <a:latin typeface="Calibri" panose="020F0502020204030204" pitchFamily="34" charset="0"/>
                        <a:cs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600" dirty="0" smtClean="0">
                          <a:solidFill>
                            <a:srgbClr val="000000"/>
                          </a:solidFill>
                          <a:effectLst/>
                          <a:latin typeface="Calibri" panose="020F0502020204030204" pitchFamily="34" charset="0"/>
                          <a:ea typeface="Arial" panose="020B0604020202020204" pitchFamily="34" charset="0"/>
                          <a:cs typeface="Calibri" panose="020F0502020204030204" pitchFamily="34" charset="0"/>
                        </a:rPr>
                        <a:t>Vertical resolution may not be good enough for shallow snow</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latin typeface="Calibri" panose="020F0502020204030204" pitchFamily="34" charset="0"/>
                          <a:cs typeface="Calibri" panose="020F0502020204030204" pitchFamily="34" charset="0"/>
                          <a:sym typeface="Wingdings" panose="05000000000000000000" pitchFamily="2" charset="2"/>
                        </a:rPr>
                        <a:t>Impacted by clouds: global </a:t>
                      </a:r>
                      <a:r>
                        <a:rPr lang="en-US" sz="1600" dirty="0" err="1" smtClean="0">
                          <a:latin typeface="Calibri" panose="020F0502020204030204" pitchFamily="34" charset="0"/>
                          <a:cs typeface="Calibri" panose="020F0502020204030204" pitchFamily="34" charset="0"/>
                          <a:sym typeface="Wingdings" panose="05000000000000000000" pitchFamily="2" charset="2"/>
                        </a:rPr>
                        <a:t>avg</a:t>
                      </a:r>
                      <a:r>
                        <a:rPr lang="en-US" sz="1600" dirty="0" smtClean="0">
                          <a:latin typeface="Calibri" panose="020F0502020204030204" pitchFamily="34" charset="0"/>
                          <a:cs typeface="Calibri" panose="020F0502020204030204" pitchFamily="34" charset="0"/>
                          <a:sym typeface="Wingdings" panose="05000000000000000000" pitchFamily="2" charset="2"/>
                        </a:rPr>
                        <a:t> 55%, may be higher for snow place/times of interest</a:t>
                      </a:r>
                      <a:endParaRPr lang="en-US" sz="1600" dirty="0" smtClean="0">
                        <a:latin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845017473"/>
                  </a:ext>
                </a:extLst>
              </a:tr>
            </a:tbl>
          </a:graphicData>
        </a:graphic>
      </p:graphicFrame>
      <p:sp>
        <p:nvSpPr>
          <p:cNvPr id="7" name="Date Placeholder 3"/>
          <p:cNvSpPr>
            <a:spLocks noGrp="1"/>
          </p:cNvSpPr>
          <p:nvPr>
            <p:ph type="dt" sz="half" idx="10"/>
          </p:nvPr>
        </p:nvSpPr>
        <p:spPr>
          <a:xfrm>
            <a:off x="838200" y="6356350"/>
            <a:ext cx="2743200" cy="365125"/>
          </a:xfrm>
        </p:spPr>
        <p:txBody>
          <a:bodyPr/>
          <a:lstStyle/>
          <a:p>
            <a:r>
              <a:rPr lang="en-US" dirty="0" smtClean="0"/>
              <a:t>9/11/2020 CV</a:t>
            </a:r>
            <a:endParaRPr lang="en-US" dirty="0"/>
          </a:p>
        </p:txBody>
      </p:sp>
      <p:sp>
        <p:nvSpPr>
          <p:cNvPr id="8"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2257944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550" y="296885"/>
            <a:ext cx="9130353" cy="781287"/>
          </a:xfrm>
          <a:solidFill>
            <a:schemeClr val="accent1">
              <a:lumMod val="40000"/>
              <a:lumOff val="60000"/>
            </a:schemeClr>
          </a:solidFill>
        </p:spPr>
        <p:txBody>
          <a:bodyPr/>
          <a:lstStyle/>
          <a:p>
            <a:pPr algn="ctr"/>
            <a:r>
              <a:rPr lang="en-US" dirty="0" smtClean="0"/>
              <a:t>But what do we need to do?</a:t>
            </a:r>
            <a:endParaRPr lang="en-US" dirty="0"/>
          </a:p>
        </p:txBody>
      </p:sp>
      <p:sp>
        <p:nvSpPr>
          <p:cNvPr id="5" name="Slide Number Placeholder 4"/>
          <p:cNvSpPr>
            <a:spLocks noGrp="1"/>
          </p:cNvSpPr>
          <p:nvPr>
            <p:ph type="sldNum" sz="quarter" idx="12"/>
          </p:nvPr>
        </p:nvSpPr>
        <p:spPr/>
        <p:txBody>
          <a:bodyPr/>
          <a:lstStyle/>
          <a:p>
            <a:fld id="{D4ED81A3-AD6D-4A56-A5CB-2A6CDE8764B1}" type="slidenum">
              <a:rPr lang="en-US" smtClean="0"/>
              <a:t>12</a:t>
            </a:fld>
            <a:endParaRPr lang="en-US"/>
          </a:p>
        </p:txBody>
      </p:sp>
      <p:sp>
        <p:nvSpPr>
          <p:cNvPr id="6" name="Pentagon 5"/>
          <p:cNvSpPr/>
          <p:nvPr/>
        </p:nvSpPr>
        <p:spPr>
          <a:xfrm>
            <a:off x="1602475" y="3794078"/>
            <a:ext cx="1978925" cy="1078173"/>
          </a:xfrm>
          <a:prstGeom prst="homePlate">
            <a:avLst/>
          </a:prstGeom>
          <a:solidFill>
            <a:srgbClr val="C013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Identify prioritization criteria</a:t>
            </a:r>
            <a:endParaRPr lang="en-US" dirty="0"/>
          </a:p>
        </p:txBody>
      </p:sp>
      <p:sp>
        <p:nvSpPr>
          <p:cNvPr id="7" name="Pentagon 6"/>
          <p:cNvSpPr/>
          <p:nvPr/>
        </p:nvSpPr>
        <p:spPr>
          <a:xfrm>
            <a:off x="3616654" y="3794077"/>
            <a:ext cx="1970965" cy="1078173"/>
          </a:xfrm>
          <a:prstGeom prst="homePlate">
            <a:avLst/>
          </a:prstGeom>
          <a:solidFill>
            <a:srgbClr val="C013E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Apply  prioritization criteria</a:t>
            </a:r>
            <a:endParaRPr lang="en-US" dirty="0"/>
          </a:p>
        </p:txBody>
      </p:sp>
      <p:sp>
        <p:nvSpPr>
          <p:cNvPr id="8" name="Rectangle 7"/>
          <p:cNvSpPr/>
          <p:nvPr/>
        </p:nvSpPr>
        <p:spPr>
          <a:xfrm>
            <a:off x="5628560" y="3855491"/>
            <a:ext cx="1228298" cy="955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List of high-value activities</a:t>
            </a:r>
            <a:endParaRPr lang="en-US" dirty="0"/>
          </a:p>
        </p:txBody>
      </p:sp>
      <p:sp>
        <p:nvSpPr>
          <p:cNvPr id="9" name="TextBox 8"/>
          <p:cNvSpPr txBox="1"/>
          <p:nvPr/>
        </p:nvSpPr>
        <p:spPr>
          <a:xfrm>
            <a:off x="783333" y="1571313"/>
            <a:ext cx="3128164" cy="1477328"/>
          </a:xfrm>
          <a:prstGeom prst="rect">
            <a:avLst/>
          </a:prstGeom>
          <a:noFill/>
          <a:ln>
            <a:solidFill>
              <a:schemeClr val="tx1"/>
            </a:solidFill>
          </a:ln>
        </p:spPr>
        <p:txBody>
          <a:bodyPr wrap="none" rtlCol="0">
            <a:spAutoFit/>
          </a:bodyPr>
          <a:lstStyle/>
          <a:p>
            <a:pPr marL="285750" indent="-285750">
              <a:buFont typeface="Arial" panose="020B0604020202020204" pitchFamily="34" charset="0"/>
              <a:buChar char="•"/>
            </a:pPr>
            <a:r>
              <a:rPr lang="en-US" dirty="0" smtClean="0"/>
              <a:t>SnowEx Science Plan</a:t>
            </a:r>
          </a:p>
          <a:p>
            <a:pPr marL="285750" indent="-285750">
              <a:buFont typeface="Arial" panose="020B0604020202020204" pitchFamily="34" charset="0"/>
              <a:buChar char="•"/>
            </a:pPr>
            <a:r>
              <a:rPr lang="en-US" dirty="0" smtClean="0"/>
              <a:t>New knowledge</a:t>
            </a:r>
          </a:p>
          <a:p>
            <a:pPr marL="285750" indent="-285750">
              <a:buFont typeface="Arial" panose="020B0604020202020204" pitchFamily="34" charset="0"/>
              <a:buChar char="•"/>
            </a:pPr>
            <a:r>
              <a:rPr lang="en-US" dirty="0" smtClean="0"/>
              <a:t>Proposed future </a:t>
            </a:r>
            <a:r>
              <a:rPr lang="en-US" dirty="0" err="1" smtClean="0"/>
              <a:t>SnowExs</a:t>
            </a:r>
            <a:endParaRPr lang="en-US" dirty="0" smtClean="0"/>
          </a:p>
          <a:p>
            <a:pPr marL="285750" indent="-285750">
              <a:buFont typeface="Arial" panose="020B0604020202020204" pitchFamily="34" charset="0"/>
              <a:buChar char="•"/>
            </a:pPr>
            <a:r>
              <a:rPr lang="en-US" dirty="0" smtClean="0"/>
              <a:t>Potential modeling activities</a:t>
            </a:r>
          </a:p>
          <a:p>
            <a:pPr marL="285750" indent="-285750">
              <a:buFont typeface="Arial" panose="020B0604020202020204" pitchFamily="34" charset="0"/>
              <a:buChar char="•"/>
            </a:pPr>
            <a:r>
              <a:rPr lang="en-US" dirty="0" smtClean="0"/>
              <a:t>Mission proposal needs</a:t>
            </a:r>
            <a:endParaRPr lang="en-US" dirty="0"/>
          </a:p>
        </p:txBody>
      </p:sp>
      <p:sp>
        <p:nvSpPr>
          <p:cNvPr id="10" name="Date Placeholder 3"/>
          <p:cNvSpPr>
            <a:spLocks noGrp="1"/>
          </p:cNvSpPr>
          <p:nvPr>
            <p:ph type="dt" sz="half" idx="10"/>
          </p:nvPr>
        </p:nvSpPr>
        <p:spPr>
          <a:xfrm>
            <a:off x="838200" y="6356350"/>
            <a:ext cx="2743200" cy="365125"/>
          </a:xfrm>
        </p:spPr>
        <p:txBody>
          <a:bodyPr/>
          <a:lstStyle/>
          <a:p>
            <a:r>
              <a:rPr lang="en-US" smtClean="0"/>
              <a:t>9/11/2020 EK</a:t>
            </a:r>
            <a:endParaRPr lang="en-US" dirty="0"/>
          </a:p>
        </p:txBody>
      </p:sp>
      <p:sp>
        <p:nvSpPr>
          <p:cNvPr id="13" name="Down Arrow 12"/>
          <p:cNvSpPr/>
          <p:nvPr/>
        </p:nvSpPr>
        <p:spPr>
          <a:xfrm>
            <a:off x="2033516" y="3048641"/>
            <a:ext cx="313899" cy="7454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018921" y="3594499"/>
            <a:ext cx="3977627" cy="1754326"/>
          </a:xfrm>
          <a:prstGeom prst="rect">
            <a:avLst/>
          </a:prstGeom>
          <a:noFill/>
          <a:ln>
            <a:solidFill>
              <a:schemeClr val="tx1"/>
            </a:solidFill>
          </a:ln>
        </p:spPr>
        <p:txBody>
          <a:bodyPr wrap="none" rtlCol="0">
            <a:spAutoFit/>
          </a:bodyPr>
          <a:lstStyle/>
          <a:p>
            <a:pPr marL="285750" indent="-285750">
              <a:buFont typeface="Arial" panose="020B0604020202020204" pitchFamily="34" charset="0"/>
              <a:buChar char="•"/>
            </a:pPr>
            <a:r>
              <a:rPr lang="en-US" dirty="0"/>
              <a:t>U</a:t>
            </a:r>
            <a:r>
              <a:rPr lang="en-US" dirty="0" smtClean="0"/>
              <a:t>pdated Science Plan</a:t>
            </a:r>
          </a:p>
          <a:p>
            <a:pPr marL="285750" indent="-285750">
              <a:buFont typeface="Arial" panose="020B0604020202020204" pitchFamily="34" charset="0"/>
              <a:buChar char="•"/>
            </a:pPr>
            <a:r>
              <a:rPr lang="en-US" dirty="0" smtClean="0"/>
              <a:t>Prioritized SnowEx activities</a:t>
            </a:r>
          </a:p>
          <a:p>
            <a:pPr marL="285750" indent="-285750">
              <a:buFont typeface="Arial" panose="020B0604020202020204" pitchFamily="34" charset="0"/>
              <a:buChar char="•"/>
            </a:pPr>
            <a:r>
              <a:rPr lang="en-US" dirty="0" smtClean="0"/>
              <a:t>Future SnowEx Implementation Plans</a:t>
            </a:r>
          </a:p>
          <a:p>
            <a:pPr marL="285750" indent="-285750">
              <a:buFont typeface="Arial" panose="020B0604020202020204" pitchFamily="34" charset="0"/>
              <a:buChar char="•"/>
            </a:pPr>
            <a:r>
              <a:rPr lang="en-US" dirty="0"/>
              <a:t>Prioritized</a:t>
            </a:r>
            <a:r>
              <a:rPr lang="en-US" dirty="0" smtClean="0"/>
              <a:t> modeling activities</a:t>
            </a:r>
          </a:p>
          <a:p>
            <a:pPr marL="285750" indent="-285750">
              <a:buFont typeface="Arial" panose="020B0604020202020204" pitchFamily="34" charset="0"/>
              <a:buChar char="•"/>
            </a:pPr>
            <a:r>
              <a:rPr lang="en-US" dirty="0" smtClean="0"/>
              <a:t>Schedules</a:t>
            </a:r>
          </a:p>
          <a:p>
            <a:pPr marL="285750" indent="-285750">
              <a:buFont typeface="Arial" panose="020B0604020202020204" pitchFamily="34" charset="0"/>
              <a:buChar char="•"/>
            </a:pPr>
            <a:r>
              <a:rPr lang="en-US" dirty="0" smtClean="0"/>
              <a:t>Work assignments</a:t>
            </a:r>
            <a:endParaRPr lang="en-US" dirty="0"/>
          </a:p>
        </p:txBody>
      </p:sp>
      <p:sp>
        <p:nvSpPr>
          <p:cNvPr id="18" name="Right Arrow 17"/>
          <p:cNvSpPr/>
          <p:nvPr/>
        </p:nvSpPr>
        <p:spPr>
          <a:xfrm>
            <a:off x="6905484" y="4186450"/>
            <a:ext cx="1113437" cy="2934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187355" y="3343702"/>
            <a:ext cx="6264323" cy="2811438"/>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893499" y="5193916"/>
            <a:ext cx="4852034" cy="707886"/>
          </a:xfrm>
          <a:prstGeom prst="rect">
            <a:avLst/>
          </a:prstGeom>
          <a:noFill/>
        </p:spPr>
        <p:txBody>
          <a:bodyPr wrap="none" rtlCol="0">
            <a:spAutoFit/>
          </a:bodyPr>
          <a:lstStyle/>
          <a:p>
            <a:r>
              <a:rPr lang="en-US" sz="2000" dirty="0" smtClean="0"/>
              <a:t>Working group &amp; Breakout group discussions</a:t>
            </a:r>
          </a:p>
          <a:p>
            <a:r>
              <a:rPr lang="en-US" sz="2000" dirty="0" smtClean="0"/>
              <a:t>(have you joined a working group yet?)</a:t>
            </a:r>
            <a:endParaRPr lang="en-US" sz="2000" dirty="0"/>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4201" y="1118239"/>
            <a:ext cx="3669439" cy="2054886"/>
          </a:xfrm>
          <a:prstGeom prst="rect">
            <a:avLst/>
          </a:prstGeom>
        </p:spPr>
      </p:pic>
      <p:sp>
        <p:nvSpPr>
          <p:cNvPr id="23"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2475800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015" y="218365"/>
            <a:ext cx="9321422" cy="1050878"/>
          </a:xfrm>
          <a:solidFill>
            <a:schemeClr val="accent1">
              <a:lumMod val="40000"/>
              <a:lumOff val="60000"/>
            </a:schemeClr>
          </a:solidFill>
        </p:spPr>
        <p:txBody>
          <a:bodyPr>
            <a:normAutofit fontScale="90000"/>
          </a:bodyPr>
          <a:lstStyle/>
          <a:p>
            <a:pPr algn="ctr"/>
            <a:r>
              <a:rPr lang="en-US" dirty="0" smtClean="0"/>
              <a:t>SnowEx Science Plan + New Knowledge</a:t>
            </a:r>
            <a:br>
              <a:rPr lang="en-US" dirty="0" smtClean="0"/>
            </a:br>
            <a:r>
              <a:rPr lang="en-US" dirty="0" smtClean="0">
                <a:sym typeface="Wingdings" panose="05000000000000000000" pitchFamily="2" charset="2"/>
              </a:rPr>
              <a:t> updated</a:t>
            </a:r>
            <a:r>
              <a:rPr lang="en-US" dirty="0" smtClean="0"/>
              <a:t> Prioritization Criteria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Science Plan Prioritization captured thinking at time of writing, but timeframe &amp; cost criteria were not applied</a:t>
            </a:r>
          </a:p>
          <a:p>
            <a:r>
              <a:rPr lang="en-US" u="sng" dirty="0" smtClean="0"/>
              <a:t>New knowledge </a:t>
            </a:r>
            <a:r>
              <a:rPr lang="en-US" dirty="0" smtClean="0"/>
              <a:t>(timeframe, cost, technical) </a:t>
            </a:r>
            <a:r>
              <a:rPr lang="en-US" dirty="0" smtClean="0">
                <a:sym typeface="Wingdings" panose="05000000000000000000" pitchFamily="2" charset="2"/>
              </a:rPr>
              <a:t> </a:t>
            </a:r>
            <a:r>
              <a:rPr lang="en-US" u="sng" dirty="0" smtClean="0">
                <a:sym typeface="Wingdings" panose="05000000000000000000" pitchFamily="2" charset="2"/>
              </a:rPr>
              <a:t>new prioritization</a:t>
            </a:r>
            <a:endParaRPr lang="en-US" u="sng" dirty="0" smtClean="0"/>
          </a:p>
          <a:p>
            <a:r>
              <a:rPr lang="en-US" u="sng" dirty="0" smtClean="0"/>
              <a:t>Example</a:t>
            </a:r>
            <a:r>
              <a:rPr lang="en-US" dirty="0" smtClean="0"/>
              <a:t>: C-band SAR (Sentinel): ‘new’, should be added to Science Plan as mission critical, or at least evaluation should be very high priority</a:t>
            </a:r>
          </a:p>
          <a:p>
            <a:r>
              <a:rPr lang="en-US" u="sng" dirty="0" smtClean="0"/>
              <a:t>Timeframe criterion</a:t>
            </a:r>
            <a:r>
              <a:rPr lang="en-US" dirty="0" smtClean="0"/>
              <a:t>: missions that overlap (yes/no/maybe)</a:t>
            </a:r>
          </a:p>
          <a:p>
            <a:r>
              <a:rPr lang="en-US" u="sng" dirty="0" smtClean="0"/>
              <a:t>Cost criterion</a:t>
            </a:r>
            <a:r>
              <a:rPr lang="en-US" dirty="0" smtClean="0"/>
              <a:t>: standalone mission above or below Explorer cost cap</a:t>
            </a:r>
          </a:p>
          <a:p>
            <a:r>
              <a:rPr lang="en-US" u="sng" dirty="0" smtClean="0"/>
              <a:t>Technical criteria</a:t>
            </a:r>
            <a:r>
              <a:rPr lang="en-US" dirty="0" smtClean="0"/>
              <a:t>: limits vs. snow type or confounding factor, or other limit</a:t>
            </a:r>
          </a:p>
          <a:p>
            <a:r>
              <a:rPr lang="en-US" u="sng" dirty="0" err="1" smtClean="0"/>
              <a:t>Selectability</a:t>
            </a:r>
            <a:r>
              <a:rPr lang="en-US" u="sng" dirty="0" smtClean="0"/>
              <a:t> criteria</a:t>
            </a:r>
            <a:r>
              <a:rPr lang="en-US" dirty="0" smtClean="0"/>
              <a:t>: </a:t>
            </a:r>
            <a:r>
              <a:rPr lang="en-US" dirty="0" err="1" smtClean="0"/>
              <a:t>globalness</a:t>
            </a:r>
            <a:r>
              <a:rPr lang="en-US" dirty="0" smtClean="0"/>
              <a:t> (coverage, swath, revisit), synergy w/other measurements in same timeframe, overall proposal risk</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D4ED81A3-AD6D-4A56-A5CB-2A6CDE8764B1}" type="slidenum">
              <a:rPr lang="en-US" smtClean="0"/>
              <a:t>13</a:t>
            </a:fld>
            <a:endParaRPr lang="en-US"/>
          </a:p>
        </p:txBody>
      </p:sp>
      <p:sp>
        <p:nvSpPr>
          <p:cNvPr id="9" name="Date Placeholder 3"/>
          <p:cNvSpPr>
            <a:spLocks noGrp="1"/>
          </p:cNvSpPr>
          <p:nvPr>
            <p:ph type="dt" sz="half" idx="10"/>
          </p:nvPr>
        </p:nvSpPr>
        <p:spPr>
          <a:xfrm>
            <a:off x="838200" y="6356350"/>
            <a:ext cx="2743200" cy="365125"/>
          </a:xfrm>
        </p:spPr>
        <p:txBody>
          <a:bodyPr/>
          <a:lstStyle/>
          <a:p>
            <a:r>
              <a:rPr lang="en-US" smtClean="0"/>
              <a:t>9/11/2020 EK</a:t>
            </a:r>
            <a:endParaRPr lang="en-US" dirty="0"/>
          </a:p>
        </p:txBody>
      </p:sp>
      <p:sp>
        <p:nvSpPr>
          <p:cNvPr id="11"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3659725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0273" y="109639"/>
            <a:ext cx="6911454" cy="561105"/>
          </a:xfrm>
        </p:spPr>
        <p:txBody>
          <a:bodyPr>
            <a:noAutofit/>
          </a:bodyPr>
          <a:lstStyle/>
          <a:p>
            <a:pPr algn="ctr"/>
            <a:r>
              <a:rPr lang="en-US" sz="3600" dirty="0" smtClean="0"/>
              <a:t>Example: Apply Prioritization Criteria</a:t>
            </a:r>
            <a:endParaRPr lang="en-US" sz="3600" dirty="0"/>
          </a:p>
        </p:txBody>
      </p:sp>
      <p:sp>
        <p:nvSpPr>
          <p:cNvPr id="6" name="Slide Number Placeholder 5"/>
          <p:cNvSpPr>
            <a:spLocks noGrp="1"/>
          </p:cNvSpPr>
          <p:nvPr>
            <p:ph type="sldNum" sz="quarter" idx="12"/>
          </p:nvPr>
        </p:nvSpPr>
        <p:spPr/>
        <p:txBody>
          <a:bodyPr/>
          <a:lstStyle/>
          <a:p>
            <a:fld id="{D4ED81A3-AD6D-4A56-A5CB-2A6CDE8764B1}" type="slidenum">
              <a:rPr lang="en-US" smtClean="0"/>
              <a:t>14</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235899741"/>
              </p:ext>
            </p:extLst>
          </p:nvPr>
        </p:nvGraphicFramePr>
        <p:xfrm>
          <a:off x="575186" y="958647"/>
          <a:ext cx="10778613" cy="5391191"/>
        </p:xfrm>
        <a:graphic>
          <a:graphicData uri="http://schemas.openxmlformats.org/drawingml/2006/table">
            <a:tbl>
              <a:tblPr firstRow="1" bandRow="1">
                <a:tableStyleId>{5C22544A-7EE6-4342-B048-85BDC9FD1C3A}</a:tableStyleId>
              </a:tblPr>
              <a:tblGrid>
                <a:gridCol w="1666569">
                  <a:extLst>
                    <a:ext uri="{9D8B030D-6E8A-4147-A177-3AD203B41FA5}">
                      <a16:colId xmlns:a16="http://schemas.microsoft.com/office/drawing/2014/main" val="3933840518"/>
                    </a:ext>
                  </a:extLst>
                </a:gridCol>
                <a:gridCol w="1401097">
                  <a:extLst>
                    <a:ext uri="{9D8B030D-6E8A-4147-A177-3AD203B41FA5}">
                      <a16:colId xmlns:a16="http://schemas.microsoft.com/office/drawing/2014/main" val="1463950125"/>
                    </a:ext>
                  </a:extLst>
                </a:gridCol>
                <a:gridCol w="1224116">
                  <a:extLst>
                    <a:ext uri="{9D8B030D-6E8A-4147-A177-3AD203B41FA5}">
                      <a16:colId xmlns:a16="http://schemas.microsoft.com/office/drawing/2014/main" val="3093392942"/>
                    </a:ext>
                  </a:extLst>
                </a:gridCol>
                <a:gridCol w="2610464">
                  <a:extLst>
                    <a:ext uri="{9D8B030D-6E8A-4147-A177-3AD203B41FA5}">
                      <a16:colId xmlns:a16="http://schemas.microsoft.com/office/drawing/2014/main" val="1996744951"/>
                    </a:ext>
                  </a:extLst>
                </a:gridCol>
                <a:gridCol w="1504336">
                  <a:extLst>
                    <a:ext uri="{9D8B030D-6E8A-4147-A177-3AD203B41FA5}">
                      <a16:colId xmlns:a16="http://schemas.microsoft.com/office/drawing/2014/main" val="3718393145"/>
                    </a:ext>
                  </a:extLst>
                </a:gridCol>
                <a:gridCol w="1456451">
                  <a:extLst>
                    <a:ext uri="{9D8B030D-6E8A-4147-A177-3AD203B41FA5}">
                      <a16:colId xmlns:a16="http://schemas.microsoft.com/office/drawing/2014/main" val="553526093"/>
                    </a:ext>
                  </a:extLst>
                </a:gridCol>
                <a:gridCol w="915580">
                  <a:extLst>
                    <a:ext uri="{9D8B030D-6E8A-4147-A177-3AD203B41FA5}">
                      <a16:colId xmlns:a16="http://schemas.microsoft.com/office/drawing/2014/main" val="4036262815"/>
                    </a:ext>
                  </a:extLst>
                </a:gridCol>
              </a:tblGrid>
              <a:tr h="403451">
                <a:tc>
                  <a:txBody>
                    <a:bodyPr/>
                    <a:lstStyle/>
                    <a:p>
                      <a:r>
                        <a:rPr lang="en-US" sz="1400" dirty="0" smtClean="0"/>
                        <a:t>RS method</a:t>
                      </a:r>
                      <a:endParaRPr lang="en-US" sz="1400" dirty="0"/>
                    </a:p>
                  </a:txBody>
                  <a:tcPr/>
                </a:tc>
                <a:tc>
                  <a:txBody>
                    <a:bodyPr/>
                    <a:lstStyle/>
                    <a:p>
                      <a:r>
                        <a:rPr lang="en-US" sz="1400" dirty="0" smtClean="0"/>
                        <a:t>timeframe</a:t>
                      </a:r>
                      <a:endParaRPr lang="en-US" sz="1400" dirty="0"/>
                    </a:p>
                  </a:txBody>
                  <a:tcPr/>
                </a:tc>
                <a:tc>
                  <a:txBody>
                    <a:bodyPr/>
                    <a:lstStyle/>
                    <a:p>
                      <a:r>
                        <a:rPr lang="en-US" sz="1400" dirty="0" smtClean="0"/>
                        <a:t>Cost &lt; $350M</a:t>
                      </a:r>
                      <a:endParaRPr lang="en-US" sz="1400" dirty="0"/>
                    </a:p>
                  </a:txBody>
                  <a:tcPr/>
                </a:tc>
                <a:tc>
                  <a:txBody>
                    <a:bodyPr/>
                    <a:lstStyle/>
                    <a:p>
                      <a:r>
                        <a:rPr lang="en-US" sz="1400" dirty="0" smtClean="0"/>
                        <a:t>Technical (limitations)</a:t>
                      </a:r>
                      <a:endParaRPr lang="en-US" sz="1400" dirty="0"/>
                    </a:p>
                  </a:txBody>
                  <a:tcPr/>
                </a:tc>
                <a:tc>
                  <a:txBody>
                    <a:bodyPr/>
                    <a:lstStyle/>
                    <a:p>
                      <a:r>
                        <a:rPr lang="en-US" sz="1400" dirty="0" smtClean="0"/>
                        <a:t>Gives us</a:t>
                      </a:r>
                      <a:endParaRPr lang="en-US" sz="1400" dirty="0"/>
                    </a:p>
                  </a:txBody>
                  <a:tcPr/>
                </a:tc>
                <a:tc>
                  <a:txBody>
                    <a:bodyPr/>
                    <a:lstStyle/>
                    <a:p>
                      <a:r>
                        <a:rPr lang="en-US" sz="1400" dirty="0" err="1" smtClean="0"/>
                        <a:t>selectability</a:t>
                      </a:r>
                      <a:endParaRPr lang="en-US" sz="1400" dirty="0"/>
                    </a:p>
                  </a:txBody>
                  <a:tcPr/>
                </a:tc>
                <a:tc>
                  <a:txBody>
                    <a:bodyPr/>
                    <a:lstStyle/>
                    <a:p>
                      <a:r>
                        <a:rPr lang="en-US" sz="1400" dirty="0" smtClean="0"/>
                        <a:t>priority</a:t>
                      </a:r>
                      <a:endParaRPr lang="en-US" sz="1400" dirty="0"/>
                    </a:p>
                  </a:txBody>
                  <a:tcPr/>
                </a:tc>
                <a:extLst>
                  <a:ext uri="{0D108BD9-81ED-4DB2-BD59-A6C34878D82A}">
                    <a16:rowId xmlns:a16="http://schemas.microsoft.com/office/drawing/2014/main" val="3078932679"/>
                  </a:ext>
                </a:extLst>
              </a:tr>
              <a:tr h="403451">
                <a:tc>
                  <a:txBody>
                    <a:bodyPr/>
                    <a:lstStyle/>
                    <a:p>
                      <a:r>
                        <a:rPr lang="en-US" sz="1400" dirty="0" smtClean="0"/>
                        <a:t>C-band SAR</a:t>
                      </a:r>
                      <a:endParaRPr lang="en-US" sz="1400" dirty="0"/>
                    </a:p>
                  </a:txBody>
                  <a:tcPr/>
                </a:tc>
                <a:tc>
                  <a:txBody>
                    <a:bodyPr/>
                    <a:lstStyle/>
                    <a:p>
                      <a:r>
                        <a:rPr lang="en-US" sz="1400" dirty="0" smtClean="0"/>
                        <a:t>Yes (Sentinel)</a:t>
                      </a:r>
                      <a:endParaRPr lang="en-US" sz="1400" dirty="0"/>
                    </a:p>
                  </a:txBody>
                  <a:tcPr/>
                </a:tc>
                <a:tc>
                  <a:txBody>
                    <a:bodyPr/>
                    <a:lstStyle/>
                    <a:p>
                      <a:r>
                        <a:rPr lang="en-US" sz="1400" dirty="0" smtClean="0"/>
                        <a:t>Yes (free)</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Need theory </a:t>
                      </a:r>
                      <a:r>
                        <a:rPr lang="en-US" sz="1400" dirty="0" smtClean="0">
                          <a:solidFill>
                            <a:srgbClr val="FF0000"/>
                          </a:solidFill>
                        </a:rPr>
                        <a:t>#</a:t>
                      </a:r>
                      <a:r>
                        <a:rPr lang="en-US" sz="1400" dirty="0" smtClean="0"/>
                        <a:t>, wet snow</a:t>
                      </a:r>
                      <a:endParaRPr lang="en-US" sz="1400" dirty="0">
                        <a:solidFill>
                          <a:srgbClr val="FF0000"/>
                        </a:solidFill>
                      </a:endParaRPr>
                    </a:p>
                  </a:txBody>
                  <a:tcPr/>
                </a:tc>
                <a:tc>
                  <a:txBody>
                    <a:bodyPr/>
                    <a:lstStyle/>
                    <a:p>
                      <a:r>
                        <a:rPr lang="en-US" sz="1400" dirty="0" err="1" smtClean="0"/>
                        <a:t>Mts</a:t>
                      </a:r>
                      <a:r>
                        <a:rPr lang="en-US" sz="1400" dirty="0" smtClean="0"/>
                        <a:t>,</a:t>
                      </a:r>
                      <a:r>
                        <a:rPr lang="en-US" sz="1400" baseline="0" dirty="0" smtClean="0"/>
                        <a:t> deep snow</a:t>
                      </a:r>
                      <a:endParaRPr lang="en-US" sz="1400" dirty="0"/>
                    </a:p>
                  </a:txBody>
                  <a:tcPr/>
                </a:tc>
                <a:tc>
                  <a:txBody>
                    <a:bodyPr/>
                    <a:lstStyle/>
                    <a:p>
                      <a:r>
                        <a:rPr lang="en-US" sz="1400" dirty="0" smtClean="0"/>
                        <a:t>good</a:t>
                      </a:r>
                      <a:endParaRPr lang="en-US" sz="1400" dirty="0"/>
                    </a:p>
                  </a:txBody>
                  <a:tcPr/>
                </a:tc>
                <a:tc>
                  <a:txBody>
                    <a:bodyPr/>
                    <a:lstStyle/>
                    <a:p>
                      <a:r>
                        <a:rPr lang="en-US" sz="1400" dirty="0" smtClean="0"/>
                        <a:t>crucial</a:t>
                      </a:r>
                      <a:endParaRPr lang="en-US" sz="1400" dirty="0"/>
                    </a:p>
                  </a:txBody>
                  <a:tcPr/>
                </a:tc>
                <a:extLst>
                  <a:ext uri="{0D108BD9-81ED-4DB2-BD59-A6C34878D82A}">
                    <a16:rowId xmlns:a16="http://schemas.microsoft.com/office/drawing/2014/main" val="3223467852"/>
                  </a:ext>
                </a:extLst>
              </a:tr>
              <a:tr h="403451">
                <a:tc>
                  <a:txBody>
                    <a:bodyPr/>
                    <a:lstStyle/>
                    <a:p>
                      <a:r>
                        <a:rPr lang="en-US" sz="1400" dirty="0" smtClean="0"/>
                        <a:t>L-band</a:t>
                      </a:r>
                      <a:r>
                        <a:rPr lang="en-US" sz="1400" baseline="0" dirty="0" smtClean="0"/>
                        <a:t> </a:t>
                      </a:r>
                      <a:r>
                        <a:rPr lang="en-US" sz="1400" baseline="0" dirty="0" err="1" smtClean="0"/>
                        <a:t>InSAR</a:t>
                      </a:r>
                      <a:endParaRPr lang="en-US" sz="1400" dirty="0"/>
                    </a:p>
                  </a:txBody>
                  <a:tcPr/>
                </a:tc>
                <a:tc>
                  <a:txBody>
                    <a:bodyPr/>
                    <a:lstStyle/>
                    <a:p>
                      <a:r>
                        <a:rPr lang="en-US" sz="1400" dirty="0" smtClean="0"/>
                        <a:t>No (NISAR)</a:t>
                      </a:r>
                      <a:endParaRPr lang="en-US" sz="1400" dirty="0"/>
                    </a:p>
                  </a:txBody>
                  <a:tcPr/>
                </a:tc>
                <a:tc>
                  <a:txBody>
                    <a:bodyPr/>
                    <a:lstStyle/>
                    <a:p>
                      <a:r>
                        <a:rPr lang="en-US" sz="1400" dirty="0" smtClean="0"/>
                        <a:t>no</a:t>
                      </a:r>
                      <a:endParaRPr lang="en-US" sz="1400" dirty="0"/>
                    </a:p>
                  </a:txBody>
                  <a:tcPr/>
                </a:tc>
                <a:tc>
                  <a:txBody>
                    <a:bodyPr/>
                    <a:lstStyle/>
                    <a:p>
                      <a:r>
                        <a:rPr lang="en-US" sz="1400" dirty="0" smtClean="0"/>
                        <a:t>dense forest, wet snow?, long repeat</a:t>
                      </a:r>
                      <a:endParaRPr lang="en-US" sz="1400" dirty="0"/>
                    </a:p>
                  </a:txBody>
                  <a:tcPr/>
                </a:tc>
                <a:tc>
                  <a:txBody>
                    <a:bodyPr/>
                    <a:lstStyle/>
                    <a:p>
                      <a:r>
                        <a:rPr lang="en-US" sz="1400" dirty="0" err="1" smtClean="0"/>
                        <a:t>Mts</a:t>
                      </a:r>
                      <a:r>
                        <a:rPr lang="en-US" sz="1400" dirty="0" smtClean="0"/>
                        <a:t>? Deep?</a:t>
                      </a:r>
                      <a:endParaRPr lang="en-US" sz="1400" dirty="0"/>
                    </a:p>
                  </a:txBody>
                  <a:tcPr/>
                </a:tc>
                <a:tc>
                  <a:txBody>
                    <a:bodyPr/>
                    <a:lstStyle/>
                    <a:p>
                      <a:r>
                        <a:rPr lang="en-US" sz="1400" dirty="0" smtClean="0"/>
                        <a:t>risky</a:t>
                      </a:r>
                      <a:endParaRPr lang="en-US" sz="1400" dirty="0"/>
                    </a:p>
                  </a:txBody>
                  <a:tcPr/>
                </a:tc>
                <a:tc>
                  <a:txBody>
                    <a:bodyPr/>
                    <a:lstStyle/>
                    <a:p>
                      <a:r>
                        <a:rPr lang="en-US" sz="1400" dirty="0" smtClean="0"/>
                        <a:t>Low</a:t>
                      </a:r>
                      <a:endParaRPr lang="en-US" sz="1400" dirty="0"/>
                    </a:p>
                  </a:txBody>
                  <a:tcPr/>
                </a:tc>
                <a:extLst>
                  <a:ext uri="{0D108BD9-81ED-4DB2-BD59-A6C34878D82A}">
                    <a16:rowId xmlns:a16="http://schemas.microsoft.com/office/drawing/2014/main" val="1721341269"/>
                  </a:ext>
                </a:extLst>
              </a:tr>
              <a:tr h="696368">
                <a:tc>
                  <a:txBody>
                    <a:bodyPr/>
                    <a:lstStyle/>
                    <a:p>
                      <a:r>
                        <a:rPr lang="en-US" sz="1400" dirty="0" smtClean="0"/>
                        <a:t>Ku volume scat</a:t>
                      </a:r>
                      <a:endParaRPr lang="en-US" sz="1400" dirty="0"/>
                    </a:p>
                  </a:txBody>
                  <a:tcPr/>
                </a:tc>
                <a:tc>
                  <a:txBody>
                    <a:bodyPr/>
                    <a:lstStyle/>
                    <a:p>
                      <a:r>
                        <a:rPr lang="en-US" sz="1400" dirty="0" smtClean="0"/>
                        <a:t>No/maybe (TSMM)</a:t>
                      </a:r>
                      <a:endParaRPr lang="en-US" sz="1400" dirty="0"/>
                    </a:p>
                  </a:txBody>
                  <a:tcPr/>
                </a:tc>
                <a:tc>
                  <a:txBody>
                    <a:bodyPr/>
                    <a:lstStyle/>
                    <a:p>
                      <a:r>
                        <a:rPr lang="en-US" sz="1400" dirty="0" smtClean="0"/>
                        <a:t>no</a:t>
                      </a:r>
                      <a:endParaRPr lang="en-US" sz="1400" dirty="0"/>
                    </a:p>
                  </a:txBody>
                  <a:tcPr/>
                </a:tc>
                <a:tc>
                  <a:txBody>
                    <a:bodyPr/>
                    <a:lstStyle/>
                    <a:p>
                      <a:r>
                        <a:rPr lang="en-US" sz="1400" baseline="0" dirty="0" smtClean="0"/>
                        <a:t>Algorithm, saturation, forest?, wet snow</a:t>
                      </a:r>
                    </a:p>
                    <a:p>
                      <a:r>
                        <a:rPr lang="en-US" sz="1400" baseline="0" dirty="0" smtClean="0">
                          <a:solidFill>
                            <a:srgbClr val="FF0000"/>
                          </a:solidFill>
                        </a:rPr>
                        <a:t>#</a:t>
                      </a:r>
                      <a:endParaRPr lang="en-US" sz="1400" dirty="0">
                        <a:solidFill>
                          <a:srgbClr val="FF0000"/>
                        </a:solidFill>
                      </a:endParaRPr>
                    </a:p>
                  </a:txBody>
                  <a:tcPr/>
                </a:tc>
                <a:tc>
                  <a:txBody>
                    <a:bodyPr/>
                    <a:lstStyle/>
                    <a:p>
                      <a:r>
                        <a:rPr lang="en-US" sz="1400" dirty="0" smtClean="0"/>
                        <a:t>Medium depth dry snow, 5d repeat</a:t>
                      </a:r>
                      <a:endParaRPr lang="en-US" sz="1400" dirty="0"/>
                    </a:p>
                  </a:txBody>
                  <a:tcPr/>
                </a:tc>
                <a:tc>
                  <a:txBody>
                    <a:bodyPr/>
                    <a:lstStyle/>
                    <a:p>
                      <a:r>
                        <a:rPr lang="en-US" sz="1400" dirty="0" smtClean="0"/>
                        <a:t>Neutral/risky</a:t>
                      </a:r>
                      <a:endParaRPr lang="en-US" sz="1400" dirty="0"/>
                    </a:p>
                  </a:txBody>
                  <a:tcPr/>
                </a:tc>
                <a:tc>
                  <a:txBody>
                    <a:bodyPr/>
                    <a:lstStyle/>
                    <a:p>
                      <a:r>
                        <a:rPr lang="en-US" sz="1400" dirty="0" smtClean="0"/>
                        <a:t>medium</a:t>
                      </a:r>
                      <a:endParaRPr lang="en-US" sz="1400" dirty="0"/>
                    </a:p>
                  </a:txBody>
                  <a:tcPr/>
                </a:tc>
                <a:extLst>
                  <a:ext uri="{0D108BD9-81ED-4DB2-BD59-A6C34878D82A}">
                    <a16:rowId xmlns:a16="http://schemas.microsoft.com/office/drawing/2014/main" val="2426798517"/>
                  </a:ext>
                </a:extLst>
              </a:tr>
              <a:tr h="696368">
                <a:tc>
                  <a:txBody>
                    <a:bodyPr/>
                    <a:lstStyle/>
                    <a:p>
                      <a:r>
                        <a:rPr lang="en-US" sz="1400" dirty="0" smtClean="0"/>
                        <a:t>Passive mw</a:t>
                      </a:r>
                      <a:endParaRPr lang="en-US" sz="1400" dirty="0"/>
                    </a:p>
                  </a:txBody>
                  <a:tcPr/>
                </a:tc>
                <a:tc>
                  <a:txBody>
                    <a:bodyPr/>
                    <a:lstStyle/>
                    <a:p>
                      <a:r>
                        <a:rPr lang="en-US" sz="1400" dirty="0" smtClean="0"/>
                        <a:t>Yes (multiple)</a:t>
                      </a:r>
                      <a:endParaRPr lang="en-US" sz="1400" dirty="0"/>
                    </a:p>
                  </a:txBody>
                  <a:tcPr/>
                </a:tc>
                <a:tc>
                  <a:txBody>
                    <a:bodyPr/>
                    <a:lstStyle/>
                    <a:p>
                      <a:r>
                        <a:rPr lang="en-US" sz="1400" dirty="0" smtClean="0"/>
                        <a:t>Yes (free)</a:t>
                      </a:r>
                      <a:endParaRPr lang="en-US" sz="1400" dirty="0"/>
                    </a:p>
                  </a:txBody>
                  <a:tcPr/>
                </a:tc>
                <a:tc>
                  <a:txBody>
                    <a:bodyPr/>
                    <a:lstStyle/>
                    <a:p>
                      <a:r>
                        <a:rPr lang="en-US" sz="1400" dirty="0" smtClean="0"/>
                        <a:t>Validation </a:t>
                      </a:r>
                      <a:r>
                        <a:rPr lang="en-US" sz="1400" dirty="0" smtClean="0">
                          <a:solidFill>
                            <a:srgbClr val="FF0000"/>
                          </a:solidFill>
                        </a:rPr>
                        <a:t>#</a:t>
                      </a:r>
                      <a:r>
                        <a:rPr lang="en-US" sz="1400" dirty="0" smtClean="0"/>
                        <a:t>, saturation, forest, wet snow,  thin snow, resolution</a:t>
                      </a:r>
                      <a:endParaRPr lang="en-US" sz="1400" dirty="0"/>
                    </a:p>
                  </a:txBody>
                  <a:tcPr/>
                </a:tc>
                <a:tc>
                  <a:txBody>
                    <a:bodyPr/>
                    <a:lstStyle/>
                    <a:p>
                      <a:r>
                        <a:rPr lang="en-US" sz="1400" dirty="0" smtClean="0"/>
                        <a:t>Prairie, tundra, 2-3d repeat</a:t>
                      </a:r>
                      <a:endParaRPr lang="en-US" sz="1400" dirty="0"/>
                    </a:p>
                  </a:txBody>
                  <a:tcPr/>
                </a:tc>
                <a:tc>
                  <a:txBody>
                    <a:bodyPr/>
                    <a:lstStyle/>
                    <a:p>
                      <a:r>
                        <a:rPr lang="en-US" sz="1400" dirty="0" smtClean="0"/>
                        <a:t>Good</a:t>
                      </a:r>
                      <a:endParaRPr lang="en-US" sz="1400" dirty="0"/>
                    </a:p>
                  </a:txBody>
                  <a:tcPr/>
                </a:tc>
                <a:tc>
                  <a:txBody>
                    <a:bodyPr/>
                    <a:lstStyle/>
                    <a:p>
                      <a:r>
                        <a:rPr lang="en-US" sz="1400" dirty="0" smtClean="0"/>
                        <a:t>high</a:t>
                      </a:r>
                      <a:endParaRPr lang="en-US" sz="1400" dirty="0"/>
                    </a:p>
                  </a:txBody>
                  <a:tcPr/>
                </a:tc>
                <a:extLst>
                  <a:ext uri="{0D108BD9-81ED-4DB2-BD59-A6C34878D82A}">
                    <a16:rowId xmlns:a16="http://schemas.microsoft.com/office/drawing/2014/main" val="421328085"/>
                  </a:ext>
                </a:extLst>
              </a:tr>
              <a:tr h="403451">
                <a:tc>
                  <a:txBody>
                    <a:bodyPr/>
                    <a:lstStyle/>
                    <a:p>
                      <a:r>
                        <a:rPr lang="en-US" sz="1400" dirty="0" smtClean="0"/>
                        <a:t>albedo</a:t>
                      </a:r>
                      <a:endParaRPr lang="en-US" sz="1400" dirty="0"/>
                    </a:p>
                  </a:txBody>
                  <a:tcPr/>
                </a:tc>
                <a:tc>
                  <a:txBody>
                    <a:bodyPr/>
                    <a:lstStyle/>
                    <a:p>
                      <a:r>
                        <a:rPr lang="en-US" sz="1400" dirty="0" smtClean="0"/>
                        <a:t>Yes (VIIRS,SBG)</a:t>
                      </a:r>
                      <a:endParaRPr lang="en-US" sz="1400" dirty="0"/>
                    </a:p>
                  </a:txBody>
                  <a:tcPr/>
                </a:tc>
                <a:tc>
                  <a:txBody>
                    <a:bodyPr/>
                    <a:lstStyle/>
                    <a:p>
                      <a:r>
                        <a:rPr lang="en-US" sz="1400" dirty="0" smtClean="0"/>
                        <a:t>Yes (free)</a:t>
                      </a:r>
                      <a:endParaRPr lang="en-US" sz="1400" dirty="0"/>
                    </a:p>
                  </a:txBody>
                  <a:tcPr/>
                </a:tc>
                <a:tc>
                  <a:txBody>
                    <a:bodyPr/>
                    <a:lstStyle/>
                    <a:p>
                      <a:r>
                        <a:rPr lang="en-US" sz="1400" dirty="0" smtClean="0"/>
                        <a:t>ok</a:t>
                      </a:r>
                      <a:endParaRPr lang="en-US" sz="1400" dirty="0"/>
                    </a:p>
                  </a:txBody>
                  <a:tcPr/>
                </a:tc>
                <a:tc>
                  <a:txBody>
                    <a:bodyPr/>
                    <a:lstStyle/>
                    <a:p>
                      <a:r>
                        <a:rPr lang="en-US" sz="1400" dirty="0" smtClean="0"/>
                        <a:t>Melt season</a:t>
                      </a:r>
                      <a:endParaRPr lang="en-US" sz="1400" dirty="0"/>
                    </a:p>
                  </a:txBody>
                  <a:tcPr/>
                </a:tc>
                <a:tc>
                  <a:txBody>
                    <a:bodyPr/>
                    <a:lstStyle/>
                    <a:p>
                      <a:r>
                        <a:rPr lang="en-US" sz="1400" dirty="0" smtClean="0"/>
                        <a:t>Good</a:t>
                      </a:r>
                      <a:endParaRPr lang="en-US" sz="1400" dirty="0"/>
                    </a:p>
                  </a:txBody>
                  <a:tcPr/>
                </a:tc>
                <a:tc>
                  <a:txBody>
                    <a:bodyPr/>
                    <a:lstStyle/>
                    <a:p>
                      <a:r>
                        <a:rPr lang="en-US" sz="1400" dirty="0" smtClean="0"/>
                        <a:t>neutral</a:t>
                      </a:r>
                      <a:endParaRPr lang="en-US" sz="1400" dirty="0"/>
                    </a:p>
                  </a:txBody>
                  <a:tcPr/>
                </a:tc>
                <a:extLst>
                  <a:ext uri="{0D108BD9-81ED-4DB2-BD59-A6C34878D82A}">
                    <a16:rowId xmlns:a16="http://schemas.microsoft.com/office/drawing/2014/main" val="2435217502"/>
                  </a:ext>
                </a:extLst>
              </a:tr>
              <a:tr h="696368">
                <a:tc>
                  <a:txBody>
                    <a:bodyPr/>
                    <a:lstStyle/>
                    <a:p>
                      <a:r>
                        <a:rPr lang="en-US" sz="1400" dirty="0" smtClean="0"/>
                        <a:t>photogrammetry</a:t>
                      </a:r>
                      <a:endParaRPr lang="en-US" sz="1400" dirty="0"/>
                    </a:p>
                  </a:txBody>
                  <a:tcPr/>
                </a:tc>
                <a:tc>
                  <a:txBody>
                    <a:bodyPr/>
                    <a:lstStyle/>
                    <a:p>
                      <a:r>
                        <a:rPr lang="en-US" sz="1400" dirty="0" smtClean="0"/>
                        <a:t>Yes (multiple)</a:t>
                      </a:r>
                      <a:endParaRPr lang="en-US" sz="1400" dirty="0"/>
                    </a:p>
                  </a:txBody>
                  <a:tcPr/>
                </a:tc>
                <a:tc>
                  <a:txBody>
                    <a:bodyPr/>
                    <a:lstStyle/>
                    <a:p>
                      <a:r>
                        <a:rPr lang="en-US" sz="1400" dirty="0" smtClean="0"/>
                        <a:t>Yes (maybe free) </a:t>
                      </a:r>
                    </a:p>
                    <a:p>
                      <a:r>
                        <a:rPr lang="en-US" sz="1400" dirty="0" smtClean="0">
                          <a:solidFill>
                            <a:srgbClr val="FF0000"/>
                          </a:solidFill>
                        </a:rPr>
                        <a:t>#</a:t>
                      </a:r>
                      <a:endParaRPr lang="en-US" sz="1400" dirty="0">
                        <a:solidFill>
                          <a:srgbClr val="FF0000"/>
                        </a:solidFill>
                      </a:endParaRPr>
                    </a:p>
                  </a:txBody>
                  <a:tcPr/>
                </a:tc>
                <a:tc>
                  <a:txBody>
                    <a:bodyPr/>
                    <a:lstStyle/>
                    <a:p>
                      <a:r>
                        <a:rPr lang="en-US" sz="1400" dirty="0" smtClean="0"/>
                        <a:t>possible</a:t>
                      </a:r>
                      <a:r>
                        <a:rPr lang="en-US" sz="1400" baseline="0" dirty="0" smtClean="0"/>
                        <a:t> forest solution</a:t>
                      </a:r>
                      <a:endParaRPr lang="en-US" sz="1400" dirty="0"/>
                    </a:p>
                  </a:txBody>
                  <a:tcPr/>
                </a:tc>
                <a:tc>
                  <a:txBody>
                    <a:bodyPr/>
                    <a:lstStyle/>
                    <a:p>
                      <a:r>
                        <a:rPr lang="en-US" sz="1400" dirty="0" smtClean="0"/>
                        <a:t>Forests, </a:t>
                      </a:r>
                      <a:r>
                        <a:rPr lang="en-US" sz="1400" dirty="0" err="1" smtClean="0"/>
                        <a:t>mts</a:t>
                      </a:r>
                      <a:r>
                        <a:rPr lang="en-US" sz="1400" dirty="0" smtClean="0"/>
                        <a:t>, deep snow? Wet snow? </a:t>
                      </a:r>
                      <a:r>
                        <a:rPr lang="en-US" sz="1400" dirty="0" smtClean="0">
                          <a:solidFill>
                            <a:srgbClr val="FF0000"/>
                          </a:solidFill>
                        </a:rPr>
                        <a:t>#</a:t>
                      </a:r>
                      <a:endParaRPr lang="en-US" sz="1400" dirty="0">
                        <a:solidFill>
                          <a:srgbClr val="FF0000"/>
                        </a:solidFill>
                      </a:endParaRPr>
                    </a:p>
                  </a:txBody>
                  <a:tcPr/>
                </a:tc>
                <a:tc>
                  <a:txBody>
                    <a:bodyPr/>
                    <a:lstStyle/>
                    <a:p>
                      <a:r>
                        <a:rPr lang="en-US" sz="1400" dirty="0" smtClean="0"/>
                        <a:t>Good</a:t>
                      </a:r>
                      <a:endParaRPr lang="en-US" sz="1400" dirty="0"/>
                    </a:p>
                  </a:txBody>
                  <a:tcPr/>
                </a:tc>
                <a:tc>
                  <a:txBody>
                    <a:bodyPr/>
                    <a:lstStyle/>
                    <a:p>
                      <a:r>
                        <a:rPr lang="en-US" sz="1400" dirty="0" smtClean="0"/>
                        <a:t>High</a:t>
                      </a:r>
                      <a:endParaRPr lang="en-US" sz="1400" dirty="0"/>
                    </a:p>
                  </a:txBody>
                  <a:tcPr/>
                </a:tc>
                <a:extLst>
                  <a:ext uri="{0D108BD9-81ED-4DB2-BD59-A6C34878D82A}">
                    <a16:rowId xmlns:a16="http://schemas.microsoft.com/office/drawing/2014/main" val="3323561744"/>
                  </a:ext>
                </a:extLst>
              </a:tr>
              <a:tr h="696368">
                <a:tc>
                  <a:txBody>
                    <a:bodyPr/>
                    <a:lstStyle/>
                    <a:p>
                      <a:r>
                        <a:rPr lang="en-US" sz="1400" dirty="0" err="1" smtClean="0"/>
                        <a:t>lidar</a:t>
                      </a:r>
                      <a:endParaRPr lang="en-US" sz="1400" dirty="0"/>
                    </a:p>
                  </a:txBody>
                  <a:tcPr/>
                </a:tc>
                <a:tc>
                  <a:txBody>
                    <a:bodyPr/>
                    <a:lstStyle/>
                    <a:p>
                      <a:r>
                        <a:rPr lang="en-US" sz="1400" dirty="0" smtClean="0"/>
                        <a:t>No/maybe </a:t>
                      </a:r>
                    </a:p>
                    <a:p>
                      <a:r>
                        <a:rPr lang="en-US" sz="1400" dirty="0" smtClean="0">
                          <a:solidFill>
                            <a:srgbClr val="FF0000"/>
                          </a:solidFill>
                        </a:rPr>
                        <a:t>#</a:t>
                      </a:r>
                      <a:endParaRPr lang="en-US" sz="1400" dirty="0">
                        <a:solidFill>
                          <a:srgbClr val="FF0000"/>
                        </a:solidFill>
                      </a:endParaRPr>
                    </a:p>
                  </a:txBody>
                  <a:tcPr/>
                </a:tc>
                <a:tc>
                  <a:txBody>
                    <a:bodyPr/>
                    <a:lstStyle/>
                    <a:p>
                      <a:r>
                        <a:rPr lang="en-US" sz="1400" dirty="0" smtClean="0"/>
                        <a:t>Yes/maybe</a:t>
                      </a:r>
                    </a:p>
                    <a:p>
                      <a:r>
                        <a:rPr lang="en-US" sz="1400" dirty="0" smtClean="0">
                          <a:solidFill>
                            <a:srgbClr val="FF0000"/>
                          </a:solidFill>
                        </a:rPr>
                        <a:t>#</a:t>
                      </a:r>
                      <a:endParaRPr lang="en-US" sz="1400" dirty="0">
                        <a:solidFill>
                          <a:srgbClr val="FF0000"/>
                        </a:solidFill>
                      </a:endParaRPr>
                    </a:p>
                  </a:txBody>
                  <a:tcPr/>
                </a:tc>
                <a:tc>
                  <a:txBody>
                    <a:bodyPr/>
                    <a:lstStyle/>
                    <a:p>
                      <a:r>
                        <a:rPr lang="en-US" sz="1400" dirty="0" smtClean="0"/>
                        <a:t>Narrow swath,</a:t>
                      </a:r>
                      <a:r>
                        <a:rPr lang="en-US" sz="1400" baseline="0" dirty="0" smtClean="0"/>
                        <a:t> but forest solution</a:t>
                      </a:r>
                      <a:endParaRPr lang="en-US" sz="1400" dirty="0"/>
                    </a:p>
                  </a:txBody>
                  <a:tcPr/>
                </a:tc>
                <a:tc>
                  <a:txBody>
                    <a:bodyPr/>
                    <a:lstStyle/>
                    <a:p>
                      <a:r>
                        <a:rPr lang="en-US" sz="1400" dirty="0" smtClean="0"/>
                        <a:t>Forests,</a:t>
                      </a:r>
                      <a:r>
                        <a:rPr lang="en-US" sz="1400" baseline="0" dirty="0" smtClean="0"/>
                        <a:t> </a:t>
                      </a:r>
                      <a:r>
                        <a:rPr lang="en-US" sz="1400" dirty="0" smtClean="0"/>
                        <a:t>deep snow, wet</a:t>
                      </a:r>
                      <a:r>
                        <a:rPr lang="en-US" sz="1400" baseline="0" dirty="0" smtClean="0"/>
                        <a:t> snow</a:t>
                      </a:r>
                      <a:endParaRPr lang="en-US" sz="1400" dirty="0"/>
                    </a:p>
                  </a:txBody>
                  <a:tcPr/>
                </a:tc>
                <a:tc>
                  <a:txBody>
                    <a:bodyPr/>
                    <a:lstStyle/>
                    <a:p>
                      <a:r>
                        <a:rPr lang="en-US" sz="1400" dirty="0" smtClean="0"/>
                        <a:t>Neutral /good</a:t>
                      </a:r>
                      <a:endParaRPr lang="en-US" sz="1400" dirty="0"/>
                    </a:p>
                  </a:txBody>
                  <a:tcPr/>
                </a:tc>
                <a:tc>
                  <a:txBody>
                    <a:bodyPr/>
                    <a:lstStyle/>
                    <a:p>
                      <a:r>
                        <a:rPr lang="en-US" sz="1400" dirty="0" smtClean="0"/>
                        <a:t>medium</a:t>
                      </a:r>
                      <a:endParaRPr lang="en-US" sz="1400" dirty="0"/>
                    </a:p>
                  </a:txBody>
                  <a:tcPr/>
                </a:tc>
                <a:extLst>
                  <a:ext uri="{0D108BD9-81ED-4DB2-BD59-A6C34878D82A}">
                    <a16:rowId xmlns:a16="http://schemas.microsoft.com/office/drawing/2014/main" val="630242702"/>
                  </a:ext>
                </a:extLst>
              </a:tr>
              <a:tr h="403451">
                <a:tc>
                  <a:txBody>
                    <a:bodyPr/>
                    <a:lstStyle/>
                    <a:p>
                      <a:r>
                        <a:rPr lang="en-US" sz="1400" dirty="0" err="1" smtClean="0"/>
                        <a:t>Ka-InSAR</a:t>
                      </a:r>
                      <a:endParaRPr lang="en-US" sz="1400" dirty="0"/>
                    </a:p>
                  </a:txBody>
                  <a:tcPr/>
                </a:tc>
                <a:tc>
                  <a:txBody>
                    <a:bodyPr/>
                    <a:lstStyle/>
                    <a:p>
                      <a:r>
                        <a:rPr lang="en-US" sz="1400" dirty="0" smtClean="0"/>
                        <a:t>No (SWOT)</a:t>
                      </a:r>
                      <a:endParaRPr lang="en-US" sz="1400" dirty="0"/>
                    </a:p>
                  </a:txBody>
                  <a:tcPr/>
                </a:tc>
                <a:tc>
                  <a:txBody>
                    <a:bodyPr/>
                    <a:lstStyle/>
                    <a:p>
                      <a:r>
                        <a:rPr lang="en-US" sz="1400" dirty="0" smtClean="0"/>
                        <a:t>no</a:t>
                      </a:r>
                      <a:endParaRPr lang="en-US" sz="1400" dirty="0"/>
                    </a:p>
                  </a:txBody>
                  <a:tcPr/>
                </a:tc>
                <a:tc>
                  <a:txBody>
                    <a:bodyPr/>
                    <a:lstStyle/>
                    <a:p>
                      <a:r>
                        <a:rPr lang="en-US" sz="1400" dirty="0" smtClean="0"/>
                        <a:t>Penetration, trees, long repeat</a:t>
                      </a:r>
                      <a:endParaRPr lang="en-US" sz="1400" dirty="0"/>
                    </a:p>
                  </a:txBody>
                  <a:tcPr/>
                </a:tc>
                <a:tc>
                  <a:txBody>
                    <a:bodyPr/>
                    <a:lstStyle/>
                    <a:p>
                      <a:r>
                        <a:rPr lang="en-US" sz="1400" dirty="0" smtClean="0"/>
                        <a:t>Melt season</a:t>
                      </a:r>
                      <a:endParaRPr lang="en-US" sz="1400" dirty="0"/>
                    </a:p>
                  </a:txBody>
                  <a:tcPr/>
                </a:tc>
                <a:tc>
                  <a:txBody>
                    <a:bodyPr/>
                    <a:lstStyle/>
                    <a:p>
                      <a:r>
                        <a:rPr lang="en-US" sz="1400" dirty="0" smtClean="0"/>
                        <a:t>risky</a:t>
                      </a:r>
                      <a:endParaRPr lang="en-US" sz="1400" dirty="0"/>
                    </a:p>
                  </a:txBody>
                  <a:tcPr/>
                </a:tc>
                <a:tc>
                  <a:txBody>
                    <a:bodyPr/>
                    <a:lstStyle/>
                    <a:p>
                      <a:r>
                        <a:rPr lang="en-US" sz="1400" dirty="0" smtClean="0"/>
                        <a:t>low</a:t>
                      </a:r>
                      <a:endParaRPr lang="en-US" sz="1400" dirty="0"/>
                    </a:p>
                  </a:txBody>
                  <a:tcPr/>
                </a:tc>
                <a:extLst>
                  <a:ext uri="{0D108BD9-81ED-4DB2-BD59-A6C34878D82A}">
                    <a16:rowId xmlns:a16="http://schemas.microsoft.com/office/drawing/2014/main" val="1960179019"/>
                  </a:ext>
                </a:extLst>
              </a:tr>
              <a:tr h="403451">
                <a:tc>
                  <a:txBody>
                    <a:bodyPr/>
                    <a:lstStyle/>
                    <a:p>
                      <a:r>
                        <a:rPr lang="en-US" sz="1400" dirty="0" smtClean="0"/>
                        <a:t>modeling</a:t>
                      </a:r>
                      <a:endParaRPr lang="en-US" sz="1400" dirty="0"/>
                    </a:p>
                  </a:txBody>
                  <a:tcPr/>
                </a:tc>
                <a:tc>
                  <a:txBody>
                    <a:bodyPr/>
                    <a:lstStyle/>
                    <a:p>
                      <a:r>
                        <a:rPr lang="en-US" sz="1400" dirty="0" smtClean="0"/>
                        <a:t>yes</a:t>
                      </a:r>
                      <a:endParaRPr lang="en-US" sz="1400" dirty="0"/>
                    </a:p>
                  </a:txBody>
                  <a:tcPr/>
                </a:tc>
                <a:tc>
                  <a:txBody>
                    <a:bodyPr/>
                    <a:lstStyle/>
                    <a:p>
                      <a:r>
                        <a:rPr lang="en-US" sz="1400" dirty="0" smtClean="0"/>
                        <a:t>yes</a:t>
                      </a:r>
                      <a:endParaRPr lang="en-US" sz="1400" dirty="0"/>
                    </a:p>
                  </a:txBody>
                  <a:tcPr/>
                </a:tc>
                <a:tc>
                  <a:txBody>
                    <a:bodyPr/>
                    <a:lstStyle/>
                    <a:p>
                      <a:r>
                        <a:rPr lang="en-US" sz="1400" dirty="0" smtClean="0"/>
                        <a:t>Complexity </a:t>
                      </a:r>
                      <a:r>
                        <a:rPr lang="en-US" sz="1400" dirty="0" smtClean="0">
                          <a:solidFill>
                            <a:srgbClr val="FF0000"/>
                          </a:solidFill>
                        </a:rPr>
                        <a:t>#</a:t>
                      </a:r>
                      <a:endParaRPr lang="en-US" sz="1400" dirty="0">
                        <a:solidFill>
                          <a:srgbClr val="FF0000"/>
                        </a:solidFill>
                      </a:endParaRPr>
                    </a:p>
                  </a:txBody>
                  <a:tcPr/>
                </a:tc>
                <a:tc>
                  <a:txBody>
                    <a:bodyPr/>
                    <a:lstStyle/>
                    <a:p>
                      <a:r>
                        <a:rPr lang="en-US" sz="1400" dirty="0" smtClean="0"/>
                        <a:t>Fills</a:t>
                      </a:r>
                      <a:r>
                        <a:rPr lang="en-US" sz="1400" baseline="0" dirty="0" smtClean="0"/>
                        <a:t> gaps</a:t>
                      </a:r>
                      <a:endParaRPr lang="en-US" sz="1400" dirty="0"/>
                    </a:p>
                  </a:txBody>
                  <a:tcPr/>
                </a:tc>
                <a:tc>
                  <a:txBody>
                    <a:bodyPr/>
                    <a:lstStyle/>
                    <a:p>
                      <a:r>
                        <a:rPr lang="en-US" sz="1400" dirty="0" smtClean="0"/>
                        <a:t>neutral</a:t>
                      </a:r>
                      <a:endParaRPr lang="en-US" sz="1400" dirty="0"/>
                    </a:p>
                  </a:txBody>
                  <a:tcPr/>
                </a:tc>
                <a:tc>
                  <a:txBody>
                    <a:bodyPr/>
                    <a:lstStyle/>
                    <a:p>
                      <a:r>
                        <a:rPr lang="en-US" sz="1400" dirty="0" smtClean="0"/>
                        <a:t>high</a:t>
                      </a:r>
                      <a:endParaRPr lang="en-US" sz="1400" dirty="0"/>
                    </a:p>
                  </a:txBody>
                  <a:tcPr/>
                </a:tc>
                <a:extLst>
                  <a:ext uri="{0D108BD9-81ED-4DB2-BD59-A6C34878D82A}">
                    <a16:rowId xmlns:a16="http://schemas.microsoft.com/office/drawing/2014/main" val="195846723"/>
                  </a:ext>
                </a:extLst>
              </a:tr>
            </a:tbl>
          </a:graphicData>
        </a:graphic>
      </p:graphicFrame>
      <p:sp>
        <p:nvSpPr>
          <p:cNvPr id="9" name="TextBox 8"/>
          <p:cNvSpPr txBox="1"/>
          <p:nvPr/>
        </p:nvSpPr>
        <p:spPr>
          <a:xfrm>
            <a:off x="7449311" y="636542"/>
            <a:ext cx="3075522" cy="369332"/>
          </a:xfrm>
          <a:prstGeom prst="rect">
            <a:avLst/>
          </a:prstGeom>
          <a:solidFill>
            <a:schemeClr val="accent3">
              <a:lumMod val="60000"/>
              <a:lumOff val="40000"/>
            </a:schemeClr>
          </a:solidFill>
          <a:ln>
            <a:solidFill>
              <a:schemeClr val="accent1"/>
            </a:solidFill>
          </a:ln>
        </p:spPr>
        <p:txBody>
          <a:bodyPr wrap="none" rtlCol="0">
            <a:spAutoFit/>
          </a:bodyPr>
          <a:lstStyle/>
          <a:p>
            <a:r>
              <a:rPr lang="en-US" dirty="0" smtClean="0">
                <a:solidFill>
                  <a:srgbClr val="FF0000"/>
                </a:solidFill>
              </a:rPr>
              <a:t>#</a:t>
            </a:r>
            <a:r>
              <a:rPr lang="en-US" dirty="0" smtClean="0"/>
              <a:t> suggests a high-value activity</a:t>
            </a:r>
            <a:endParaRPr lang="en-US" dirty="0"/>
          </a:p>
        </p:txBody>
      </p:sp>
      <p:sp>
        <p:nvSpPr>
          <p:cNvPr id="11" name="Date Placeholder 3"/>
          <p:cNvSpPr>
            <a:spLocks noGrp="1"/>
          </p:cNvSpPr>
          <p:nvPr>
            <p:ph type="dt" sz="half" idx="10"/>
          </p:nvPr>
        </p:nvSpPr>
        <p:spPr>
          <a:xfrm>
            <a:off x="838200" y="6356350"/>
            <a:ext cx="2743200" cy="365125"/>
          </a:xfrm>
        </p:spPr>
        <p:txBody>
          <a:bodyPr/>
          <a:lstStyle/>
          <a:p>
            <a:r>
              <a:rPr lang="en-US" smtClean="0"/>
              <a:t>9/11/2020 EK</a:t>
            </a:r>
            <a:endParaRPr lang="en-US" dirty="0"/>
          </a:p>
        </p:txBody>
      </p:sp>
      <p:sp>
        <p:nvSpPr>
          <p:cNvPr id="13" name="TextBox 12"/>
          <p:cNvSpPr txBox="1"/>
          <p:nvPr/>
        </p:nvSpPr>
        <p:spPr>
          <a:xfrm>
            <a:off x="2209800" y="630030"/>
            <a:ext cx="5239511" cy="369332"/>
          </a:xfrm>
          <a:prstGeom prst="rect">
            <a:avLst/>
          </a:prstGeom>
          <a:solidFill>
            <a:srgbClr val="FFFF00"/>
          </a:solidFill>
        </p:spPr>
        <p:txBody>
          <a:bodyPr wrap="none" rtlCol="0">
            <a:spAutoFit/>
          </a:bodyPr>
          <a:lstStyle/>
          <a:p>
            <a:r>
              <a:rPr lang="en-US" dirty="0" smtClean="0"/>
              <a:t>ILLUSTRATION ONLY—YOUR ACTUAL IDEAS WILL VARY</a:t>
            </a:r>
            <a:endParaRPr lang="en-US" dirty="0"/>
          </a:p>
        </p:txBody>
      </p:sp>
      <p:sp>
        <p:nvSpPr>
          <p:cNvPr id="14"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2351461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7481" y="365125"/>
            <a:ext cx="9444250" cy="1325563"/>
          </a:xfrm>
          <a:solidFill>
            <a:schemeClr val="accent1">
              <a:lumMod val="40000"/>
              <a:lumOff val="60000"/>
            </a:schemeClr>
          </a:solidFill>
        </p:spPr>
        <p:txBody>
          <a:bodyPr/>
          <a:lstStyle/>
          <a:p>
            <a:r>
              <a:rPr lang="en-US" dirty="0" smtClean="0"/>
              <a:t>Priorities Suggest High-Value Activities</a:t>
            </a:r>
            <a:br>
              <a:rPr lang="en-US" dirty="0" smtClean="0"/>
            </a:br>
            <a:r>
              <a:rPr lang="en-US" sz="2800" dirty="0" smtClean="0"/>
              <a:t>(SnowEx activities in </a:t>
            </a:r>
            <a:r>
              <a:rPr lang="en-US" sz="2800" dirty="0" smtClean="0">
                <a:solidFill>
                  <a:srgbClr val="FF0000"/>
                </a:solidFill>
              </a:rPr>
              <a:t>red</a:t>
            </a:r>
            <a:r>
              <a:rPr lang="en-US" sz="2800" dirty="0" smtClean="0"/>
              <a:t>; non-field activities in </a:t>
            </a:r>
            <a:r>
              <a:rPr lang="en-US" sz="2800" dirty="0" smtClean="0">
                <a:solidFill>
                  <a:srgbClr val="00B050"/>
                </a:solidFill>
              </a:rPr>
              <a:t>green</a:t>
            </a:r>
            <a:r>
              <a:rPr lang="en-US" sz="2800" dirty="0" smtClean="0"/>
              <a:t>)</a:t>
            </a:r>
            <a:endParaRPr lang="en-US" sz="2800" dirty="0"/>
          </a:p>
        </p:txBody>
      </p:sp>
      <p:sp>
        <p:nvSpPr>
          <p:cNvPr id="3" name="Content Placeholder 2"/>
          <p:cNvSpPr>
            <a:spLocks noGrp="1"/>
          </p:cNvSpPr>
          <p:nvPr>
            <p:ph idx="1"/>
          </p:nvPr>
        </p:nvSpPr>
        <p:spPr/>
        <p:txBody>
          <a:bodyPr>
            <a:normAutofit fontScale="85000" lnSpcReduction="20000"/>
          </a:bodyPr>
          <a:lstStyle/>
          <a:p>
            <a:r>
              <a:rPr lang="en-US" u="sng" dirty="0" smtClean="0"/>
              <a:t>C-band SAR</a:t>
            </a:r>
            <a:r>
              <a:rPr lang="en-US" dirty="0" smtClean="0"/>
              <a:t>: </a:t>
            </a:r>
            <a:r>
              <a:rPr lang="en-US" dirty="0" smtClean="0">
                <a:solidFill>
                  <a:srgbClr val="00B050"/>
                </a:solidFill>
              </a:rPr>
              <a:t>develop + validate theory</a:t>
            </a:r>
            <a:r>
              <a:rPr lang="en-US" dirty="0" smtClean="0"/>
              <a:t>; </a:t>
            </a:r>
            <a:r>
              <a:rPr lang="en-US" dirty="0" smtClean="0">
                <a:solidFill>
                  <a:srgbClr val="FF0000"/>
                </a:solidFill>
              </a:rPr>
              <a:t>validation using Sentinel</a:t>
            </a:r>
          </a:p>
          <a:p>
            <a:r>
              <a:rPr lang="en-US" u="sng" dirty="0" smtClean="0"/>
              <a:t>Radar volume scattering method</a:t>
            </a:r>
            <a:r>
              <a:rPr lang="en-US" dirty="0" smtClean="0"/>
              <a:t>: </a:t>
            </a:r>
            <a:r>
              <a:rPr lang="en-US" dirty="0" smtClean="0">
                <a:solidFill>
                  <a:srgbClr val="00B050"/>
                </a:solidFill>
              </a:rPr>
              <a:t>further algorithm work</a:t>
            </a:r>
            <a:r>
              <a:rPr lang="en-US" dirty="0" smtClean="0"/>
              <a:t>, </a:t>
            </a:r>
            <a:r>
              <a:rPr lang="en-US" dirty="0" smtClean="0">
                <a:solidFill>
                  <a:srgbClr val="FF0000"/>
                </a:solidFill>
              </a:rPr>
              <a:t>test under wider conditions</a:t>
            </a:r>
          </a:p>
          <a:p>
            <a:r>
              <a:rPr lang="en-US" u="sng" dirty="0" smtClean="0"/>
              <a:t>Passive microwave</a:t>
            </a:r>
            <a:r>
              <a:rPr lang="en-US" dirty="0" smtClean="0"/>
              <a:t>: </a:t>
            </a:r>
            <a:r>
              <a:rPr lang="en-US" dirty="0" smtClean="0">
                <a:solidFill>
                  <a:srgbClr val="FF0000"/>
                </a:solidFill>
              </a:rPr>
              <a:t>better wide area validation (prairie &amp; tundra), evaluate forest correction</a:t>
            </a:r>
          </a:p>
          <a:p>
            <a:r>
              <a:rPr lang="en-US" u="sng" dirty="0" smtClean="0"/>
              <a:t>Photogrammetry</a:t>
            </a:r>
            <a:r>
              <a:rPr lang="en-US" dirty="0" smtClean="0"/>
              <a:t>: </a:t>
            </a:r>
            <a:r>
              <a:rPr lang="en-US" dirty="0" smtClean="0">
                <a:solidFill>
                  <a:srgbClr val="FF0000"/>
                </a:solidFill>
              </a:rPr>
              <a:t>validate for range of snow types &amp; confounding factors (already done??), </a:t>
            </a:r>
            <a:r>
              <a:rPr lang="en-US" dirty="0" smtClean="0">
                <a:solidFill>
                  <a:srgbClr val="00B050"/>
                </a:solidFill>
              </a:rPr>
              <a:t>assess coverage/repeat vs. snow type, cost, </a:t>
            </a:r>
            <a:r>
              <a:rPr lang="en-US" dirty="0" err="1" smtClean="0">
                <a:solidFill>
                  <a:srgbClr val="00B050"/>
                </a:solidFill>
              </a:rPr>
              <a:t>etc</a:t>
            </a:r>
            <a:endParaRPr lang="en-US" dirty="0" smtClean="0">
              <a:solidFill>
                <a:srgbClr val="00B050"/>
              </a:solidFill>
            </a:endParaRPr>
          </a:p>
          <a:p>
            <a:r>
              <a:rPr lang="en-US" u="sng" dirty="0" smtClean="0"/>
              <a:t>Lidar</a:t>
            </a:r>
            <a:r>
              <a:rPr lang="en-US" dirty="0" smtClean="0"/>
              <a:t>: </a:t>
            </a:r>
            <a:r>
              <a:rPr lang="en-US" dirty="0" smtClean="0">
                <a:solidFill>
                  <a:srgbClr val="00B050"/>
                </a:solidFill>
              </a:rPr>
              <a:t>cost estimates, leveraging options, wider swath technology</a:t>
            </a:r>
          </a:p>
          <a:p>
            <a:r>
              <a:rPr lang="en-US" u="sng" dirty="0" smtClean="0">
                <a:solidFill>
                  <a:srgbClr val="00B050"/>
                </a:solidFill>
              </a:rPr>
              <a:t>Mission simulator </a:t>
            </a:r>
            <a:r>
              <a:rPr lang="en-US" dirty="0" smtClean="0"/>
              <a:t>(not an OSSE, but overlaps </a:t>
            </a:r>
            <a:r>
              <a:rPr lang="en-US" dirty="0"/>
              <a:t>with SEUP/OSSE effort)</a:t>
            </a:r>
          </a:p>
          <a:p>
            <a:pPr lvl="1"/>
            <a:r>
              <a:rPr lang="en-US" u="sng" dirty="0" smtClean="0"/>
              <a:t>Evaluate mission concepts:</a:t>
            </a:r>
            <a:r>
              <a:rPr lang="en-US" dirty="0" smtClean="0"/>
              <a:t> </a:t>
            </a:r>
            <a:r>
              <a:rPr lang="en-US" dirty="0" smtClean="0">
                <a:solidFill>
                  <a:srgbClr val="00B050"/>
                </a:solidFill>
              </a:rPr>
              <a:t>Orbit/coverage </a:t>
            </a:r>
            <a:r>
              <a:rPr lang="en-US" dirty="0" err="1" smtClean="0">
                <a:solidFill>
                  <a:srgbClr val="00B050"/>
                </a:solidFill>
              </a:rPr>
              <a:t>tradespace</a:t>
            </a:r>
            <a:r>
              <a:rPr lang="en-US" dirty="0" smtClean="0">
                <a:solidFill>
                  <a:srgbClr val="00B050"/>
                </a:solidFill>
              </a:rPr>
              <a:t> evaluation tool</a:t>
            </a:r>
          </a:p>
          <a:p>
            <a:pPr lvl="1"/>
            <a:r>
              <a:rPr lang="en-US" u="sng" dirty="0" smtClean="0"/>
              <a:t>Evaluate existing </a:t>
            </a:r>
            <a:r>
              <a:rPr lang="en-US" u="sng" dirty="0"/>
              <a:t>global SWE </a:t>
            </a:r>
            <a:r>
              <a:rPr lang="en-US" u="sng" dirty="0" err="1" smtClean="0"/>
              <a:t>prodcuts</a:t>
            </a:r>
            <a:r>
              <a:rPr lang="en-US" u="sng" dirty="0" smtClean="0"/>
              <a:t>: </a:t>
            </a:r>
            <a:r>
              <a:rPr lang="en-US" dirty="0" smtClean="0">
                <a:solidFill>
                  <a:srgbClr val="00B050"/>
                </a:solidFill>
              </a:rPr>
              <a:t>Quantify </a:t>
            </a:r>
            <a:r>
              <a:rPr lang="en-US" dirty="0">
                <a:solidFill>
                  <a:srgbClr val="00B050"/>
                </a:solidFill>
              </a:rPr>
              <a:t>error </a:t>
            </a:r>
            <a:r>
              <a:rPr lang="en-US" dirty="0" smtClean="0">
                <a:solidFill>
                  <a:srgbClr val="00B050"/>
                </a:solidFill>
              </a:rPr>
              <a:t>bars, draw map: </a:t>
            </a:r>
            <a:r>
              <a:rPr lang="en-US" dirty="0" err="1" smtClean="0"/>
              <a:t>Globsnow</a:t>
            </a:r>
            <a:r>
              <a:rPr lang="en-US" dirty="0" smtClean="0"/>
              <a:t>, AMSR2, </a:t>
            </a:r>
            <a:r>
              <a:rPr lang="en-US" dirty="0" err="1" smtClean="0"/>
              <a:t>etc</a:t>
            </a:r>
            <a:endParaRPr lang="en-US" dirty="0" smtClean="0"/>
          </a:p>
          <a:p>
            <a:r>
              <a:rPr lang="en-US" u="sng" dirty="0" smtClean="0"/>
              <a:t>Modeling</a:t>
            </a:r>
            <a:r>
              <a:rPr lang="en-US" dirty="0">
                <a:solidFill>
                  <a:srgbClr val="00B050"/>
                </a:solidFill>
              </a:rPr>
              <a:t>: </a:t>
            </a:r>
            <a:r>
              <a:rPr lang="en-US" dirty="0" smtClean="0">
                <a:solidFill>
                  <a:srgbClr val="00B050"/>
                </a:solidFill>
              </a:rPr>
              <a:t>focus on ‘must-haves’ = tall poles for proposal</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D4ED81A3-AD6D-4A56-A5CB-2A6CDE8764B1}" type="slidenum">
              <a:rPr lang="en-US" smtClean="0"/>
              <a:t>15</a:t>
            </a:fld>
            <a:endParaRPr lang="en-US"/>
          </a:p>
        </p:txBody>
      </p:sp>
      <p:sp>
        <p:nvSpPr>
          <p:cNvPr id="9" name="Date Placeholder 3"/>
          <p:cNvSpPr>
            <a:spLocks noGrp="1"/>
          </p:cNvSpPr>
          <p:nvPr>
            <p:ph type="dt" sz="half" idx="10"/>
          </p:nvPr>
        </p:nvSpPr>
        <p:spPr>
          <a:xfrm>
            <a:off x="838200" y="6356350"/>
            <a:ext cx="2743200" cy="365125"/>
          </a:xfrm>
        </p:spPr>
        <p:txBody>
          <a:bodyPr/>
          <a:lstStyle/>
          <a:p>
            <a:r>
              <a:rPr lang="en-US" smtClean="0"/>
              <a:t>9/11/2020 EK</a:t>
            </a:r>
            <a:endParaRPr lang="en-US" dirty="0"/>
          </a:p>
        </p:txBody>
      </p:sp>
      <p:sp>
        <p:nvSpPr>
          <p:cNvPr id="4" name="TextBox 3"/>
          <p:cNvSpPr txBox="1"/>
          <p:nvPr/>
        </p:nvSpPr>
        <p:spPr>
          <a:xfrm>
            <a:off x="3581400" y="180459"/>
            <a:ext cx="5239511" cy="369332"/>
          </a:xfrm>
          <a:prstGeom prst="rect">
            <a:avLst/>
          </a:prstGeom>
          <a:solidFill>
            <a:srgbClr val="FFFF00"/>
          </a:solidFill>
        </p:spPr>
        <p:txBody>
          <a:bodyPr wrap="none" rtlCol="0">
            <a:spAutoFit/>
          </a:bodyPr>
          <a:lstStyle/>
          <a:p>
            <a:r>
              <a:rPr lang="en-US" dirty="0" smtClean="0"/>
              <a:t>ILLUSTRATION ONLY—YOUR ACTUAL IDEAS WILL VARY</a:t>
            </a:r>
            <a:endParaRPr lang="en-US" dirty="0"/>
          </a:p>
        </p:txBody>
      </p:sp>
      <p:sp>
        <p:nvSpPr>
          <p:cNvPr id="12"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2736809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845" y="365125"/>
            <a:ext cx="9089410" cy="1325563"/>
          </a:xfrm>
          <a:solidFill>
            <a:schemeClr val="accent1">
              <a:lumMod val="40000"/>
              <a:lumOff val="60000"/>
            </a:schemeClr>
          </a:solidFill>
        </p:spPr>
        <p:txBody>
          <a:bodyPr/>
          <a:lstStyle/>
          <a:p>
            <a:r>
              <a:rPr lang="en-US" dirty="0" smtClean="0"/>
              <a:t>Proposal Risk Thoughts on SWE </a:t>
            </a:r>
            <a:r>
              <a:rPr lang="en-US" i="1" dirty="0" smtClean="0"/>
              <a:t>change</a:t>
            </a:r>
            <a:r>
              <a:rPr lang="en-US" dirty="0" smtClean="0"/>
              <a:t> vs. </a:t>
            </a:r>
            <a:r>
              <a:rPr lang="en-US" i="1" dirty="0" smtClean="0"/>
              <a:t>absolute</a:t>
            </a:r>
            <a:r>
              <a:rPr lang="en-US" dirty="0" smtClean="0"/>
              <a:t> SWE</a:t>
            </a:r>
            <a:endParaRPr lang="en-US" dirty="0"/>
          </a:p>
        </p:txBody>
      </p:sp>
      <p:sp>
        <p:nvSpPr>
          <p:cNvPr id="3" name="Content Placeholder 2"/>
          <p:cNvSpPr>
            <a:spLocks noGrp="1"/>
          </p:cNvSpPr>
          <p:nvPr>
            <p:ph idx="1"/>
          </p:nvPr>
        </p:nvSpPr>
        <p:spPr/>
        <p:txBody>
          <a:bodyPr>
            <a:normAutofit fontScale="92500"/>
          </a:bodyPr>
          <a:lstStyle/>
          <a:p>
            <a:r>
              <a:rPr lang="en-US" dirty="0" smtClean="0"/>
              <a:t>If you have a time series of absolute SWE, you </a:t>
            </a:r>
            <a:r>
              <a:rPr lang="en-US" u="sng" dirty="0" smtClean="0"/>
              <a:t>also</a:t>
            </a:r>
            <a:r>
              <a:rPr lang="en-US" dirty="0" smtClean="0"/>
              <a:t> have SWE change (relative SWE), but the converse is not true</a:t>
            </a:r>
          </a:p>
          <a:p>
            <a:r>
              <a:rPr lang="en-US" dirty="0" smtClean="0"/>
              <a:t>To construct absolute SWE from relative SWE, several additional requirements must be met, and errors are cumulative</a:t>
            </a:r>
          </a:p>
          <a:p>
            <a:r>
              <a:rPr lang="en-US" dirty="0" smtClean="0"/>
              <a:t>If the requirements are not met, you might re-set your absolute SWE for the season to zero (or have to increase the error bar size dramatically)</a:t>
            </a:r>
          </a:p>
          <a:p>
            <a:r>
              <a:rPr lang="en-US" dirty="0" smtClean="0"/>
              <a:t>When constructing SWE change from absolute SWE, the error accumulation is significantly reduced</a:t>
            </a:r>
          </a:p>
          <a:p>
            <a:r>
              <a:rPr lang="en-US" dirty="0" smtClean="0"/>
              <a:t>Many of the sensing techniques needed to achieve ‘global SWE’ are absolute SWE techniques</a:t>
            </a:r>
            <a:endParaRPr lang="en-US" dirty="0"/>
          </a:p>
        </p:txBody>
      </p:sp>
      <p:sp>
        <p:nvSpPr>
          <p:cNvPr id="6" name="Slide Number Placeholder 5"/>
          <p:cNvSpPr>
            <a:spLocks noGrp="1"/>
          </p:cNvSpPr>
          <p:nvPr>
            <p:ph type="sldNum" sz="quarter" idx="12"/>
          </p:nvPr>
        </p:nvSpPr>
        <p:spPr/>
        <p:txBody>
          <a:bodyPr/>
          <a:lstStyle/>
          <a:p>
            <a:fld id="{D4ED81A3-AD6D-4A56-A5CB-2A6CDE8764B1}" type="slidenum">
              <a:rPr lang="en-US" smtClean="0"/>
              <a:t>16</a:t>
            </a:fld>
            <a:endParaRPr lang="en-US"/>
          </a:p>
        </p:txBody>
      </p:sp>
      <p:sp>
        <p:nvSpPr>
          <p:cNvPr id="10" name="Date Placeholder 3"/>
          <p:cNvSpPr>
            <a:spLocks noGrp="1"/>
          </p:cNvSpPr>
          <p:nvPr>
            <p:ph type="dt" sz="half" idx="10"/>
          </p:nvPr>
        </p:nvSpPr>
        <p:spPr>
          <a:xfrm>
            <a:off x="838200" y="6356350"/>
            <a:ext cx="2743200" cy="365125"/>
          </a:xfrm>
        </p:spPr>
        <p:txBody>
          <a:bodyPr/>
          <a:lstStyle/>
          <a:p>
            <a:r>
              <a:rPr lang="en-US" smtClean="0"/>
              <a:t>9/11/2020 EK</a:t>
            </a:r>
            <a:endParaRPr lang="en-US" dirty="0"/>
          </a:p>
        </p:txBody>
      </p:sp>
      <p:sp>
        <p:nvSpPr>
          <p:cNvPr id="12"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252648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3266" y="310535"/>
            <a:ext cx="8952931" cy="713048"/>
          </a:xfrm>
          <a:solidFill>
            <a:schemeClr val="accent1">
              <a:lumMod val="40000"/>
              <a:lumOff val="60000"/>
            </a:schemeClr>
          </a:solidFill>
        </p:spPr>
        <p:txBody>
          <a:bodyPr/>
          <a:lstStyle/>
          <a:p>
            <a:pPr algn="ctr"/>
            <a:r>
              <a:rPr lang="en-US" dirty="0" smtClean="0"/>
              <a:t>Takeaways from Explorer AO timeline</a:t>
            </a:r>
            <a:endParaRPr lang="en-US" dirty="0"/>
          </a:p>
        </p:txBody>
      </p:sp>
      <p:sp>
        <p:nvSpPr>
          <p:cNvPr id="3" name="Content Placeholder 2"/>
          <p:cNvSpPr>
            <a:spLocks noGrp="1"/>
          </p:cNvSpPr>
          <p:nvPr>
            <p:ph idx="1"/>
          </p:nvPr>
        </p:nvSpPr>
        <p:spPr>
          <a:xfrm>
            <a:off x="647132" y="1630303"/>
            <a:ext cx="11122742" cy="4351338"/>
          </a:xfrm>
        </p:spPr>
        <p:txBody>
          <a:bodyPr>
            <a:normAutofit fontScale="92500" lnSpcReduction="10000"/>
          </a:bodyPr>
          <a:lstStyle/>
          <a:p>
            <a:r>
              <a:rPr lang="en-US" dirty="0" smtClean="0"/>
              <a:t>AO date typically known &lt;1yr in advance &amp; takes 1yr to write proposal </a:t>
            </a:r>
            <a:r>
              <a:rPr lang="en-US" dirty="0" smtClean="0">
                <a:sym typeface="Wingdings" panose="05000000000000000000" pitchFamily="2" charset="2"/>
              </a:rPr>
              <a:t> need to already be working on proposal</a:t>
            </a:r>
            <a:endParaRPr lang="en-US" dirty="0" smtClean="0"/>
          </a:p>
          <a:p>
            <a:r>
              <a:rPr lang="en-US" dirty="0" smtClean="0"/>
              <a:t>&lt;2 years until we need to lock down the mission concept--</a:t>
            </a:r>
            <a:r>
              <a:rPr lang="en-US" dirty="0" smtClean="0">
                <a:solidFill>
                  <a:srgbClr val="FF0000"/>
                </a:solidFill>
              </a:rPr>
              <a:t>actually</a:t>
            </a:r>
            <a:r>
              <a:rPr lang="en-US" dirty="0" smtClean="0"/>
              <a:t> </a:t>
            </a:r>
            <a:r>
              <a:rPr lang="en-US" dirty="0" smtClean="0">
                <a:solidFill>
                  <a:srgbClr val="FF0000"/>
                </a:solidFill>
              </a:rPr>
              <a:t>earlier to pass internal review gates at NASA Centers</a:t>
            </a:r>
          </a:p>
          <a:p>
            <a:r>
              <a:rPr lang="en-US" dirty="0" smtClean="0"/>
              <a:t>Only 1-2 more </a:t>
            </a:r>
            <a:r>
              <a:rPr lang="en-US" dirty="0" err="1" smtClean="0"/>
              <a:t>SnowExs</a:t>
            </a:r>
            <a:r>
              <a:rPr lang="en-US" dirty="0" smtClean="0"/>
              <a:t> before lockdown </a:t>
            </a:r>
            <a:r>
              <a:rPr lang="en-US" dirty="0" smtClean="0">
                <a:sym typeface="Wingdings" panose="05000000000000000000" pitchFamily="2" charset="2"/>
              </a:rPr>
              <a:t> </a:t>
            </a:r>
            <a:r>
              <a:rPr lang="en-US" dirty="0" err="1" smtClean="0">
                <a:sym typeface="Wingdings" panose="05000000000000000000" pitchFamily="2" charset="2"/>
              </a:rPr>
              <a:t>prioritze</a:t>
            </a:r>
            <a:r>
              <a:rPr lang="en-US" dirty="0" smtClean="0">
                <a:sym typeface="Wingdings" panose="05000000000000000000" pitchFamily="2" charset="2"/>
              </a:rPr>
              <a:t> strategy vs. convenience</a:t>
            </a:r>
            <a:endParaRPr lang="en-US" dirty="0" smtClean="0"/>
          </a:p>
          <a:p>
            <a:r>
              <a:rPr lang="en-US" dirty="0" smtClean="0"/>
              <a:t>Finite resources </a:t>
            </a:r>
            <a:r>
              <a:rPr lang="en-US" dirty="0" smtClean="0">
                <a:sym typeface="Wingdings" panose="05000000000000000000" pitchFamily="2" charset="2"/>
              </a:rPr>
              <a:t> n</a:t>
            </a:r>
            <a:r>
              <a:rPr lang="en-US" dirty="0" smtClean="0"/>
              <a:t>eed to prioritize our activities to be ready in time</a:t>
            </a:r>
          </a:p>
          <a:p>
            <a:r>
              <a:rPr lang="en-US" dirty="0" smtClean="0"/>
              <a:t>Lower priority activities are </a:t>
            </a:r>
            <a:r>
              <a:rPr lang="en-US" u="sng" dirty="0" smtClean="0"/>
              <a:t>not</a:t>
            </a:r>
            <a:r>
              <a:rPr lang="en-US" dirty="0" smtClean="0"/>
              <a:t> eliminated; there will be future opportunities </a:t>
            </a:r>
          </a:p>
          <a:p>
            <a:r>
              <a:rPr lang="en-US" dirty="0" smtClean="0"/>
              <a:t>Need (convincing) algorithm papers to cite in proposal</a:t>
            </a:r>
          </a:p>
          <a:p>
            <a:r>
              <a:rPr lang="en-US" dirty="0" smtClean="0"/>
              <a:t>Need review papers to cite in the proposal</a:t>
            </a:r>
          </a:p>
          <a:p>
            <a:r>
              <a:rPr lang="en-US" dirty="0" smtClean="0"/>
              <a:t>Need Science &amp; Applications Traceability Matrix (SATM)</a:t>
            </a:r>
          </a:p>
        </p:txBody>
      </p:sp>
      <p:sp>
        <p:nvSpPr>
          <p:cNvPr id="6" name="Slide Number Placeholder 5"/>
          <p:cNvSpPr>
            <a:spLocks noGrp="1"/>
          </p:cNvSpPr>
          <p:nvPr>
            <p:ph type="sldNum" sz="quarter" idx="12"/>
          </p:nvPr>
        </p:nvSpPr>
        <p:spPr/>
        <p:txBody>
          <a:bodyPr/>
          <a:lstStyle/>
          <a:p>
            <a:fld id="{D4ED81A3-AD6D-4A56-A5CB-2A6CDE8764B1}" type="slidenum">
              <a:rPr lang="en-US" smtClean="0"/>
              <a:t>17</a:t>
            </a:fld>
            <a:endParaRPr lang="en-US"/>
          </a:p>
        </p:txBody>
      </p:sp>
      <p:sp>
        <p:nvSpPr>
          <p:cNvPr id="9" name="Date Placeholder 3"/>
          <p:cNvSpPr>
            <a:spLocks noGrp="1"/>
          </p:cNvSpPr>
          <p:nvPr>
            <p:ph type="dt" sz="half" idx="10"/>
          </p:nvPr>
        </p:nvSpPr>
        <p:spPr>
          <a:xfrm>
            <a:off x="838200" y="6356350"/>
            <a:ext cx="2743200" cy="365125"/>
          </a:xfrm>
        </p:spPr>
        <p:txBody>
          <a:bodyPr/>
          <a:lstStyle/>
          <a:p>
            <a:r>
              <a:rPr lang="en-US" smtClean="0"/>
              <a:t>9/11/2020 EK</a:t>
            </a:r>
            <a:endParaRPr lang="en-US" dirty="0"/>
          </a:p>
        </p:txBody>
      </p:sp>
      <p:sp>
        <p:nvSpPr>
          <p:cNvPr id="12"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1759024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0351" y="337829"/>
            <a:ext cx="9171297" cy="753991"/>
          </a:xfrm>
          <a:solidFill>
            <a:schemeClr val="accent1">
              <a:lumMod val="40000"/>
              <a:lumOff val="60000"/>
            </a:schemeClr>
          </a:solidFill>
        </p:spPr>
        <p:txBody>
          <a:bodyPr/>
          <a:lstStyle/>
          <a:p>
            <a:r>
              <a:rPr lang="en-US" dirty="0" smtClean="0"/>
              <a:t>The Decadal </a:t>
            </a:r>
            <a:r>
              <a:rPr lang="en-US" dirty="0"/>
              <a:t>Survey and </a:t>
            </a:r>
            <a:r>
              <a:rPr lang="en-US" dirty="0" smtClean="0"/>
              <a:t>Seasonal Snow</a:t>
            </a:r>
            <a:endParaRPr lang="en-US" dirty="0"/>
          </a:p>
        </p:txBody>
      </p:sp>
      <p:sp>
        <p:nvSpPr>
          <p:cNvPr id="3" name="Content Placeholder 2"/>
          <p:cNvSpPr>
            <a:spLocks noGrp="1"/>
          </p:cNvSpPr>
          <p:nvPr>
            <p:ph idx="1"/>
          </p:nvPr>
        </p:nvSpPr>
        <p:spPr>
          <a:xfrm>
            <a:off x="838200" y="1596788"/>
            <a:ext cx="10515600" cy="4580175"/>
          </a:xfrm>
        </p:spPr>
        <p:txBody>
          <a:bodyPr>
            <a:normAutofit fontScale="77500" lnSpcReduction="20000"/>
          </a:bodyPr>
          <a:lstStyle/>
          <a:p>
            <a:r>
              <a:rPr lang="en-US" dirty="0" smtClean="0"/>
              <a:t>Earth Science Decadal </a:t>
            </a:r>
            <a:r>
              <a:rPr lang="en-US" dirty="0"/>
              <a:t>Survey 2—”DS2” (2017)</a:t>
            </a:r>
          </a:p>
          <a:p>
            <a:r>
              <a:rPr lang="en-US" dirty="0" smtClean="0"/>
              <a:t>Snow mentioned in multiple panels—particularly the Water &amp; Climate panels</a:t>
            </a:r>
          </a:p>
          <a:p>
            <a:r>
              <a:rPr lang="en-US" dirty="0" smtClean="0"/>
              <a:t>DS2 focus was on observables not missions: SWE/depth is one, albedo is another</a:t>
            </a:r>
          </a:p>
          <a:p>
            <a:r>
              <a:rPr lang="en-US" sz="2600" dirty="0" smtClean="0"/>
              <a:t>Observable categories (not a complete list)</a:t>
            </a:r>
          </a:p>
          <a:p>
            <a:pPr lvl="1"/>
            <a:r>
              <a:rPr lang="en-US" sz="2600" u="sng" dirty="0" smtClean="0"/>
              <a:t>Designated</a:t>
            </a:r>
            <a:r>
              <a:rPr lang="en-US" sz="2600" dirty="0" smtClean="0"/>
              <a:t> = guaranteed missions; albedo (including snow) is in this category</a:t>
            </a:r>
          </a:p>
          <a:p>
            <a:pPr lvl="1"/>
            <a:r>
              <a:rPr lang="en-US" sz="2600" u="sng" dirty="0" smtClean="0"/>
              <a:t>Explorer</a:t>
            </a:r>
            <a:r>
              <a:rPr lang="en-US" sz="2600" dirty="0" smtClean="0"/>
              <a:t> = 7 measurements vying for 3 mission slots; SWE is in this category</a:t>
            </a:r>
          </a:p>
          <a:p>
            <a:pPr lvl="1"/>
            <a:r>
              <a:rPr lang="en-US" sz="2600" dirty="0" smtClean="0"/>
              <a:t>Our competition = the other 6 potential Explorer missions</a:t>
            </a:r>
          </a:p>
          <a:p>
            <a:r>
              <a:rPr lang="en-US" dirty="0" smtClean="0"/>
              <a:t>Caveat: observation requirements were not entirely consistent—use with caution</a:t>
            </a:r>
          </a:p>
          <a:p>
            <a:r>
              <a:rPr lang="en-US" dirty="0" smtClean="0"/>
              <a:t>Suggested sensing techniques also require careful parsing—e.g., ‘Ku/</a:t>
            </a:r>
            <a:r>
              <a:rPr lang="en-US" dirty="0" err="1" smtClean="0"/>
              <a:t>Ka</a:t>
            </a:r>
            <a:r>
              <a:rPr lang="en-US" dirty="0" smtClean="0"/>
              <a:t> radar’ actually refers to a GPM-style altimeter, not a SAR</a:t>
            </a:r>
          </a:p>
          <a:p>
            <a:r>
              <a:rPr lang="en-US" dirty="0" smtClean="0"/>
              <a:t>Water panel’s overarching goal: integrated observing system of whole Global Water Cycle</a:t>
            </a:r>
          </a:p>
          <a:p>
            <a:r>
              <a:rPr lang="en-US" dirty="0" smtClean="0"/>
              <a:t>THP is NASA HQ’s program</a:t>
            </a:r>
            <a:r>
              <a:rPr lang="en-US" dirty="0"/>
              <a:t> primarily responsible for </a:t>
            </a:r>
            <a:r>
              <a:rPr lang="en-US" dirty="0" smtClean="0"/>
              <a:t>SWE</a:t>
            </a:r>
          </a:p>
          <a:p>
            <a:r>
              <a:rPr lang="en-US" dirty="0" smtClean="0"/>
              <a:t>Other NASA HQ programs are primarily responsible for supporting the albedo observable</a:t>
            </a:r>
            <a:endParaRPr lang="en-US" dirty="0"/>
          </a:p>
        </p:txBody>
      </p:sp>
      <p:sp>
        <p:nvSpPr>
          <p:cNvPr id="6" name="Slide Number Placeholder 5"/>
          <p:cNvSpPr>
            <a:spLocks noGrp="1"/>
          </p:cNvSpPr>
          <p:nvPr>
            <p:ph type="sldNum" sz="quarter" idx="12"/>
          </p:nvPr>
        </p:nvSpPr>
        <p:spPr/>
        <p:txBody>
          <a:bodyPr/>
          <a:lstStyle/>
          <a:p>
            <a:fld id="{D4ED81A3-AD6D-4A56-A5CB-2A6CDE8764B1}" type="slidenum">
              <a:rPr lang="en-US" smtClean="0"/>
              <a:t>2</a:t>
            </a:fld>
            <a:endParaRPr lang="en-US"/>
          </a:p>
        </p:txBody>
      </p:sp>
      <p:sp>
        <p:nvSpPr>
          <p:cNvPr id="7" name="Date Placeholder 3"/>
          <p:cNvSpPr>
            <a:spLocks noGrp="1"/>
          </p:cNvSpPr>
          <p:nvPr>
            <p:ph type="dt" sz="half" idx="10"/>
          </p:nvPr>
        </p:nvSpPr>
        <p:spPr>
          <a:xfrm>
            <a:off x="838200" y="6356350"/>
            <a:ext cx="2743200" cy="365125"/>
          </a:xfrm>
        </p:spPr>
        <p:txBody>
          <a:bodyPr/>
          <a:lstStyle/>
          <a:p>
            <a:r>
              <a:rPr lang="en-US" smtClean="0"/>
              <a:t>9/11/2020 EK</a:t>
            </a:r>
            <a:endParaRPr lang="en-US" dirty="0"/>
          </a:p>
        </p:txBody>
      </p:sp>
      <p:sp>
        <p:nvSpPr>
          <p:cNvPr id="9"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1188589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9742" y="365125"/>
            <a:ext cx="8584443" cy="767639"/>
          </a:xfrm>
          <a:solidFill>
            <a:schemeClr val="accent1">
              <a:lumMod val="40000"/>
              <a:lumOff val="60000"/>
            </a:schemeClr>
          </a:solidFill>
        </p:spPr>
        <p:txBody>
          <a:bodyPr/>
          <a:lstStyle/>
          <a:p>
            <a:pPr algn="ctr"/>
            <a:r>
              <a:rPr lang="en-US" dirty="0" smtClean="0"/>
              <a:t>Decadal Survey Take-</a:t>
            </a:r>
            <a:r>
              <a:rPr lang="en-US" dirty="0" err="1" smtClean="0"/>
              <a:t>Aways</a:t>
            </a:r>
            <a:endParaRPr lang="en-US" dirty="0"/>
          </a:p>
        </p:txBody>
      </p:sp>
      <p:sp>
        <p:nvSpPr>
          <p:cNvPr id="3" name="Content Placeholder 2"/>
          <p:cNvSpPr>
            <a:spLocks noGrp="1"/>
          </p:cNvSpPr>
          <p:nvPr>
            <p:ph idx="1"/>
          </p:nvPr>
        </p:nvSpPr>
        <p:spPr/>
        <p:txBody>
          <a:bodyPr>
            <a:normAutofit fontScale="92500"/>
          </a:bodyPr>
          <a:lstStyle/>
          <a:p>
            <a:r>
              <a:rPr lang="en-US" sz="2400" dirty="0" smtClean="0"/>
              <a:t>The 2017 Decadal Survey identifies SWE/depth as an Explorer category observable, one of 7 competing for 3 mission slots</a:t>
            </a:r>
          </a:p>
          <a:p>
            <a:r>
              <a:rPr lang="en-US" sz="2400" dirty="0"/>
              <a:t>Explorer </a:t>
            </a:r>
            <a:r>
              <a:rPr lang="en-US" sz="2400" dirty="0" smtClean="0"/>
              <a:t>AO date &amp; launch date are uncertain, but typical timeline suggests launch ~end of decade and proposals due mid-decade (earliest scenario)</a:t>
            </a:r>
          </a:p>
          <a:p>
            <a:r>
              <a:rPr lang="en-US" sz="2400" dirty="0" smtClean="0"/>
              <a:t>Leveraging/partnering is required to provide multi-sensor concept, but also carries risk</a:t>
            </a:r>
          </a:p>
          <a:p>
            <a:r>
              <a:rPr lang="en-US" sz="2400" dirty="0" smtClean="0"/>
              <a:t>Explorer mission concept needs to be defined in &lt;2 years; 2 candidate sensors have been identified, but there may be others</a:t>
            </a:r>
          </a:p>
          <a:p>
            <a:r>
              <a:rPr lang="en-US" sz="2400" dirty="0" smtClean="0"/>
              <a:t>SnowEx &amp; other THP Snow activities need to be identified and prioritized to support </a:t>
            </a:r>
            <a:r>
              <a:rPr lang="en-US" sz="2400" dirty="0"/>
              <a:t>Explorer </a:t>
            </a:r>
            <a:r>
              <a:rPr lang="en-US" sz="2400" dirty="0" smtClean="0"/>
              <a:t>concept definition and proposal development</a:t>
            </a:r>
          </a:p>
          <a:p>
            <a:r>
              <a:rPr lang="en-US" sz="2400" dirty="0" smtClean="0"/>
              <a:t>Be involved in Working groups and Breakout groups to contribute your input</a:t>
            </a:r>
          </a:p>
          <a:p>
            <a:r>
              <a:rPr lang="en-US" sz="2400" dirty="0">
                <a:sym typeface="Wingdings" panose="05000000000000000000" pitchFamily="2" charset="2"/>
              </a:rPr>
              <a:t>Big payoff comes </a:t>
            </a:r>
            <a:r>
              <a:rPr lang="en-US" sz="2400" i="1" u="sng" dirty="0">
                <a:sym typeface="Wingdings" panose="05000000000000000000" pitchFamily="2" charset="2"/>
              </a:rPr>
              <a:t>after</a:t>
            </a:r>
            <a:r>
              <a:rPr lang="en-US" sz="2400" dirty="0">
                <a:sym typeface="Wingdings" panose="05000000000000000000" pitchFamily="2" charset="2"/>
              </a:rPr>
              <a:t> selection  proposal </a:t>
            </a:r>
            <a:r>
              <a:rPr lang="en-US" sz="2400" u="sng" dirty="0" err="1">
                <a:sym typeface="Wingdings" panose="05000000000000000000" pitchFamily="2" charset="2"/>
              </a:rPr>
              <a:t>selectability</a:t>
            </a:r>
            <a:r>
              <a:rPr lang="en-US" sz="2400" dirty="0">
                <a:sym typeface="Wingdings" panose="05000000000000000000" pitchFamily="2" charset="2"/>
              </a:rPr>
              <a:t> is top </a:t>
            </a:r>
            <a:r>
              <a:rPr lang="en-US" sz="2400" dirty="0" smtClean="0">
                <a:sym typeface="Wingdings" panose="05000000000000000000" pitchFamily="2" charset="2"/>
              </a:rPr>
              <a:t>priority</a:t>
            </a:r>
            <a:endParaRPr lang="en-US" sz="2400" dirty="0" smtClean="0"/>
          </a:p>
          <a:p>
            <a:endParaRPr lang="en-US" sz="2400" dirty="0"/>
          </a:p>
        </p:txBody>
      </p:sp>
      <p:sp>
        <p:nvSpPr>
          <p:cNvPr id="5" name="Date Placeholder 3"/>
          <p:cNvSpPr>
            <a:spLocks noGrp="1"/>
          </p:cNvSpPr>
          <p:nvPr>
            <p:ph type="dt" sz="half" idx="10"/>
          </p:nvPr>
        </p:nvSpPr>
        <p:spPr>
          <a:xfrm>
            <a:off x="838200" y="6356350"/>
            <a:ext cx="2743200" cy="365125"/>
          </a:xfrm>
        </p:spPr>
        <p:txBody>
          <a:bodyPr/>
          <a:lstStyle/>
          <a:p>
            <a:r>
              <a:rPr lang="en-US" smtClean="0"/>
              <a:t>9/11/2020 EK</a:t>
            </a:r>
            <a:endParaRPr lang="en-US" dirty="0"/>
          </a:p>
        </p:txBody>
      </p:sp>
      <p:sp>
        <p:nvSpPr>
          <p:cNvPr id="7"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
        <p:nvSpPr>
          <p:cNvPr id="8" name="Slide Number Placeholder 7"/>
          <p:cNvSpPr>
            <a:spLocks noGrp="1"/>
          </p:cNvSpPr>
          <p:nvPr>
            <p:ph type="sldNum" sz="quarter" idx="12"/>
          </p:nvPr>
        </p:nvSpPr>
        <p:spPr/>
        <p:txBody>
          <a:bodyPr/>
          <a:lstStyle/>
          <a:p>
            <a:fld id="{D4ED81A3-AD6D-4A56-A5CB-2A6CDE8764B1}" type="slidenum">
              <a:rPr lang="en-US" smtClean="0"/>
              <a:t>3</a:t>
            </a:fld>
            <a:endParaRPr lang="en-US"/>
          </a:p>
        </p:txBody>
      </p:sp>
    </p:spTree>
    <p:extLst>
      <p:ext uri="{BB962C8B-B14F-4D97-AF65-F5344CB8AC3E}">
        <p14:creationId xmlns:p14="http://schemas.microsoft.com/office/powerpoint/2010/main" val="266416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1945" y="313900"/>
            <a:ext cx="9539785" cy="777921"/>
          </a:xfrm>
          <a:solidFill>
            <a:schemeClr val="accent1">
              <a:lumMod val="40000"/>
              <a:lumOff val="60000"/>
            </a:schemeClr>
          </a:solidFill>
        </p:spPr>
        <p:txBody>
          <a:bodyPr/>
          <a:lstStyle/>
          <a:p>
            <a:pPr algn="ctr"/>
            <a:r>
              <a:rPr lang="en-US" dirty="0" smtClean="0"/>
              <a:t>Snow mission proposal strategy thoughts</a:t>
            </a:r>
            <a:endParaRPr lang="en-US" dirty="0"/>
          </a:p>
        </p:txBody>
      </p:sp>
      <p:sp>
        <p:nvSpPr>
          <p:cNvPr id="3" name="Content Placeholder 2"/>
          <p:cNvSpPr>
            <a:spLocks noGrp="1"/>
          </p:cNvSpPr>
          <p:nvPr>
            <p:ph idx="1"/>
          </p:nvPr>
        </p:nvSpPr>
        <p:spPr>
          <a:xfrm>
            <a:off x="628650" y="1446662"/>
            <a:ext cx="11231254" cy="4909687"/>
          </a:xfrm>
          <a:ln>
            <a:noFill/>
          </a:ln>
        </p:spPr>
        <p:txBody>
          <a:bodyPr>
            <a:normAutofit fontScale="92500" lnSpcReduction="20000"/>
          </a:bodyPr>
          <a:lstStyle/>
          <a:p>
            <a:r>
              <a:rPr lang="en-US" dirty="0" smtClean="0"/>
              <a:t>Explorer competition will be at a high level</a:t>
            </a:r>
          </a:p>
          <a:p>
            <a:r>
              <a:rPr lang="en-US" dirty="0">
                <a:sym typeface="Wingdings" panose="05000000000000000000" pitchFamily="2" charset="2"/>
              </a:rPr>
              <a:t>T</a:t>
            </a:r>
            <a:r>
              <a:rPr lang="en-US" dirty="0" smtClean="0">
                <a:sym typeface="Wingdings" panose="05000000000000000000" pitchFamily="2" charset="2"/>
              </a:rPr>
              <a:t>he competition will propose global </a:t>
            </a:r>
            <a:r>
              <a:rPr lang="en-US" dirty="0" err="1" smtClean="0">
                <a:sym typeface="Wingdings" panose="05000000000000000000" pitchFamily="2" charset="2"/>
              </a:rPr>
              <a:t>obs</a:t>
            </a:r>
            <a:r>
              <a:rPr lang="en-US" dirty="0" smtClean="0">
                <a:sym typeface="Wingdings" panose="05000000000000000000" pitchFamily="2" charset="2"/>
              </a:rPr>
              <a:t>  we need to propose </a:t>
            </a:r>
            <a:r>
              <a:rPr lang="en-US" dirty="0" smtClean="0"/>
              <a:t>Global </a:t>
            </a:r>
            <a:r>
              <a:rPr lang="en-US" dirty="0"/>
              <a:t>SWE </a:t>
            </a:r>
            <a:endParaRPr lang="en-US" dirty="0" smtClean="0"/>
          </a:p>
          <a:p>
            <a:r>
              <a:rPr lang="en-US" dirty="0" smtClean="0"/>
              <a:t>Includes all seasonal snow types, but uncertainty varies w/type </a:t>
            </a:r>
            <a:r>
              <a:rPr lang="en-US" dirty="0" smtClean="0">
                <a:sym typeface="Wingdings" panose="05000000000000000000" pitchFamily="2" charset="2"/>
              </a:rPr>
              <a:t> avoids trap of requiring unrealistic accuracy in all cases</a:t>
            </a:r>
          </a:p>
          <a:p>
            <a:r>
              <a:rPr lang="en-US" dirty="0" smtClean="0"/>
              <a:t>Global </a:t>
            </a:r>
            <a:r>
              <a:rPr lang="en-US" dirty="0"/>
              <a:t>snow products (cover, depth, SWE) already exist (IMS, </a:t>
            </a:r>
            <a:r>
              <a:rPr lang="en-US" dirty="0" err="1"/>
              <a:t>GlobSnow</a:t>
            </a:r>
            <a:r>
              <a:rPr lang="en-US" dirty="0"/>
              <a:t>, NWP, </a:t>
            </a:r>
            <a:r>
              <a:rPr lang="en-US" dirty="0" err="1"/>
              <a:t>AMSRx</a:t>
            </a:r>
            <a:r>
              <a:rPr lang="en-US" dirty="0"/>
              <a:t>), so a snow mission would be an </a:t>
            </a:r>
            <a:r>
              <a:rPr lang="en-US" i="1" dirty="0"/>
              <a:t>improvement</a:t>
            </a:r>
            <a:r>
              <a:rPr lang="en-US" dirty="0"/>
              <a:t> rather than a totally new product</a:t>
            </a:r>
          </a:p>
          <a:p>
            <a:r>
              <a:rPr lang="en-US" dirty="0" smtClean="0"/>
              <a:t>Which snow types/conditions do existing products exclude?</a:t>
            </a:r>
          </a:p>
          <a:p>
            <a:r>
              <a:rPr lang="en-US" dirty="0" smtClean="0"/>
              <a:t>1</a:t>
            </a:r>
            <a:r>
              <a:rPr lang="en-US" baseline="30000" dirty="0" smtClean="0"/>
              <a:t>st</a:t>
            </a:r>
            <a:r>
              <a:rPr lang="en-US" dirty="0" smtClean="0"/>
              <a:t> time *global* SWE product = extra selling point; ties well into DS</a:t>
            </a:r>
          </a:p>
          <a:p>
            <a:r>
              <a:rPr lang="en-US" dirty="0" smtClean="0"/>
              <a:t>Snow addresses the missing reservoir in NASA’S water cycle observations</a:t>
            </a:r>
          </a:p>
          <a:p>
            <a:r>
              <a:rPr lang="en-US" dirty="0" smtClean="0"/>
              <a:t>Combine multiple RS techniques + models; both a plus &amp; a risk</a:t>
            </a:r>
          </a:p>
          <a:p>
            <a:r>
              <a:rPr lang="en-US" dirty="0" smtClean="0"/>
              <a:t>Tiered validation strategy similar to SMAP</a:t>
            </a:r>
          </a:p>
          <a:p>
            <a:r>
              <a:rPr lang="en-US" dirty="0" smtClean="0">
                <a:sym typeface="Wingdings" panose="05000000000000000000" pitchFamily="2" charset="2"/>
              </a:rPr>
              <a:t>Big payoff comes </a:t>
            </a:r>
            <a:r>
              <a:rPr lang="en-US" i="1" u="sng" dirty="0" smtClean="0">
                <a:sym typeface="Wingdings" panose="05000000000000000000" pitchFamily="2" charset="2"/>
              </a:rPr>
              <a:t>after</a:t>
            </a:r>
            <a:r>
              <a:rPr lang="en-US" dirty="0" smtClean="0">
                <a:sym typeface="Wingdings" panose="05000000000000000000" pitchFamily="2" charset="2"/>
              </a:rPr>
              <a:t> selection  proposal </a:t>
            </a:r>
            <a:r>
              <a:rPr lang="en-US" u="sng" dirty="0" err="1" smtClean="0">
                <a:sym typeface="Wingdings" panose="05000000000000000000" pitchFamily="2" charset="2"/>
              </a:rPr>
              <a:t>selectability</a:t>
            </a:r>
            <a:r>
              <a:rPr lang="en-US" dirty="0" smtClean="0">
                <a:sym typeface="Wingdings" panose="05000000000000000000" pitchFamily="2" charset="2"/>
              </a:rPr>
              <a:t> is top priority</a:t>
            </a:r>
          </a:p>
        </p:txBody>
      </p:sp>
      <p:sp>
        <p:nvSpPr>
          <p:cNvPr id="6" name="Slide Number Placeholder 5"/>
          <p:cNvSpPr>
            <a:spLocks noGrp="1"/>
          </p:cNvSpPr>
          <p:nvPr>
            <p:ph type="sldNum" sz="quarter" idx="12"/>
          </p:nvPr>
        </p:nvSpPr>
        <p:spPr/>
        <p:txBody>
          <a:bodyPr/>
          <a:lstStyle/>
          <a:p>
            <a:fld id="{D4ED81A3-AD6D-4A56-A5CB-2A6CDE8764B1}" type="slidenum">
              <a:rPr lang="en-US" smtClean="0"/>
              <a:t>4</a:t>
            </a:fld>
            <a:endParaRPr lang="en-US"/>
          </a:p>
        </p:txBody>
      </p:sp>
      <p:sp>
        <p:nvSpPr>
          <p:cNvPr id="9" name="Date Placeholder 3"/>
          <p:cNvSpPr>
            <a:spLocks noGrp="1"/>
          </p:cNvSpPr>
          <p:nvPr>
            <p:ph type="dt" sz="half" idx="10"/>
          </p:nvPr>
        </p:nvSpPr>
        <p:spPr>
          <a:xfrm>
            <a:off x="838200" y="6356350"/>
            <a:ext cx="2743200" cy="365125"/>
          </a:xfrm>
        </p:spPr>
        <p:txBody>
          <a:bodyPr/>
          <a:lstStyle/>
          <a:p>
            <a:r>
              <a:rPr lang="en-US" smtClean="0"/>
              <a:t>9/11/2020 EK</a:t>
            </a:r>
            <a:endParaRPr lang="en-US" dirty="0"/>
          </a:p>
        </p:txBody>
      </p:sp>
      <p:sp>
        <p:nvSpPr>
          <p:cNvPr id="11"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2899938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060" y="365126"/>
            <a:ext cx="9744501" cy="931412"/>
          </a:xfrm>
          <a:solidFill>
            <a:schemeClr val="accent1">
              <a:lumMod val="40000"/>
              <a:lumOff val="60000"/>
            </a:schemeClr>
          </a:solidFill>
        </p:spPr>
        <p:txBody>
          <a:bodyPr/>
          <a:lstStyle/>
          <a:p>
            <a:pPr algn="ctr"/>
            <a:r>
              <a:rPr lang="en-US" dirty="0" smtClean="0"/>
              <a:t>Mission Concept Considerations (+/-)</a:t>
            </a:r>
            <a:endParaRPr lang="en-US" dirty="0"/>
          </a:p>
        </p:txBody>
      </p:sp>
      <p:sp>
        <p:nvSpPr>
          <p:cNvPr id="3" name="Content Placeholder 2"/>
          <p:cNvSpPr>
            <a:spLocks noGrp="1"/>
          </p:cNvSpPr>
          <p:nvPr>
            <p:ph idx="1"/>
          </p:nvPr>
        </p:nvSpPr>
        <p:spPr>
          <a:xfrm>
            <a:off x="838200" y="1396124"/>
            <a:ext cx="10515600" cy="4351338"/>
          </a:xfrm>
        </p:spPr>
        <p:txBody>
          <a:bodyPr/>
          <a:lstStyle/>
          <a:p>
            <a:r>
              <a:rPr lang="en-US" dirty="0" smtClean="0"/>
              <a:t>No single SWE sensing technique works everywhere </a:t>
            </a:r>
            <a:r>
              <a:rPr lang="en-US" dirty="0" smtClean="0">
                <a:sym typeface="Wingdings" panose="05000000000000000000" pitchFamily="2" charset="2"/>
              </a:rPr>
              <a:t> combination</a:t>
            </a:r>
            <a:endParaRPr lang="en-US" dirty="0" smtClean="0"/>
          </a:p>
          <a:p>
            <a:r>
              <a:rPr lang="en-US" dirty="0" smtClean="0"/>
              <a:t>Many sensors already in orbit or planned </a:t>
            </a:r>
            <a:r>
              <a:rPr lang="en-US" dirty="0" smtClean="0">
                <a:sym typeface="Wingdings" panose="05000000000000000000" pitchFamily="2" charset="2"/>
              </a:rPr>
              <a:t> leveraging</a:t>
            </a:r>
            <a:endParaRPr lang="en-US" dirty="0" smtClean="0"/>
          </a:p>
          <a:p>
            <a:r>
              <a:rPr lang="en-US" dirty="0" smtClean="0"/>
              <a:t>No single space agency can afford the entire system </a:t>
            </a:r>
            <a:r>
              <a:rPr lang="en-US" dirty="0" smtClean="0">
                <a:sym typeface="Wingdings" panose="05000000000000000000" pitchFamily="2" charset="2"/>
              </a:rPr>
              <a:t> partnering</a:t>
            </a:r>
          </a:p>
          <a:p>
            <a:r>
              <a:rPr lang="en-US" dirty="0" smtClean="0">
                <a:sym typeface="Wingdings" panose="05000000000000000000" pitchFamily="2" charset="2"/>
              </a:rPr>
              <a:t>Natural questions: what would we get from different mission configurations?  tradeoffs</a:t>
            </a:r>
          </a:p>
          <a:p>
            <a:r>
              <a:rPr lang="en-US" dirty="0" smtClean="0">
                <a:sym typeface="Wingdings" panose="05000000000000000000" pitchFamily="2" charset="2"/>
              </a:rPr>
              <a:t>Example: snow maps + orbit simulators</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05775448"/>
              </p:ext>
            </p:extLst>
          </p:nvPr>
        </p:nvGraphicFramePr>
        <p:xfrm>
          <a:off x="7079673" y="3433501"/>
          <a:ext cx="4856072" cy="2897854"/>
        </p:xfrm>
        <a:graphic>
          <a:graphicData uri="http://schemas.openxmlformats.org/drawingml/2006/table">
            <a:tbl>
              <a:tblPr firstRow="1" firstCol="1" bandRow="1">
                <a:tableStyleId>{5C22544A-7EE6-4342-B048-85BDC9FD1C3A}</a:tableStyleId>
              </a:tblPr>
              <a:tblGrid>
                <a:gridCol w="1213758">
                  <a:extLst>
                    <a:ext uri="{9D8B030D-6E8A-4147-A177-3AD203B41FA5}">
                      <a16:colId xmlns:a16="http://schemas.microsoft.com/office/drawing/2014/main" val="2536130399"/>
                    </a:ext>
                  </a:extLst>
                </a:gridCol>
                <a:gridCol w="1213758">
                  <a:extLst>
                    <a:ext uri="{9D8B030D-6E8A-4147-A177-3AD203B41FA5}">
                      <a16:colId xmlns:a16="http://schemas.microsoft.com/office/drawing/2014/main" val="1332859648"/>
                    </a:ext>
                  </a:extLst>
                </a:gridCol>
                <a:gridCol w="1214278">
                  <a:extLst>
                    <a:ext uri="{9D8B030D-6E8A-4147-A177-3AD203B41FA5}">
                      <a16:colId xmlns:a16="http://schemas.microsoft.com/office/drawing/2014/main" val="2004927700"/>
                    </a:ext>
                  </a:extLst>
                </a:gridCol>
                <a:gridCol w="1214278">
                  <a:extLst>
                    <a:ext uri="{9D8B030D-6E8A-4147-A177-3AD203B41FA5}">
                      <a16:colId xmlns:a16="http://schemas.microsoft.com/office/drawing/2014/main" val="2876271631"/>
                    </a:ext>
                  </a:extLst>
                </a:gridCol>
              </a:tblGrid>
              <a:tr h="457651">
                <a:tc>
                  <a:txBody>
                    <a:bodyPr/>
                    <a:lstStyle/>
                    <a:p>
                      <a:pPr marL="0" marR="0">
                        <a:spcBef>
                          <a:spcPts val="0"/>
                        </a:spcBef>
                        <a:spcAft>
                          <a:spcPts val="0"/>
                        </a:spcAft>
                      </a:pPr>
                      <a:r>
                        <a:rPr lang="en-US" sz="2000">
                          <a:effectLst/>
                        </a:rPr>
                        <a:t> </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1 day</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3 day</a:t>
                      </a:r>
                      <a:endParaRPr lang="en-US" sz="2000" dirty="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30 day</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extLst>
                  <a:ext uri="{0D108BD9-81ED-4DB2-BD59-A6C34878D82A}">
                    <a16:rowId xmlns:a16="http://schemas.microsoft.com/office/drawing/2014/main" val="1207035356"/>
                  </a:ext>
                </a:extLst>
              </a:tr>
              <a:tr h="457651">
                <a:tc>
                  <a:txBody>
                    <a:bodyPr/>
                    <a:lstStyle/>
                    <a:p>
                      <a:pPr marL="0" marR="0">
                        <a:spcBef>
                          <a:spcPts val="0"/>
                        </a:spcBef>
                        <a:spcAft>
                          <a:spcPts val="0"/>
                        </a:spcAft>
                      </a:pPr>
                      <a:r>
                        <a:rPr lang="en-US" sz="2000" dirty="0">
                          <a:effectLst/>
                        </a:rPr>
                        <a:t>AMSR-2</a:t>
                      </a:r>
                      <a:endParaRPr lang="en-US" sz="2000" dirty="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98.3%</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99.8%</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99.8%</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extLst>
                  <a:ext uri="{0D108BD9-81ED-4DB2-BD59-A6C34878D82A}">
                    <a16:rowId xmlns:a16="http://schemas.microsoft.com/office/drawing/2014/main" val="3519841594"/>
                  </a:ext>
                </a:extLst>
              </a:tr>
              <a:tr h="457651">
                <a:tc>
                  <a:txBody>
                    <a:bodyPr/>
                    <a:lstStyle/>
                    <a:p>
                      <a:pPr marL="0" marR="0">
                        <a:spcBef>
                          <a:spcPts val="0"/>
                        </a:spcBef>
                        <a:spcAft>
                          <a:spcPts val="0"/>
                        </a:spcAft>
                      </a:pPr>
                      <a:r>
                        <a:rPr lang="en-US" sz="2000">
                          <a:effectLst/>
                        </a:rPr>
                        <a:t>Sentinel-1</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24.7%</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59.9%</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92.2%</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extLst>
                  <a:ext uri="{0D108BD9-81ED-4DB2-BD59-A6C34878D82A}">
                    <a16:rowId xmlns:a16="http://schemas.microsoft.com/office/drawing/2014/main" val="3391472018"/>
                  </a:ext>
                </a:extLst>
              </a:tr>
              <a:tr h="607173">
                <a:tc>
                  <a:txBody>
                    <a:bodyPr/>
                    <a:lstStyle/>
                    <a:p>
                      <a:pPr marL="0" marR="0">
                        <a:spcBef>
                          <a:spcPts val="0"/>
                        </a:spcBef>
                        <a:spcAft>
                          <a:spcPts val="0"/>
                        </a:spcAft>
                      </a:pPr>
                      <a:r>
                        <a:rPr lang="en-US" sz="2000">
                          <a:effectLst/>
                        </a:rPr>
                        <a:t>ICESat2*</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0% / 1.1%</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0% / 3.2%</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1.4% / 20.4%</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extLst>
                  <a:ext uri="{0D108BD9-81ED-4DB2-BD59-A6C34878D82A}">
                    <a16:rowId xmlns:a16="http://schemas.microsoft.com/office/drawing/2014/main" val="1652850106"/>
                  </a:ext>
                </a:extLst>
              </a:tr>
              <a:tr h="915301">
                <a:tc>
                  <a:txBody>
                    <a:bodyPr/>
                    <a:lstStyle/>
                    <a:p>
                      <a:pPr marL="0" marR="0">
                        <a:spcBef>
                          <a:spcPts val="0"/>
                        </a:spcBef>
                        <a:spcAft>
                          <a:spcPts val="0"/>
                        </a:spcAft>
                      </a:pPr>
                      <a:r>
                        <a:rPr lang="en-US" sz="2000">
                          <a:effectLst/>
                        </a:rPr>
                        <a:t>Wide swath LIDAR</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5.7%</a:t>
                      </a:r>
                      <a:endParaRPr lang="en-US" sz="2000" dirty="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15.8%</a:t>
                      </a:r>
                      <a:endParaRPr lang="en-US" sz="2000">
                        <a:effectLst/>
                        <a:latin typeface="Calibri" panose="020F0502020204030204" pitchFamily="34" charset="0"/>
                        <a:ea typeface="DengXian"/>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49.2%</a:t>
                      </a:r>
                      <a:endParaRPr lang="en-US" sz="2000" dirty="0">
                        <a:effectLst/>
                        <a:latin typeface="Calibri" panose="020F0502020204030204" pitchFamily="34" charset="0"/>
                        <a:ea typeface="DengXian"/>
                        <a:cs typeface="Times New Roman" panose="02020603050405020304" pitchFamily="18" charset="0"/>
                      </a:endParaRPr>
                    </a:p>
                  </a:txBody>
                  <a:tcPr marL="68580" marR="68580" marT="0" marB="0"/>
                </a:tc>
                <a:extLst>
                  <a:ext uri="{0D108BD9-81ED-4DB2-BD59-A6C34878D82A}">
                    <a16:rowId xmlns:a16="http://schemas.microsoft.com/office/drawing/2014/main" val="1947679824"/>
                  </a:ext>
                </a:extLst>
              </a:tr>
            </a:tbl>
          </a:graphicData>
        </a:graphic>
      </p:graphicFrame>
      <p:sp>
        <p:nvSpPr>
          <p:cNvPr id="6" name="TextBox 5"/>
          <p:cNvSpPr txBox="1"/>
          <p:nvPr/>
        </p:nvSpPr>
        <p:spPr>
          <a:xfrm>
            <a:off x="6622473" y="6331355"/>
            <a:ext cx="5419882" cy="369332"/>
          </a:xfrm>
          <a:prstGeom prst="rect">
            <a:avLst/>
          </a:prstGeom>
          <a:noFill/>
        </p:spPr>
        <p:txBody>
          <a:bodyPr wrap="none" rtlCol="0">
            <a:spAutoFit/>
          </a:bodyPr>
          <a:lstStyle/>
          <a:p>
            <a:r>
              <a:rPr lang="en-US" altLang="zh-CN" dirty="0">
                <a:latin typeface="Calibri" panose="020F0502020204030204" pitchFamily="34" charset="0"/>
                <a:ea typeface="DengXian"/>
                <a:cs typeface="Times New Roman" panose="02020603050405020304" pitchFamily="18" charset="0"/>
              </a:rPr>
              <a:t>Average percentage of sensor-observed snow coverage</a:t>
            </a:r>
            <a:endParaRPr lang="en-US" dirty="0"/>
          </a:p>
        </p:txBody>
      </p:sp>
      <p:pic>
        <p:nvPicPr>
          <p:cNvPr id="8" name="Picture 7" descr="wide_swath_LIDAR_3Day.jpg"/>
          <p:cNvPicPr/>
          <p:nvPr/>
        </p:nvPicPr>
        <p:blipFill rotWithShape="1">
          <a:blip r:embed="rId2" cstate="print">
            <a:extLst>
              <a:ext uri="{28A0092B-C50C-407E-A947-70E740481C1C}">
                <a14:useLocalDpi xmlns:a14="http://schemas.microsoft.com/office/drawing/2010/main" val="0"/>
              </a:ext>
            </a:extLst>
          </a:blip>
          <a:srcRect t="19283" b="21724"/>
          <a:stretch/>
        </p:blipFill>
        <p:spPr bwMode="auto">
          <a:xfrm>
            <a:off x="3747655" y="4432764"/>
            <a:ext cx="2874818" cy="1898591"/>
          </a:xfrm>
          <a:prstGeom prst="rect">
            <a:avLst/>
          </a:prstGeom>
          <a:noFill/>
          <a:ln>
            <a:noFill/>
          </a:ln>
          <a:extLst>
            <a:ext uri="{53640926-AAD7-44D8-BBD7-CCE9431645EC}">
              <a14:shadowObscured xmlns:a14="http://schemas.microsoft.com/office/drawing/2010/main"/>
            </a:ext>
          </a:extLst>
        </p:spPr>
      </p:pic>
      <p:pic>
        <p:nvPicPr>
          <p:cNvPr id="9" name="Picture 8" descr="../../../../../../../Documents/Work/Sensor_FOV_investigation/SNOW_CLASSIFICAT"/>
          <p:cNvPicPr/>
          <p:nvPr/>
        </p:nvPicPr>
        <p:blipFill rotWithShape="1">
          <a:blip r:embed="rId3">
            <a:extLst>
              <a:ext uri="{28A0092B-C50C-407E-A947-70E740481C1C}">
                <a14:useLocalDpi xmlns:a14="http://schemas.microsoft.com/office/drawing/2010/main" val="0"/>
              </a:ext>
            </a:extLst>
          </a:blip>
          <a:srcRect l="8564" t="14810" b="17702"/>
          <a:stretch/>
        </p:blipFill>
        <p:spPr bwMode="auto">
          <a:xfrm>
            <a:off x="481445" y="4431029"/>
            <a:ext cx="3020291" cy="2084992"/>
          </a:xfrm>
          <a:prstGeom prst="rect">
            <a:avLst/>
          </a:prstGeom>
          <a:noFill/>
          <a:ln>
            <a:noFill/>
          </a:ln>
        </p:spPr>
      </p:pic>
      <p:sp>
        <p:nvSpPr>
          <p:cNvPr id="10" name="TextBox 9"/>
          <p:cNvSpPr txBox="1"/>
          <p:nvPr/>
        </p:nvSpPr>
        <p:spPr>
          <a:xfrm>
            <a:off x="3585760" y="5101131"/>
            <a:ext cx="413896" cy="646331"/>
          </a:xfrm>
          <a:prstGeom prst="rect">
            <a:avLst/>
          </a:prstGeom>
          <a:noFill/>
        </p:spPr>
        <p:txBody>
          <a:bodyPr wrap="none" rtlCol="0">
            <a:spAutoFit/>
          </a:bodyPr>
          <a:lstStyle/>
          <a:p>
            <a:r>
              <a:rPr lang="en-US" sz="3600" dirty="0" smtClean="0"/>
              <a:t>+</a:t>
            </a:r>
            <a:endParaRPr lang="en-US" sz="3600" dirty="0"/>
          </a:p>
        </p:txBody>
      </p:sp>
      <p:sp>
        <p:nvSpPr>
          <p:cNvPr id="12" name="Right Arrow 11"/>
          <p:cNvSpPr/>
          <p:nvPr/>
        </p:nvSpPr>
        <p:spPr>
          <a:xfrm>
            <a:off x="6464266" y="5213082"/>
            <a:ext cx="437029" cy="4224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2"/>
          <p:cNvSpPr>
            <a:spLocks noGrp="1"/>
          </p:cNvSpPr>
          <p:nvPr>
            <p:ph type="sldNum" sz="quarter" idx="12"/>
          </p:nvPr>
        </p:nvSpPr>
        <p:spPr/>
        <p:txBody>
          <a:bodyPr/>
          <a:lstStyle/>
          <a:p>
            <a:fld id="{D4ED81A3-AD6D-4A56-A5CB-2A6CDE8764B1}" type="slidenum">
              <a:rPr lang="en-US" smtClean="0"/>
              <a:t>5</a:t>
            </a:fld>
            <a:endParaRPr lang="en-US"/>
          </a:p>
        </p:txBody>
      </p:sp>
      <p:sp>
        <p:nvSpPr>
          <p:cNvPr id="14" name="Down Arrow 13"/>
          <p:cNvSpPr/>
          <p:nvPr/>
        </p:nvSpPr>
        <p:spPr>
          <a:xfrm rot="1729739">
            <a:off x="2713703" y="4225575"/>
            <a:ext cx="427703" cy="5086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rot="1729739">
            <a:off x="5281195" y="4225574"/>
            <a:ext cx="427703" cy="5086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838200" y="6356350"/>
            <a:ext cx="2743200" cy="365125"/>
          </a:xfrm>
        </p:spPr>
        <p:txBody>
          <a:bodyPr/>
          <a:lstStyle/>
          <a:p>
            <a:r>
              <a:rPr lang="en-US" smtClean="0"/>
              <a:t>9/11/2020 EK</a:t>
            </a:r>
            <a:endParaRPr lang="en-US" dirty="0"/>
          </a:p>
        </p:txBody>
      </p:sp>
      <p:sp>
        <p:nvSpPr>
          <p:cNvPr id="19" name="Footer Placeholder 4"/>
          <p:cNvSpPr>
            <a:spLocks noGrp="1"/>
          </p:cNvSpPr>
          <p:nvPr>
            <p:ph type="ftr" sz="quarter" idx="11"/>
          </p:nvPr>
        </p:nvSpPr>
        <p:spPr>
          <a:xfrm>
            <a:off x="4038600" y="6356350"/>
            <a:ext cx="4114800" cy="365125"/>
          </a:xfrm>
        </p:spPr>
        <p:txBody>
          <a:bodyPr/>
          <a:lstStyle/>
          <a:p>
            <a:pPr algn="l"/>
            <a:r>
              <a:rPr lang="en-US" dirty="0" smtClean="0"/>
              <a:t>THP Snow Meeting 2020</a:t>
            </a:r>
            <a:endParaRPr lang="en-US" dirty="0"/>
          </a:p>
        </p:txBody>
      </p:sp>
    </p:spTree>
    <p:extLst>
      <p:ext uri="{BB962C8B-B14F-4D97-AF65-F5344CB8AC3E}">
        <p14:creationId xmlns:p14="http://schemas.microsoft.com/office/powerpoint/2010/main" val="2636796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7050" y="296886"/>
            <a:ext cx="9457899" cy="767639"/>
          </a:xfrm>
          <a:solidFill>
            <a:schemeClr val="accent1">
              <a:lumMod val="40000"/>
              <a:lumOff val="60000"/>
            </a:schemeClr>
          </a:solidFill>
        </p:spPr>
        <p:txBody>
          <a:bodyPr/>
          <a:lstStyle/>
          <a:p>
            <a:pPr algn="ctr"/>
            <a:r>
              <a:rPr lang="en-US" dirty="0" smtClean="0"/>
              <a:t>A Note on Proposal Scope</a:t>
            </a:r>
            <a:endParaRPr lang="en-US" dirty="0"/>
          </a:p>
        </p:txBody>
      </p:sp>
      <p:sp>
        <p:nvSpPr>
          <p:cNvPr id="3" name="Content Placeholder 2"/>
          <p:cNvSpPr>
            <a:spLocks noGrp="1"/>
          </p:cNvSpPr>
          <p:nvPr>
            <p:ph idx="1"/>
          </p:nvPr>
        </p:nvSpPr>
        <p:spPr>
          <a:xfrm>
            <a:off x="838199" y="1378424"/>
            <a:ext cx="10762397" cy="4798539"/>
          </a:xfrm>
        </p:spPr>
        <p:txBody>
          <a:bodyPr>
            <a:normAutofit fontScale="85000" lnSpcReduction="20000"/>
          </a:bodyPr>
          <a:lstStyle/>
          <a:p>
            <a:r>
              <a:rPr lang="en-US" dirty="0" smtClean="0"/>
              <a:t>A Global SWE mission concept will require a combination of sensors</a:t>
            </a:r>
          </a:p>
          <a:p>
            <a:r>
              <a:rPr lang="en-US" dirty="0" smtClean="0"/>
              <a:t>The majority of the constellation will consist of leveraged sensors that are already going to be in orbit in the same timeframe (think GPM paradigm)</a:t>
            </a:r>
          </a:p>
          <a:p>
            <a:r>
              <a:rPr lang="en-US" dirty="0" smtClean="0"/>
              <a:t>The Explorer budget ($350M) is only enough to launch ~one key ‘missing’ sensor</a:t>
            </a:r>
          </a:p>
          <a:p>
            <a:r>
              <a:rPr lang="en-US" dirty="0" smtClean="0"/>
              <a:t>But if the Explorer proposal promises to deliver Global SWE, then the proposal must outline ALL elements required to deliver that product, for example</a:t>
            </a:r>
          </a:p>
          <a:p>
            <a:pPr lvl="1"/>
            <a:r>
              <a:rPr lang="en-US" dirty="0" smtClean="0"/>
              <a:t>Any algorithms required to take the data from each sensor, combine them, and generate the Global SWE product</a:t>
            </a:r>
          </a:p>
          <a:p>
            <a:pPr lvl="1"/>
            <a:r>
              <a:rPr lang="en-US" dirty="0" smtClean="0"/>
              <a:t>Using existing algorithms or SWE products from the leveraged sensors is acceptable—i.e., the Explorer proposal does not need to invent new algorithms for each sensor…unless that is required in order to meet SWE uncertainty targets</a:t>
            </a:r>
          </a:p>
          <a:p>
            <a:r>
              <a:rPr lang="en-US" dirty="0" smtClean="0"/>
              <a:t>In other words, the proposal’s primary deliverable is the data product (Global SWE), and the sensor that gets launched is a tool to enable that product to be generated.  The same is true for the other tools: algorithms, </a:t>
            </a:r>
            <a:r>
              <a:rPr lang="en-US" dirty="0" err="1" smtClean="0"/>
              <a:t>cal</a:t>
            </a:r>
            <a:r>
              <a:rPr lang="en-US" dirty="0" smtClean="0"/>
              <a:t>/</a:t>
            </a:r>
            <a:r>
              <a:rPr lang="en-US" dirty="0" err="1" smtClean="0"/>
              <a:t>val</a:t>
            </a:r>
            <a:r>
              <a:rPr lang="en-US" dirty="0" smtClean="0"/>
              <a:t>, etc.  ALL the tools required to deliver the product must be laid out in the proposal, but NASA wouldn’t need to pay for the leveraged ones.</a:t>
            </a:r>
            <a:endParaRPr lang="en-US" dirty="0"/>
          </a:p>
        </p:txBody>
      </p:sp>
      <p:sp>
        <p:nvSpPr>
          <p:cNvPr id="6" name="Slide Number Placeholder 5"/>
          <p:cNvSpPr>
            <a:spLocks noGrp="1"/>
          </p:cNvSpPr>
          <p:nvPr>
            <p:ph type="sldNum" sz="quarter" idx="12"/>
          </p:nvPr>
        </p:nvSpPr>
        <p:spPr/>
        <p:txBody>
          <a:bodyPr/>
          <a:lstStyle/>
          <a:p>
            <a:fld id="{D4ED81A3-AD6D-4A56-A5CB-2A6CDE8764B1}" type="slidenum">
              <a:rPr lang="en-US" smtClean="0"/>
              <a:t>6</a:t>
            </a:fld>
            <a:endParaRPr lang="en-US"/>
          </a:p>
        </p:txBody>
      </p:sp>
      <p:sp>
        <p:nvSpPr>
          <p:cNvPr id="7" name="Date Placeholder 3"/>
          <p:cNvSpPr>
            <a:spLocks noGrp="1"/>
          </p:cNvSpPr>
          <p:nvPr>
            <p:ph type="dt" sz="half" idx="10"/>
          </p:nvPr>
        </p:nvSpPr>
        <p:spPr>
          <a:xfrm>
            <a:off x="838200" y="6356350"/>
            <a:ext cx="2743200" cy="365125"/>
          </a:xfrm>
        </p:spPr>
        <p:txBody>
          <a:bodyPr/>
          <a:lstStyle/>
          <a:p>
            <a:r>
              <a:rPr lang="en-US" smtClean="0"/>
              <a:t>9/11/2020 EK</a:t>
            </a:r>
            <a:endParaRPr lang="en-US" dirty="0"/>
          </a:p>
        </p:txBody>
      </p:sp>
      <p:sp>
        <p:nvSpPr>
          <p:cNvPr id="9"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2281287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570" y="228645"/>
            <a:ext cx="9121093" cy="614149"/>
          </a:xfrm>
          <a:solidFill>
            <a:schemeClr val="accent1">
              <a:lumMod val="40000"/>
              <a:lumOff val="60000"/>
            </a:schemeClr>
          </a:solidFill>
        </p:spPr>
        <p:txBody>
          <a:bodyPr>
            <a:normAutofit/>
          </a:bodyPr>
          <a:lstStyle/>
          <a:p>
            <a:pPr algn="ctr"/>
            <a:r>
              <a:rPr lang="en-US" sz="3600" dirty="0" smtClean="0"/>
              <a:t>Snow Explorer-class Mission </a:t>
            </a:r>
            <a:r>
              <a:rPr lang="en-US" sz="3600" dirty="0"/>
              <a:t>T</a:t>
            </a:r>
            <a:r>
              <a:rPr lang="en-US" sz="3600" dirty="0" smtClean="0"/>
              <a:t>imeline (notional)</a:t>
            </a:r>
            <a:endParaRPr lang="en-US" sz="3600" dirty="0"/>
          </a:p>
        </p:txBody>
      </p:sp>
      <p:sp>
        <p:nvSpPr>
          <p:cNvPr id="3" name="Content Placeholder 2"/>
          <p:cNvSpPr>
            <a:spLocks noGrp="1"/>
          </p:cNvSpPr>
          <p:nvPr>
            <p:ph idx="1"/>
          </p:nvPr>
        </p:nvSpPr>
        <p:spPr>
          <a:xfrm>
            <a:off x="838200" y="2003049"/>
            <a:ext cx="10515600" cy="4351338"/>
          </a:xfrm>
        </p:spPr>
        <p:txBody>
          <a:bodyPr>
            <a:normAutofit fontScale="85000" lnSpcReduction="20000"/>
          </a:bodyPr>
          <a:lstStyle/>
          <a:p>
            <a:pPr marL="514350" indent="-514350">
              <a:buFont typeface="+mj-lt"/>
              <a:buAutoNum type="arabicPeriod"/>
            </a:pPr>
            <a:r>
              <a:rPr lang="en-US" dirty="0" smtClean="0"/>
              <a:t>Field campaigns</a:t>
            </a:r>
          </a:p>
          <a:p>
            <a:pPr lvl="1"/>
            <a:r>
              <a:rPr lang="en-US" dirty="0" err="1" smtClean="0"/>
              <a:t>SnowExs</a:t>
            </a:r>
            <a:r>
              <a:rPr lang="en-US" dirty="0" smtClean="0"/>
              <a:t>: 3 more years</a:t>
            </a:r>
          </a:p>
          <a:p>
            <a:pPr lvl="1"/>
            <a:r>
              <a:rPr lang="en-US" dirty="0" smtClean="0"/>
              <a:t>Canadian campaigns?</a:t>
            </a:r>
          </a:p>
          <a:p>
            <a:pPr lvl="1"/>
            <a:r>
              <a:rPr lang="en-US" dirty="0" smtClean="0"/>
              <a:t>Finnish campaigns: next 3 years</a:t>
            </a:r>
          </a:p>
          <a:p>
            <a:pPr marL="514350" indent="-514350">
              <a:buFont typeface="+mj-lt"/>
              <a:buAutoNum type="arabicPeriod"/>
            </a:pPr>
            <a:r>
              <a:rPr lang="en-US" dirty="0" smtClean="0"/>
              <a:t>Analyze data/develop robust algorithms (coincident w/campaigns)   5-6 </a:t>
            </a:r>
            <a:r>
              <a:rPr lang="en-US" dirty="0" err="1" smtClean="0"/>
              <a:t>yrs</a:t>
            </a:r>
            <a:endParaRPr lang="en-US" dirty="0" smtClean="0"/>
          </a:p>
          <a:p>
            <a:pPr marL="514350" indent="-514350">
              <a:buFont typeface="+mj-lt"/>
              <a:buAutoNum type="arabicPeriod"/>
            </a:pPr>
            <a:r>
              <a:rPr lang="en-US" dirty="0" smtClean="0"/>
              <a:t>Design the mission concept (e.g., constellation components, models)  ~6 </a:t>
            </a:r>
            <a:r>
              <a:rPr lang="en-US" dirty="0" err="1" smtClean="0"/>
              <a:t>yrs</a:t>
            </a:r>
            <a:endParaRPr lang="en-US" dirty="0" smtClean="0"/>
          </a:p>
          <a:p>
            <a:pPr marL="514350" indent="-514350">
              <a:buFont typeface="+mj-lt"/>
              <a:buAutoNum type="arabicPeriod"/>
            </a:pPr>
            <a:r>
              <a:rPr lang="en-US" dirty="0" smtClean="0"/>
              <a:t>Write the proposal   1 </a:t>
            </a:r>
            <a:r>
              <a:rPr lang="en-US" dirty="0" err="1" smtClean="0"/>
              <a:t>yr</a:t>
            </a:r>
            <a:endParaRPr lang="en-US" dirty="0" smtClean="0"/>
          </a:p>
          <a:p>
            <a:pPr marL="514350" indent="-514350">
              <a:buFont typeface="+mj-lt"/>
              <a:buAutoNum type="arabicPeriod"/>
            </a:pPr>
            <a:r>
              <a:rPr lang="en-US" dirty="0" smtClean="0"/>
              <a:t>Review panel/selection process  1 </a:t>
            </a:r>
            <a:r>
              <a:rPr lang="en-US" dirty="0" err="1" smtClean="0"/>
              <a:t>yr</a:t>
            </a:r>
            <a:r>
              <a:rPr lang="en-US" dirty="0" smtClean="0"/>
              <a:t> (note: timing of call not yet known)</a:t>
            </a:r>
          </a:p>
          <a:p>
            <a:pPr marL="514350" indent="-514350">
              <a:buFont typeface="+mj-lt"/>
              <a:buAutoNum type="arabicPeriod"/>
            </a:pPr>
            <a:r>
              <a:rPr lang="en-US" dirty="0" smtClean="0"/>
              <a:t>Congratulations! Your mission proposal has been selected</a:t>
            </a:r>
          </a:p>
          <a:p>
            <a:pPr marL="514350" indent="-514350">
              <a:buFont typeface="+mj-lt"/>
              <a:buAutoNum type="arabicPeriod"/>
            </a:pPr>
            <a:r>
              <a:rPr lang="en-US" dirty="0" smtClean="0"/>
              <a:t>Design, build, test your satellite   ~5 </a:t>
            </a:r>
            <a:r>
              <a:rPr lang="en-US" dirty="0" err="1" smtClean="0"/>
              <a:t>yrs</a:t>
            </a:r>
            <a:endParaRPr lang="en-US" dirty="0" smtClean="0"/>
          </a:p>
          <a:p>
            <a:pPr marL="514350" indent="-514350">
              <a:buFont typeface="+mj-lt"/>
              <a:buAutoNum type="arabicPeriod"/>
            </a:pPr>
            <a:r>
              <a:rPr lang="en-US" dirty="0" smtClean="0"/>
              <a:t>Launch! </a:t>
            </a:r>
          </a:p>
          <a:p>
            <a:pPr marL="514350" indent="-514350">
              <a:buFont typeface="+mj-lt"/>
              <a:buAutoNum type="arabicPeriod"/>
            </a:pPr>
            <a:r>
              <a:rPr lang="en-US" dirty="0" smtClean="0"/>
              <a:t>Groundbreaking science</a:t>
            </a:r>
            <a:endParaRPr lang="en-US" dirty="0"/>
          </a:p>
        </p:txBody>
      </p:sp>
      <p:sp>
        <p:nvSpPr>
          <p:cNvPr id="6" name="Rectangle 5"/>
          <p:cNvSpPr/>
          <p:nvPr/>
        </p:nvSpPr>
        <p:spPr>
          <a:xfrm>
            <a:off x="1206902" y="1500432"/>
            <a:ext cx="3235037" cy="18288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9" name="Rectangle 8"/>
          <p:cNvSpPr/>
          <p:nvPr/>
        </p:nvSpPr>
        <p:spPr>
          <a:xfrm>
            <a:off x="4904511" y="1696552"/>
            <a:ext cx="691071" cy="18288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11" name="Isosceles Triangle 10"/>
          <p:cNvSpPr/>
          <p:nvPr/>
        </p:nvSpPr>
        <p:spPr>
          <a:xfrm>
            <a:off x="6126085" y="1885170"/>
            <a:ext cx="321136" cy="478182"/>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14" name="Isosceles Triangle 13"/>
          <p:cNvSpPr/>
          <p:nvPr/>
        </p:nvSpPr>
        <p:spPr>
          <a:xfrm>
            <a:off x="9214408" y="1869137"/>
            <a:ext cx="321136" cy="478182"/>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grpSp>
        <p:nvGrpSpPr>
          <p:cNvPr id="27" name="Group 26"/>
          <p:cNvGrpSpPr/>
          <p:nvPr/>
        </p:nvGrpSpPr>
        <p:grpSpPr>
          <a:xfrm>
            <a:off x="9374976" y="1572301"/>
            <a:ext cx="2337661" cy="502225"/>
            <a:chOff x="9374976" y="1572301"/>
            <a:chExt cx="2337661" cy="502225"/>
          </a:xfrm>
        </p:grpSpPr>
        <p:sp>
          <p:nvSpPr>
            <p:cNvPr id="15" name="Right Arrow 14"/>
            <p:cNvSpPr/>
            <p:nvPr/>
          </p:nvSpPr>
          <p:spPr>
            <a:xfrm>
              <a:off x="9374976" y="1572301"/>
              <a:ext cx="877698" cy="427038"/>
            </a:xfrm>
            <a:prstGeom prst="rightArrow">
              <a:avLst>
                <a:gd name="adj1" fmla="val 42862"/>
                <a:gd name="adj2" fmla="val 5000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9</a:t>
              </a:r>
              <a:endParaRPr lang="en-US" dirty="0"/>
            </a:p>
          </p:txBody>
        </p:sp>
        <p:sp>
          <p:nvSpPr>
            <p:cNvPr id="16" name="TextBox 15"/>
            <p:cNvSpPr txBox="1"/>
            <p:nvPr/>
          </p:nvSpPr>
          <p:spPr>
            <a:xfrm>
              <a:off x="10413242" y="1705194"/>
              <a:ext cx="1299395" cy="369332"/>
            </a:xfrm>
            <a:prstGeom prst="rect">
              <a:avLst/>
            </a:prstGeom>
            <a:noFill/>
          </p:spPr>
          <p:txBody>
            <a:bodyPr wrap="none" rtlCol="0">
              <a:spAutoFit/>
            </a:bodyPr>
            <a:lstStyle/>
            <a:p>
              <a:r>
                <a:rPr lang="en-US" dirty="0" smtClean="0"/>
                <a:t>Not to scale</a:t>
              </a:r>
              <a:endParaRPr lang="en-US" dirty="0"/>
            </a:p>
          </p:txBody>
        </p:sp>
      </p:grpSp>
      <p:grpSp>
        <p:nvGrpSpPr>
          <p:cNvPr id="23" name="Group 22"/>
          <p:cNvGrpSpPr/>
          <p:nvPr/>
        </p:nvGrpSpPr>
        <p:grpSpPr>
          <a:xfrm>
            <a:off x="914419" y="1016818"/>
            <a:ext cx="3279175" cy="470389"/>
            <a:chOff x="914419" y="1016818"/>
            <a:chExt cx="3279175" cy="470389"/>
          </a:xfrm>
        </p:grpSpPr>
        <p:sp>
          <p:nvSpPr>
            <p:cNvPr id="5" name="Rectangle 4"/>
            <p:cNvSpPr/>
            <p:nvPr/>
          </p:nvSpPr>
          <p:spPr>
            <a:xfrm>
              <a:off x="1193047" y="1288473"/>
              <a:ext cx="2890579" cy="19873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7" name="TextBox 16"/>
            <p:cNvSpPr txBox="1"/>
            <p:nvPr/>
          </p:nvSpPr>
          <p:spPr>
            <a:xfrm>
              <a:off x="914419" y="1016818"/>
              <a:ext cx="652743" cy="369332"/>
            </a:xfrm>
            <a:prstGeom prst="rect">
              <a:avLst/>
            </a:prstGeom>
            <a:noFill/>
          </p:spPr>
          <p:txBody>
            <a:bodyPr wrap="none" rtlCol="0">
              <a:spAutoFit/>
            </a:bodyPr>
            <a:lstStyle/>
            <a:p>
              <a:r>
                <a:rPr lang="en-US" dirty="0" smtClean="0"/>
                <a:t>2019</a:t>
              </a:r>
              <a:endParaRPr lang="en-US" dirty="0"/>
            </a:p>
          </p:txBody>
        </p:sp>
        <p:sp>
          <p:nvSpPr>
            <p:cNvPr id="18" name="TextBox 17"/>
            <p:cNvSpPr txBox="1"/>
            <p:nvPr/>
          </p:nvSpPr>
          <p:spPr>
            <a:xfrm>
              <a:off x="3540851" y="1018786"/>
              <a:ext cx="652743" cy="369332"/>
            </a:xfrm>
            <a:prstGeom prst="rect">
              <a:avLst/>
            </a:prstGeom>
            <a:noFill/>
          </p:spPr>
          <p:txBody>
            <a:bodyPr wrap="none" rtlCol="0">
              <a:spAutoFit/>
            </a:bodyPr>
            <a:lstStyle/>
            <a:p>
              <a:r>
                <a:rPr lang="en-US" dirty="0" smtClean="0"/>
                <a:t>2023</a:t>
              </a:r>
              <a:endParaRPr lang="en-US" dirty="0"/>
            </a:p>
          </p:txBody>
        </p:sp>
      </p:grpSp>
      <p:grpSp>
        <p:nvGrpSpPr>
          <p:cNvPr id="24" name="Group 23"/>
          <p:cNvGrpSpPr/>
          <p:nvPr/>
        </p:nvGrpSpPr>
        <p:grpSpPr>
          <a:xfrm>
            <a:off x="1469571" y="1404497"/>
            <a:ext cx="3761311" cy="473344"/>
            <a:chOff x="1469571" y="1404497"/>
            <a:chExt cx="3761311" cy="473344"/>
          </a:xfrm>
        </p:grpSpPr>
        <p:sp>
          <p:nvSpPr>
            <p:cNvPr id="8" name="Rectangle 7"/>
            <p:cNvSpPr/>
            <p:nvPr/>
          </p:nvSpPr>
          <p:spPr>
            <a:xfrm>
              <a:off x="1469571" y="1694962"/>
              <a:ext cx="3434940" cy="18287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9" name="TextBox 18"/>
            <p:cNvSpPr txBox="1"/>
            <p:nvPr/>
          </p:nvSpPr>
          <p:spPr>
            <a:xfrm>
              <a:off x="4578139" y="1404497"/>
              <a:ext cx="652743" cy="369332"/>
            </a:xfrm>
            <a:prstGeom prst="rect">
              <a:avLst/>
            </a:prstGeom>
            <a:noFill/>
          </p:spPr>
          <p:txBody>
            <a:bodyPr wrap="none" rtlCol="0">
              <a:spAutoFit/>
            </a:bodyPr>
            <a:lstStyle/>
            <a:p>
              <a:r>
                <a:rPr lang="en-US" dirty="0" smtClean="0"/>
                <a:t>2024</a:t>
              </a:r>
              <a:endParaRPr lang="en-US" dirty="0"/>
            </a:p>
          </p:txBody>
        </p:sp>
      </p:grpSp>
      <p:grpSp>
        <p:nvGrpSpPr>
          <p:cNvPr id="25" name="Group 24"/>
          <p:cNvGrpSpPr/>
          <p:nvPr/>
        </p:nvGrpSpPr>
        <p:grpSpPr>
          <a:xfrm>
            <a:off x="5595582" y="1404650"/>
            <a:ext cx="998278" cy="476020"/>
            <a:chOff x="5595582" y="1404650"/>
            <a:chExt cx="998278" cy="476020"/>
          </a:xfrm>
        </p:grpSpPr>
        <p:sp>
          <p:nvSpPr>
            <p:cNvPr id="10" name="Rectangle 9"/>
            <p:cNvSpPr/>
            <p:nvPr/>
          </p:nvSpPr>
          <p:spPr>
            <a:xfrm>
              <a:off x="5595582" y="1697790"/>
              <a:ext cx="691071" cy="18288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20" name="TextBox 19"/>
            <p:cNvSpPr txBox="1"/>
            <p:nvPr/>
          </p:nvSpPr>
          <p:spPr>
            <a:xfrm>
              <a:off x="5941117" y="1404650"/>
              <a:ext cx="652743" cy="369332"/>
            </a:xfrm>
            <a:prstGeom prst="rect">
              <a:avLst/>
            </a:prstGeom>
            <a:noFill/>
          </p:spPr>
          <p:txBody>
            <a:bodyPr wrap="none" rtlCol="0">
              <a:spAutoFit/>
            </a:bodyPr>
            <a:lstStyle/>
            <a:p>
              <a:r>
                <a:rPr lang="en-US" dirty="0" smtClean="0"/>
                <a:t>2026</a:t>
              </a:r>
              <a:endParaRPr lang="en-US" dirty="0"/>
            </a:p>
          </p:txBody>
        </p:sp>
      </p:grpSp>
      <p:grpSp>
        <p:nvGrpSpPr>
          <p:cNvPr id="26" name="Group 25"/>
          <p:cNvGrpSpPr/>
          <p:nvPr/>
        </p:nvGrpSpPr>
        <p:grpSpPr>
          <a:xfrm>
            <a:off x="6286653" y="1405852"/>
            <a:ext cx="3414694" cy="472526"/>
            <a:chOff x="6286653" y="1405852"/>
            <a:chExt cx="3414694" cy="472526"/>
          </a:xfrm>
        </p:grpSpPr>
        <p:sp>
          <p:nvSpPr>
            <p:cNvPr id="7" name="Rectangle 6"/>
            <p:cNvSpPr/>
            <p:nvPr/>
          </p:nvSpPr>
          <p:spPr>
            <a:xfrm>
              <a:off x="6286653" y="1695498"/>
              <a:ext cx="3088323" cy="18288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21" name="TextBox 20"/>
            <p:cNvSpPr txBox="1"/>
            <p:nvPr/>
          </p:nvSpPr>
          <p:spPr>
            <a:xfrm>
              <a:off x="9048604" y="1405852"/>
              <a:ext cx="652743" cy="369332"/>
            </a:xfrm>
            <a:prstGeom prst="rect">
              <a:avLst/>
            </a:prstGeom>
            <a:noFill/>
          </p:spPr>
          <p:txBody>
            <a:bodyPr wrap="none" rtlCol="0">
              <a:spAutoFit/>
            </a:bodyPr>
            <a:lstStyle/>
            <a:p>
              <a:r>
                <a:rPr lang="en-US" dirty="0" smtClean="0"/>
                <a:t>2031</a:t>
              </a:r>
              <a:endParaRPr lang="en-US" dirty="0"/>
            </a:p>
          </p:txBody>
        </p:sp>
      </p:grpSp>
      <p:sp>
        <p:nvSpPr>
          <p:cNvPr id="22" name="TextBox 21"/>
          <p:cNvSpPr txBox="1"/>
          <p:nvPr/>
        </p:nvSpPr>
        <p:spPr>
          <a:xfrm>
            <a:off x="9949771" y="4846454"/>
            <a:ext cx="1583447" cy="923330"/>
          </a:xfrm>
          <a:prstGeom prst="rect">
            <a:avLst/>
          </a:prstGeom>
          <a:solidFill>
            <a:schemeClr val="accent1">
              <a:lumMod val="60000"/>
              <a:lumOff val="40000"/>
            </a:schemeClr>
          </a:solidFill>
          <a:ln>
            <a:solidFill>
              <a:schemeClr val="tx1"/>
            </a:solidFill>
          </a:ln>
        </p:spPr>
        <p:txBody>
          <a:bodyPr wrap="none" rtlCol="0">
            <a:spAutoFit/>
          </a:bodyPr>
          <a:lstStyle/>
          <a:p>
            <a:r>
              <a:rPr lang="en-US" dirty="0" smtClean="0"/>
              <a:t>It is possible to</a:t>
            </a:r>
          </a:p>
          <a:p>
            <a:r>
              <a:rPr lang="en-US" dirty="0"/>
              <a:t>a</a:t>
            </a:r>
            <a:r>
              <a:rPr lang="en-US" dirty="0" smtClean="0"/>
              <a:t>ccelerate this</a:t>
            </a:r>
          </a:p>
          <a:p>
            <a:r>
              <a:rPr lang="en-US" dirty="0" smtClean="0"/>
              <a:t>timeline</a:t>
            </a:r>
            <a:endParaRPr lang="en-US" dirty="0"/>
          </a:p>
        </p:txBody>
      </p:sp>
      <p:sp>
        <p:nvSpPr>
          <p:cNvPr id="4" name="Date Placeholder 3"/>
          <p:cNvSpPr>
            <a:spLocks noGrp="1"/>
          </p:cNvSpPr>
          <p:nvPr>
            <p:ph type="dt" sz="half" idx="10"/>
          </p:nvPr>
        </p:nvSpPr>
        <p:spPr/>
        <p:txBody>
          <a:bodyPr/>
          <a:lstStyle/>
          <a:p>
            <a:r>
              <a:rPr lang="en-US" smtClean="0"/>
              <a:t>9/11/2020 EK</a:t>
            </a:r>
            <a:endParaRPr lang="en-US" dirty="0"/>
          </a:p>
        </p:txBody>
      </p:sp>
      <p:sp>
        <p:nvSpPr>
          <p:cNvPr id="13" name="Slide Number Placeholder 12"/>
          <p:cNvSpPr>
            <a:spLocks noGrp="1"/>
          </p:cNvSpPr>
          <p:nvPr>
            <p:ph type="sldNum" sz="quarter" idx="12"/>
          </p:nvPr>
        </p:nvSpPr>
        <p:spPr/>
        <p:txBody>
          <a:bodyPr/>
          <a:lstStyle/>
          <a:p>
            <a:fld id="{D4ED81A3-AD6D-4A56-A5CB-2A6CDE8764B1}" type="slidenum">
              <a:rPr lang="en-US" smtClean="0"/>
              <a:t>7</a:t>
            </a:fld>
            <a:endParaRPr lang="en-US"/>
          </a:p>
        </p:txBody>
      </p:sp>
      <p:sp>
        <p:nvSpPr>
          <p:cNvPr id="29" name="TextBox 28"/>
          <p:cNvSpPr txBox="1"/>
          <p:nvPr/>
        </p:nvSpPr>
        <p:spPr>
          <a:xfrm>
            <a:off x="1912196" y="882458"/>
            <a:ext cx="548035" cy="492511"/>
          </a:xfrm>
          <a:prstGeom prst="rect">
            <a:avLst/>
          </a:prstGeom>
          <a:noFill/>
        </p:spPr>
        <p:txBody>
          <a:bodyPr wrap="none" rtlCol="0">
            <a:spAutoFit/>
          </a:bodyPr>
          <a:lstStyle/>
          <a:p>
            <a:r>
              <a:rPr lang="en-US" sz="1200" dirty="0" smtClean="0">
                <a:solidFill>
                  <a:srgbClr val="FF0000"/>
                </a:solidFill>
              </a:rPr>
              <a:t>Today</a:t>
            </a:r>
          </a:p>
          <a:p>
            <a:r>
              <a:rPr lang="en-US" sz="1200" dirty="0" smtClean="0">
                <a:solidFill>
                  <a:srgbClr val="FF0000"/>
                </a:solidFill>
              </a:rPr>
              <a:t>2020</a:t>
            </a:r>
            <a:endParaRPr lang="en-US" sz="1200" dirty="0">
              <a:solidFill>
                <a:srgbClr val="FF0000"/>
              </a:solidFill>
            </a:endParaRPr>
          </a:p>
        </p:txBody>
      </p:sp>
      <p:sp>
        <p:nvSpPr>
          <p:cNvPr id="30" name="TextBox 29"/>
          <p:cNvSpPr txBox="1"/>
          <p:nvPr/>
        </p:nvSpPr>
        <p:spPr>
          <a:xfrm>
            <a:off x="6186900" y="5801371"/>
            <a:ext cx="4567536" cy="369332"/>
          </a:xfrm>
          <a:prstGeom prst="rect">
            <a:avLst/>
          </a:prstGeom>
          <a:solidFill>
            <a:srgbClr val="FFFF00"/>
          </a:solidFill>
        </p:spPr>
        <p:txBody>
          <a:bodyPr wrap="square" rtlCol="0">
            <a:spAutoFit/>
          </a:bodyPr>
          <a:lstStyle/>
          <a:p>
            <a:r>
              <a:rPr lang="en-US" dirty="0" smtClean="0">
                <a:solidFill>
                  <a:srgbClr val="FF0000"/>
                </a:solidFill>
              </a:rPr>
              <a:t>CAVEATS: notional dates, various assumptions</a:t>
            </a:r>
            <a:endParaRPr lang="en-US" dirty="0">
              <a:solidFill>
                <a:srgbClr val="FF0000"/>
              </a:solidFill>
            </a:endParaRPr>
          </a:p>
        </p:txBody>
      </p:sp>
      <p:sp>
        <p:nvSpPr>
          <p:cNvPr id="31"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231877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2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P spid="14"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244454" y="2920628"/>
            <a:ext cx="4816462" cy="320923"/>
          </a:xfrm>
          <a:prstGeom prst="rect">
            <a:avLst/>
          </a:prstGeom>
          <a:solidFill>
            <a:srgbClr val="25FB3E">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AMSR-3 (</a:t>
            </a:r>
            <a:r>
              <a:rPr lang="en-US" dirty="0">
                <a:solidFill>
                  <a:schemeClr val="tx1"/>
                </a:solidFill>
              </a:rPr>
              <a:t>passive mw</a:t>
            </a:r>
            <a:r>
              <a:rPr lang="en-US" dirty="0" smtClean="0">
                <a:solidFill>
                  <a:schemeClr val="tx1"/>
                </a:solidFill>
              </a:rPr>
              <a:t>)</a:t>
            </a:r>
            <a:endParaRPr lang="en-US" dirty="0">
              <a:solidFill>
                <a:schemeClr val="tx1"/>
              </a:solidFill>
            </a:endParaRPr>
          </a:p>
        </p:txBody>
      </p:sp>
      <p:sp>
        <p:nvSpPr>
          <p:cNvPr id="2" name="Title 1"/>
          <p:cNvSpPr>
            <a:spLocks noGrp="1"/>
          </p:cNvSpPr>
          <p:nvPr>
            <p:ph type="title"/>
          </p:nvPr>
        </p:nvSpPr>
        <p:spPr>
          <a:xfrm>
            <a:off x="1160060" y="194572"/>
            <a:ext cx="9689910" cy="762449"/>
          </a:xfrm>
          <a:solidFill>
            <a:schemeClr val="accent1">
              <a:lumMod val="40000"/>
              <a:lumOff val="60000"/>
            </a:schemeClr>
          </a:solidFill>
        </p:spPr>
        <p:txBody>
          <a:bodyPr>
            <a:normAutofit fontScale="90000"/>
          </a:bodyPr>
          <a:lstStyle/>
          <a:p>
            <a:pPr algn="ctr"/>
            <a:r>
              <a:rPr lang="en-US" dirty="0"/>
              <a:t>What </a:t>
            </a:r>
            <a:r>
              <a:rPr lang="en-US" dirty="0" smtClean="0"/>
              <a:t>&amp; When are </a:t>
            </a:r>
            <a:r>
              <a:rPr lang="en-US" dirty="0"/>
              <a:t>the Mission Opportunities?</a:t>
            </a:r>
          </a:p>
        </p:txBody>
      </p:sp>
      <p:sp>
        <p:nvSpPr>
          <p:cNvPr id="4" name="Date Placeholder 3"/>
          <p:cNvSpPr>
            <a:spLocks noGrp="1"/>
          </p:cNvSpPr>
          <p:nvPr>
            <p:ph type="dt" sz="half" idx="10"/>
          </p:nvPr>
        </p:nvSpPr>
        <p:spPr/>
        <p:txBody>
          <a:bodyPr/>
          <a:lstStyle/>
          <a:p>
            <a:r>
              <a:rPr lang="en-US" smtClean="0"/>
              <a:t>9/11/2020 EK</a:t>
            </a:r>
            <a:endParaRPr lang="en-US" dirty="0"/>
          </a:p>
        </p:txBody>
      </p:sp>
      <p:sp>
        <p:nvSpPr>
          <p:cNvPr id="6" name="Slide Number Placeholder 5"/>
          <p:cNvSpPr>
            <a:spLocks noGrp="1"/>
          </p:cNvSpPr>
          <p:nvPr>
            <p:ph type="sldNum" sz="quarter" idx="12"/>
          </p:nvPr>
        </p:nvSpPr>
        <p:spPr/>
        <p:txBody>
          <a:bodyPr/>
          <a:lstStyle/>
          <a:p>
            <a:fld id="{D4ED81A3-AD6D-4A56-A5CB-2A6CDE8764B1}" type="slidenum">
              <a:rPr lang="en-US" smtClean="0"/>
              <a:t>8</a:t>
            </a:fld>
            <a:endParaRPr lang="en-US" dirty="0"/>
          </a:p>
        </p:txBody>
      </p:sp>
      <p:sp>
        <p:nvSpPr>
          <p:cNvPr id="7" name="Right Arrow 6"/>
          <p:cNvSpPr/>
          <p:nvPr/>
        </p:nvSpPr>
        <p:spPr>
          <a:xfrm>
            <a:off x="725515" y="1324027"/>
            <a:ext cx="11243572" cy="78105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Rectangle 7"/>
          <p:cNvSpPr/>
          <p:nvPr/>
        </p:nvSpPr>
        <p:spPr>
          <a:xfrm>
            <a:off x="725521" y="1911554"/>
            <a:ext cx="8335395" cy="351439"/>
          </a:xfrm>
          <a:prstGeom prst="rect">
            <a:avLst/>
          </a:prstGeom>
          <a:solidFill>
            <a:srgbClr val="25FB3E">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Sentinel-1 (C-band SAR)</a:t>
            </a:r>
            <a:endParaRPr lang="en-US" dirty="0">
              <a:solidFill>
                <a:schemeClr val="tx1"/>
              </a:solidFill>
            </a:endParaRPr>
          </a:p>
        </p:txBody>
      </p:sp>
      <p:sp>
        <p:nvSpPr>
          <p:cNvPr id="12" name="Rectangle 11"/>
          <p:cNvSpPr/>
          <p:nvPr/>
        </p:nvSpPr>
        <p:spPr>
          <a:xfrm>
            <a:off x="3046350" y="4653804"/>
            <a:ext cx="1553658" cy="3411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SNoOPI</a:t>
            </a:r>
            <a:r>
              <a:rPr lang="en-US" sz="1600" dirty="0" smtClean="0">
                <a:solidFill>
                  <a:schemeClr val="tx1"/>
                </a:solidFill>
              </a:rPr>
              <a:t> (</a:t>
            </a:r>
            <a:r>
              <a:rPr lang="en-US" sz="1600" dirty="0" err="1" smtClean="0">
                <a:solidFill>
                  <a:schemeClr val="tx1"/>
                </a:solidFill>
              </a:rPr>
              <a:t>SoOp</a:t>
            </a:r>
            <a:r>
              <a:rPr lang="en-US" sz="1600" dirty="0" smtClean="0">
                <a:solidFill>
                  <a:schemeClr val="tx1"/>
                </a:solidFill>
              </a:rPr>
              <a:t>)</a:t>
            </a:r>
            <a:endParaRPr lang="en-US" sz="1600" dirty="0">
              <a:solidFill>
                <a:schemeClr val="tx1"/>
              </a:solidFill>
            </a:endParaRPr>
          </a:p>
        </p:txBody>
      </p:sp>
      <p:sp>
        <p:nvSpPr>
          <p:cNvPr id="13" name="Rectangle 12"/>
          <p:cNvSpPr/>
          <p:nvPr/>
        </p:nvSpPr>
        <p:spPr>
          <a:xfrm>
            <a:off x="3712191" y="3957279"/>
            <a:ext cx="2019870" cy="34119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NISAR (L&amp;S-band </a:t>
            </a:r>
            <a:r>
              <a:rPr lang="en-US" sz="1400" dirty="0" err="1" smtClean="0">
                <a:solidFill>
                  <a:schemeClr val="tx1"/>
                </a:solidFill>
              </a:rPr>
              <a:t>InSAR</a:t>
            </a:r>
            <a:r>
              <a:rPr lang="en-US" sz="1400" dirty="0" smtClean="0">
                <a:solidFill>
                  <a:schemeClr val="tx1"/>
                </a:solidFill>
              </a:rPr>
              <a:t>)</a:t>
            </a:r>
            <a:endParaRPr lang="en-US" sz="1400" dirty="0">
              <a:solidFill>
                <a:schemeClr val="tx1"/>
              </a:solidFill>
            </a:endParaRPr>
          </a:p>
        </p:txBody>
      </p:sp>
      <p:sp>
        <p:nvSpPr>
          <p:cNvPr id="14" name="Rectangle 13"/>
          <p:cNvSpPr/>
          <p:nvPr/>
        </p:nvSpPr>
        <p:spPr>
          <a:xfrm>
            <a:off x="3365267" y="4299052"/>
            <a:ext cx="2121133" cy="3411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SWOT (</a:t>
            </a:r>
            <a:r>
              <a:rPr lang="en-US" sz="1600" dirty="0" err="1" smtClean="0">
                <a:solidFill>
                  <a:schemeClr val="tx1"/>
                </a:solidFill>
              </a:rPr>
              <a:t>Ka</a:t>
            </a:r>
            <a:r>
              <a:rPr lang="en-US" sz="1600" dirty="0" smtClean="0">
                <a:solidFill>
                  <a:schemeClr val="tx1"/>
                </a:solidFill>
              </a:rPr>
              <a:t>-band </a:t>
            </a:r>
            <a:r>
              <a:rPr lang="en-US" sz="1600" dirty="0" err="1" smtClean="0">
                <a:solidFill>
                  <a:schemeClr val="tx1"/>
                </a:solidFill>
              </a:rPr>
              <a:t>InSAR</a:t>
            </a:r>
            <a:r>
              <a:rPr lang="en-US" sz="1600" dirty="0" smtClean="0">
                <a:solidFill>
                  <a:schemeClr val="tx1"/>
                </a:solidFill>
              </a:rPr>
              <a:t>)</a:t>
            </a:r>
            <a:endParaRPr lang="en-US" sz="1600" dirty="0">
              <a:solidFill>
                <a:schemeClr val="tx1"/>
              </a:solidFill>
            </a:endParaRPr>
          </a:p>
        </p:txBody>
      </p:sp>
      <p:sp>
        <p:nvSpPr>
          <p:cNvPr id="15" name="Rectangle 14"/>
          <p:cNvSpPr/>
          <p:nvPr/>
        </p:nvSpPr>
        <p:spPr>
          <a:xfrm>
            <a:off x="6073947" y="4653804"/>
            <a:ext cx="1691629" cy="34119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Snow EVM (</a:t>
            </a:r>
            <a:r>
              <a:rPr lang="en-US" sz="1600" dirty="0" err="1" smtClean="0">
                <a:solidFill>
                  <a:schemeClr val="tx1"/>
                </a:solidFill>
              </a:rPr>
              <a:t>SoOp</a:t>
            </a:r>
            <a:r>
              <a:rPr lang="en-US" sz="1600" dirty="0" smtClean="0">
                <a:solidFill>
                  <a:schemeClr val="tx1"/>
                </a:solidFill>
              </a:rPr>
              <a:t>)</a:t>
            </a:r>
            <a:endParaRPr lang="en-US" sz="1600" dirty="0">
              <a:solidFill>
                <a:schemeClr val="tx1"/>
              </a:solidFill>
            </a:endParaRPr>
          </a:p>
        </p:txBody>
      </p:sp>
      <p:sp>
        <p:nvSpPr>
          <p:cNvPr id="16" name="Rectangle 15"/>
          <p:cNvSpPr/>
          <p:nvPr/>
        </p:nvSpPr>
        <p:spPr>
          <a:xfrm>
            <a:off x="7055893" y="3954448"/>
            <a:ext cx="1883392" cy="3440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TSMM (Ku-SAR)</a:t>
            </a:r>
            <a:endParaRPr lang="en-US" sz="1600" dirty="0">
              <a:solidFill>
                <a:schemeClr val="tx1"/>
              </a:solidFill>
            </a:endParaRPr>
          </a:p>
        </p:txBody>
      </p:sp>
      <p:sp>
        <p:nvSpPr>
          <p:cNvPr id="17" name="Rectangle 16"/>
          <p:cNvSpPr/>
          <p:nvPr/>
        </p:nvSpPr>
        <p:spPr>
          <a:xfrm>
            <a:off x="7055894" y="3629243"/>
            <a:ext cx="1883392" cy="32803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SBG (albedo)</a:t>
            </a:r>
            <a:endParaRPr lang="en-US" sz="1600" dirty="0">
              <a:solidFill>
                <a:schemeClr val="tx1"/>
              </a:solidFill>
            </a:endParaRPr>
          </a:p>
        </p:txBody>
      </p:sp>
      <p:sp>
        <p:nvSpPr>
          <p:cNvPr id="18" name="Rectangle 17"/>
          <p:cNvSpPr/>
          <p:nvPr/>
        </p:nvSpPr>
        <p:spPr>
          <a:xfrm>
            <a:off x="8720918" y="4312700"/>
            <a:ext cx="1829771" cy="38061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CIMR (passive </a:t>
            </a:r>
            <a:r>
              <a:rPr lang="en-US" sz="1600" dirty="0">
                <a:solidFill>
                  <a:schemeClr val="tx1"/>
                </a:solidFill>
              </a:rPr>
              <a:t>mw</a:t>
            </a:r>
            <a:r>
              <a:rPr lang="en-US" sz="1600" dirty="0" smtClean="0">
                <a:solidFill>
                  <a:schemeClr val="tx1"/>
                </a:solidFill>
              </a:rPr>
              <a:t>)</a:t>
            </a:r>
            <a:endParaRPr lang="en-US" sz="1600" dirty="0">
              <a:solidFill>
                <a:schemeClr val="tx1"/>
              </a:solidFill>
            </a:endParaRPr>
          </a:p>
        </p:txBody>
      </p:sp>
      <p:sp>
        <p:nvSpPr>
          <p:cNvPr id="19" name="Rectangle 18"/>
          <p:cNvSpPr/>
          <p:nvPr/>
        </p:nvSpPr>
        <p:spPr>
          <a:xfrm>
            <a:off x="8672015" y="4708395"/>
            <a:ext cx="1877704" cy="455825"/>
          </a:xfrm>
          <a:prstGeom prst="rect">
            <a:avLst/>
          </a:prstGeom>
          <a:solidFill>
            <a:schemeClr val="accent1">
              <a:lumMod val="20000"/>
              <a:lumOff val="80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Snow Explorer-class</a:t>
            </a:r>
            <a:endParaRPr lang="en-US" sz="1600" dirty="0">
              <a:solidFill>
                <a:schemeClr val="tx1"/>
              </a:solidFill>
            </a:endParaRPr>
          </a:p>
        </p:txBody>
      </p:sp>
      <p:sp>
        <p:nvSpPr>
          <p:cNvPr id="22" name="TextBox 21"/>
          <p:cNvSpPr txBox="1"/>
          <p:nvPr/>
        </p:nvSpPr>
        <p:spPr>
          <a:xfrm>
            <a:off x="725509" y="1468297"/>
            <a:ext cx="548035" cy="492511"/>
          </a:xfrm>
          <a:prstGeom prst="rect">
            <a:avLst/>
          </a:prstGeom>
          <a:noFill/>
        </p:spPr>
        <p:txBody>
          <a:bodyPr wrap="none" rtlCol="0">
            <a:spAutoFit/>
          </a:bodyPr>
          <a:lstStyle/>
          <a:p>
            <a:r>
              <a:rPr lang="en-US" sz="1200" dirty="0" smtClean="0">
                <a:solidFill>
                  <a:srgbClr val="FF0000"/>
                </a:solidFill>
              </a:rPr>
              <a:t>Today</a:t>
            </a:r>
          </a:p>
          <a:p>
            <a:r>
              <a:rPr lang="en-US" sz="1200" dirty="0" smtClean="0">
                <a:solidFill>
                  <a:srgbClr val="FF0000"/>
                </a:solidFill>
              </a:rPr>
              <a:t>2020</a:t>
            </a:r>
            <a:endParaRPr lang="en-US" sz="1200" dirty="0">
              <a:solidFill>
                <a:srgbClr val="FF0000"/>
              </a:solidFill>
            </a:endParaRPr>
          </a:p>
        </p:txBody>
      </p:sp>
      <p:sp>
        <p:nvSpPr>
          <p:cNvPr id="23" name="TextBox 22"/>
          <p:cNvSpPr txBox="1"/>
          <p:nvPr/>
        </p:nvSpPr>
        <p:spPr>
          <a:xfrm>
            <a:off x="2521452" y="1528664"/>
            <a:ext cx="652743" cy="369332"/>
          </a:xfrm>
          <a:prstGeom prst="rect">
            <a:avLst/>
          </a:prstGeom>
          <a:noFill/>
        </p:spPr>
        <p:txBody>
          <a:bodyPr wrap="none" rtlCol="0">
            <a:spAutoFit/>
          </a:bodyPr>
          <a:lstStyle/>
          <a:p>
            <a:r>
              <a:rPr lang="en-US" dirty="0" smtClean="0"/>
              <a:t>2021</a:t>
            </a:r>
            <a:endParaRPr lang="en-US" dirty="0"/>
          </a:p>
        </p:txBody>
      </p:sp>
      <p:sp>
        <p:nvSpPr>
          <p:cNvPr id="24" name="TextBox 23"/>
          <p:cNvSpPr txBox="1"/>
          <p:nvPr/>
        </p:nvSpPr>
        <p:spPr>
          <a:xfrm>
            <a:off x="3223048" y="1528664"/>
            <a:ext cx="652743" cy="369332"/>
          </a:xfrm>
          <a:prstGeom prst="rect">
            <a:avLst/>
          </a:prstGeom>
          <a:noFill/>
        </p:spPr>
        <p:txBody>
          <a:bodyPr wrap="none" rtlCol="0">
            <a:spAutoFit/>
          </a:bodyPr>
          <a:lstStyle/>
          <a:p>
            <a:r>
              <a:rPr lang="en-US" dirty="0" smtClean="0"/>
              <a:t>2022</a:t>
            </a:r>
            <a:endParaRPr lang="en-US" dirty="0"/>
          </a:p>
        </p:txBody>
      </p:sp>
      <p:sp>
        <p:nvSpPr>
          <p:cNvPr id="25" name="TextBox 24"/>
          <p:cNvSpPr txBox="1"/>
          <p:nvPr/>
        </p:nvSpPr>
        <p:spPr>
          <a:xfrm>
            <a:off x="3901091" y="1528664"/>
            <a:ext cx="652743" cy="369332"/>
          </a:xfrm>
          <a:prstGeom prst="rect">
            <a:avLst/>
          </a:prstGeom>
          <a:noFill/>
        </p:spPr>
        <p:txBody>
          <a:bodyPr wrap="none" rtlCol="0">
            <a:spAutoFit/>
          </a:bodyPr>
          <a:lstStyle/>
          <a:p>
            <a:r>
              <a:rPr lang="en-US" dirty="0" smtClean="0"/>
              <a:t>2023</a:t>
            </a:r>
            <a:endParaRPr lang="en-US" dirty="0"/>
          </a:p>
        </p:txBody>
      </p:sp>
      <p:sp>
        <p:nvSpPr>
          <p:cNvPr id="28" name="TextBox 27"/>
          <p:cNvSpPr txBox="1"/>
          <p:nvPr/>
        </p:nvSpPr>
        <p:spPr>
          <a:xfrm>
            <a:off x="5225740" y="1528664"/>
            <a:ext cx="652743" cy="369332"/>
          </a:xfrm>
          <a:prstGeom prst="rect">
            <a:avLst/>
          </a:prstGeom>
          <a:noFill/>
        </p:spPr>
        <p:txBody>
          <a:bodyPr wrap="none" rtlCol="0">
            <a:spAutoFit/>
          </a:bodyPr>
          <a:lstStyle/>
          <a:p>
            <a:r>
              <a:rPr lang="en-US" dirty="0" smtClean="0"/>
              <a:t>2025</a:t>
            </a:r>
            <a:endParaRPr lang="en-US" dirty="0"/>
          </a:p>
        </p:txBody>
      </p:sp>
      <p:sp>
        <p:nvSpPr>
          <p:cNvPr id="29" name="TextBox 28"/>
          <p:cNvSpPr txBox="1"/>
          <p:nvPr/>
        </p:nvSpPr>
        <p:spPr>
          <a:xfrm>
            <a:off x="4572997" y="1528664"/>
            <a:ext cx="652743" cy="369332"/>
          </a:xfrm>
          <a:prstGeom prst="rect">
            <a:avLst/>
          </a:prstGeom>
          <a:noFill/>
        </p:spPr>
        <p:txBody>
          <a:bodyPr wrap="none" rtlCol="0">
            <a:spAutoFit/>
          </a:bodyPr>
          <a:lstStyle/>
          <a:p>
            <a:r>
              <a:rPr lang="en-US" dirty="0" smtClean="0"/>
              <a:t>2024</a:t>
            </a:r>
            <a:endParaRPr lang="en-US" dirty="0"/>
          </a:p>
        </p:txBody>
      </p:sp>
      <p:sp>
        <p:nvSpPr>
          <p:cNvPr id="30" name="TextBox 29"/>
          <p:cNvSpPr txBox="1"/>
          <p:nvPr/>
        </p:nvSpPr>
        <p:spPr>
          <a:xfrm>
            <a:off x="7886894" y="1528664"/>
            <a:ext cx="652743" cy="369332"/>
          </a:xfrm>
          <a:prstGeom prst="rect">
            <a:avLst/>
          </a:prstGeom>
          <a:noFill/>
        </p:spPr>
        <p:txBody>
          <a:bodyPr wrap="none" rtlCol="0">
            <a:spAutoFit/>
          </a:bodyPr>
          <a:lstStyle/>
          <a:p>
            <a:r>
              <a:rPr lang="en-US" dirty="0" smtClean="0"/>
              <a:t>2029</a:t>
            </a:r>
            <a:endParaRPr lang="en-US" dirty="0"/>
          </a:p>
        </p:txBody>
      </p:sp>
      <p:sp>
        <p:nvSpPr>
          <p:cNvPr id="31" name="TextBox 30"/>
          <p:cNvSpPr txBox="1"/>
          <p:nvPr/>
        </p:nvSpPr>
        <p:spPr>
          <a:xfrm>
            <a:off x="10632536" y="1528664"/>
            <a:ext cx="652743" cy="369332"/>
          </a:xfrm>
          <a:prstGeom prst="rect">
            <a:avLst/>
          </a:prstGeom>
          <a:noFill/>
        </p:spPr>
        <p:txBody>
          <a:bodyPr wrap="none" rtlCol="0">
            <a:spAutoFit/>
          </a:bodyPr>
          <a:lstStyle/>
          <a:p>
            <a:r>
              <a:rPr lang="en-US" dirty="0" smtClean="0"/>
              <a:t>2035</a:t>
            </a:r>
            <a:endParaRPr lang="en-US" dirty="0"/>
          </a:p>
        </p:txBody>
      </p:sp>
      <p:sp>
        <p:nvSpPr>
          <p:cNvPr id="32" name="TextBox 31"/>
          <p:cNvSpPr txBox="1"/>
          <p:nvPr/>
        </p:nvSpPr>
        <p:spPr>
          <a:xfrm>
            <a:off x="11192139" y="1528664"/>
            <a:ext cx="652743" cy="369332"/>
          </a:xfrm>
          <a:prstGeom prst="rect">
            <a:avLst/>
          </a:prstGeom>
          <a:noFill/>
        </p:spPr>
        <p:txBody>
          <a:bodyPr wrap="none" rtlCol="0">
            <a:spAutoFit/>
          </a:bodyPr>
          <a:lstStyle/>
          <a:p>
            <a:r>
              <a:rPr lang="en-US" dirty="0" smtClean="0"/>
              <a:t>2040</a:t>
            </a:r>
            <a:endParaRPr lang="en-US" dirty="0"/>
          </a:p>
        </p:txBody>
      </p:sp>
      <p:sp>
        <p:nvSpPr>
          <p:cNvPr id="33" name="TextBox 32"/>
          <p:cNvSpPr txBox="1"/>
          <p:nvPr/>
        </p:nvSpPr>
        <p:spPr>
          <a:xfrm>
            <a:off x="5884411" y="1528664"/>
            <a:ext cx="652743" cy="369332"/>
          </a:xfrm>
          <a:prstGeom prst="rect">
            <a:avLst/>
          </a:prstGeom>
          <a:noFill/>
        </p:spPr>
        <p:txBody>
          <a:bodyPr wrap="none" rtlCol="0">
            <a:spAutoFit/>
          </a:bodyPr>
          <a:lstStyle/>
          <a:p>
            <a:r>
              <a:rPr lang="en-US" dirty="0" smtClean="0"/>
              <a:t>2026</a:t>
            </a:r>
            <a:endParaRPr lang="en-US" dirty="0"/>
          </a:p>
        </p:txBody>
      </p:sp>
      <p:sp>
        <p:nvSpPr>
          <p:cNvPr id="34" name="TextBox 33"/>
          <p:cNvSpPr txBox="1"/>
          <p:nvPr/>
        </p:nvSpPr>
        <p:spPr>
          <a:xfrm>
            <a:off x="7209060" y="1528664"/>
            <a:ext cx="652743" cy="369332"/>
          </a:xfrm>
          <a:prstGeom prst="rect">
            <a:avLst/>
          </a:prstGeom>
          <a:noFill/>
        </p:spPr>
        <p:txBody>
          <a:bodyPr wrap="none" rtlCol="0">
            <a:spAutoFit/>
          </a:bodyPr>
          <a:lstStyle/>
          <a:p>
            <a:r>
              <a:rPr lang="en-US" dirty="0" smtClean="0"/>
              <a:t>2028</a:t>
            </a:r>
            <a:endParaRPr lang="en-US" dirty="0"/>
          </a:p>
        </p:txBody>
      </p:sp>
      <p:sp>
        <p:nvSpPr>
          <p:cNvPr id="35" name="TextBox 34"/>
          <p:cNvSpPr txBox="1"/>
          <p:nvPr/>
        </p:nvSpPr>
        <p:spPr>
          <a:xfrm>
            <a:off x="6556317" y="1528664"/>
            <a:ext cx="652743" cy="369332"/>
          </a:xfrm>
          <a:prstGeom prst="rect">
            <a:avLst/>
          </a:prstGeom>
          <a:noFill/>
        </p:spPr>
        <p:txBody>
          <a:bodyPr wrap="none" rtlCol="0">
            <a:spAutoFit/>
          </a:bodyPr>
          <a:lstStyle/>
          <a:p>
            <a:r>
              <a:rPr lang="en-US" dirty="0" smtClean="0"/>
              <a:t>2027</a:t>
            </a:r>
            <a:endParaRPr lang="en-US" dirty="0"/>
          </a:p>
        </p:txBody>
      </p:sp>
      <p:sp>
        <p:nvSpPr>
          <p:cNvPr id="36" name="TextBox 35"/>
          <p:cNvSpPr txBox="1"/>
          <p:nvPr/>
        </p:nvSpPr>
        <p:spPr>
          <a:xfrm>
            <a:off x="8545565" y="1528664"/>
            <a:ext cx="652743" cy="369332"/>
          </a:xfrm>
          <a:prstGeom prst="rect">
            <a:avLst/>
          </a:prstGeom>
          <a:noFill/>
        </p:spPr>
        <p:txBody>
          <a:bodyPr wrap="none" rtlCol="0">
            <a:spAutoFit/>
          </a:bodyPr>
          <a:lstStyle/>
          <a:p>
            <a:r>
              <a:rPr lang="en-US" dirty="0" smtClean="0"/>
              <a:t>2030</a:t>
            </a:r>
            <a:endParaRPr lang="en-US" dirty="0"/>
          </a:p>
        </p:txBody>
      </p:sp>
      <p:sp>
        <p:nvSpPr>
          <p:cNvPr id="37" name="Pentagon 36"/>
          <p:cNvSpPr/>
          <p:nvPr/>
        </p:nvSpPr>
        <p:spPr>
          <a:xfrm>
            <a:off x="725509" y="3617053"/>
            <a:ext cx="3423410" cy="324718"/>
          </a:xfrm>
          <a:prstGeom prst="homePlat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IceSat2, GEDI (existing </a:t>
            </a:r>
            <a:r>
              <a:rPr lang="en-US" sz="1600" dirty="0" err="1">
                <a:solidFill>
                  <a:schemeClr val="tx1"/>
                </a:solidFill>
              </a:rPr>
              <a:t>lidar</a:t>
            </a:r>
            <a:r>
              <a:rPr lang="en-US" sz="1600" dirty="0">
                <a:solidFill>
                  <a:schemeClr val="tx1"/>
                </a:solidFill>
              </a:rPr>
              <a:t>)</a:t>
            </a:r>
          </a:p>
        </p:txBody>
      </p:sp>
      <p:sp>
        <p:nvSpPr>
          <p:cNvPr id="38" name="Pentagon 37"/>
          <p:cNvSpPr/>
          <p:nvPr/>
        </p:nvSpPr>
        <p:spPr>
          <a:xfrm>
            <a:off x="725508" y="2261637"/>
            <a:ext cx="10964647" cy="335826"/>
          </a:xfrm>
          <a:prstGeom prst="homePlate">
            <a:avLst/>
          </a:prstGeom>
          <a:solidFill>
            <a:srgbClr val="25FB3E">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MODIS/VIIRS (vis/</a:t>
            </a:r>
            <a:r>
              <a:rPr lang="en-US" dirty="0" err="1">
                <a:solidFill>
                  <a:schemeClr val="tx1"/>
                </a:solidFill>
              </a:rPr>
              <a:t>ir</a:t>
            </a:r>
            <a:r>
              <a:rPr lang="en-US" dirty="0">
                <a:solidFill>
                  <a:schemeClr val="tx1"/>
                </a:solidFill>
              </a:rPr>
              <a:t>)</a:t>
            </a:r>
          </a:p>
        </p:txBody>
      </p:sp>
      <p:sp>
        <p:nvSpPr>
          <p:cNvPr id="39" name="Pentagon 38"/>
          <p:cNvSpPr/>
          <p:nvPr/>
        </p:nvSpPr>
        <p:spPr>
          <a:xfrm>
            <a:off x="725508" y="2594521"/>
            <a:ext cx="10964647" cy="328574"/>
          </a:xfrm>
          <a:prstGeom prst="homePlate">
            <a:avLst/>
          </a:prstGeom>
          <a:solidFill>
            <a:srgbClr val="25FB3E">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Existing/planned </a:t>
            </a:r>
            <a:r>
              <a:rPr lang="en-US" dirty="0" smtClean="0">
                <a:solidFill>
                  <a:schemeClr val="tx1"/>
                </a:solidFill>
              </a:rPr>
              <a:t>commercial stereo </a:t>
            </a:r>
            <a:r>
              <a:rPr lang="en-US" dirty="0">
                <a:solidFill>
                  <a:schemeClr val="tx1"/>
                </a:solidFill>
              </a:rPr>
              <a:t>photogrammetry</a:t>
            </a:r>
          </a:p>
        </p:txBody>
      </p:sp>
      <p:sp>
        <p:nvSpPr>
          <p:cNvPr id="40" name="TextBox 39"/>
          <p:cNvSpPr txBox="1"/>
          <p:nvPr/>
        </p:nvSpPr>
        <p:spPr>
          <a:xfrm>
            <a:off x="10067699" y="1517363"/>
            <a:ext cx="652743" cy="369332"/>
          </a:xfrm>
          <a:prstGeom prst="rect">
            <a:avLst/>
          </a:prstGeom>
          <a:noFill/>
        </p:spPr>
        <p:txBody>
          <a:bodyPr wrap="none" rtlCol="0">
            <a:spAutoFit/>
          </a:bodyPr>
          <a:lstStyle/>
          <a:p>
            <a:r>
              <a:rPr lang="en-US" dirty="0" smtClean="0"/>
              <a:t>2033</a:t>
            </a:r>
            <a:endParaRPr lang="en-US" dirty="0"/>
          </a:p>
        </p:txBody>
      </p:sp>
      <p:sp>
        <p:nvSpPr>
          <p:cNvPr id="42" name="Pentagon 41"/>
          <p:cNvSpPr/>
          <p:nvPr/>
        </p:nvSpPr>
        <p:spPr>
          <a:xfrm>
            <a:off x="9074563" y="2924527"/>
            <a:ext cx="2634398" cy="317604"/>
          </a:xfrm>
          <a:prstGeom prst="homePlate">
            <a:avLst/>
          </a:prstGeom>
          <a:solidFill>
            <a:srgbClr val="25FB3E">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Future </a:t>
            </a:r>
            <a:r>
              <a:rPr lang="en-US" dirty="0" err="1" smtClean="0">
                <a:solidFill>
                  <a:schemeClr val="tx1"/>
                </a:solidFill>
              </a:rPr>
              <a:t>pmw</a:t>
            </a:r>
            <a:endParaRPr lang="en-US" dirty="0">
              <a:solidFill>
                <a:schemeClr val="tx1"/>
              </a:solidFill>
            </a:endParaRPr>
          </a:p>
        </p:txBody>
      </p:sp>
      <p:sp>
        <p:nvSpPr>
          <p:cNvPr id="43" name="Pentagon 42"/>
          <p:cNvSpPr/>
          <p:nvPr/>
        </p:nvSpPr>
        <p:spPr>
          <a:xfrm>
            <a:off x="5049671" y="3242131"/>
            <a:ext cx="6640485" cy="348142"/>
          </a:xfrm>
          <a:prstGeom prst="homePlate">
            <a:avLst/>
          </a:prstGeom>
          <a:solidFill>
            <a:srgbClr val="25FB3E">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MetOp</a:t>
            </a:r>
            <a:r>
              <a:rPr lang="en-US" dirty="0" smtClean="0">
                <a:solidFill>
                  <a:schemeClr val="tx1"/>
                </a:solidFill>
              </a:rPr>
              <a:t>-SG </a:t>
            </a:r>
            <a:r>
              <a:rPr lang="en-US" dirty="0">
                <a:solidFill>
                  <a:schemeClr val="tx1"/>
                </a:solidFill>
              </a:rPr>
              <a:t>MWI (passive mw</a:t>
            </a:r>
            <a:r>
              <a:rPr lang="en-US" dirty="0" smtClean="0">
                <a:solidFill>
                  <a:schemeClr val="tx1"/>
                </a:solidFill>
              </a:rPr>
              <a:t>)</a:t>
            </a:r>
            <a:endParaRPr lang="en-US" dirty="0">
              <a:solidFill>
                <a:schemeClr val="tx1"/>
              </a:solidFill>
            </a:endParaRPr>
          </a:p>
        </p:txBody>
      </p:sp>
      <p:sp>
        <p:nvSpPr>
          <p:cNvPr id="44" name="Pentagon 43"/>
          <p:cNvSpPr/>
          <p:nvPr/>
        </p:nvSpPr>
        <p:spPr>
          <a:xfrm>
            <a:off x="9074562" y="1897044"/>
            <a:ext cx="2615594" cy="363115"/>
          </a:xfrm>
          <a:prstGeom prst="homePlate">
            <a:avLst/>
          </a:prstGeom>
          <a:solidFill>
            <a:srgbClr val="25FB3E">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S-1 NG</a:t>
            </a:r>
            <a:endParaRPr lang="en-US" dirty="0">
              <a:solidFill>
                <a:schemeClr val="tx1"/>
              </a:solidFill>
            </a:endParaRPr>
          </a:p>
        </p:txBody>
      </p:sp>
      <p:sp>
        <p:nvSpPr>
          <p:cNvPr id="45" name="Pentagon 44"/>
          <p:cNvSpPr/>
          <p:nvPr/>
        </p:nvSpPr>
        <p:spPr>
          <a:xfrm>
            <a:off x="725509" y="2926847"/>
            <a:ext cx="3669070" cy="314703"/>
          </a:xfrm>
          <a:prstGeom prst="homePlate">
            <a:avLst/>
          </a:prstGeom>
          <a:solidFill>
            <a:srgbClr val="25FB3E">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r>
              <a:rPr lang="en-US" dirty="0" smtClean="0">
                <a:solidFill>
                  <a:schemeClr val="tx1"/>
                </a:solidFill>
              </a:rPr>
              <a:t>xisting passive mw</a:t>
            </a:r>
            <a:endParaRPr lang="en-US" dirty="0">
              <a:solidFill>
                <a:schemeClr val="tx1"/>
              </a:solidFill>
            </a:endParaRPr>
          </a:p>
        </p:txBody>
      </p:sp>
      <p:sp>
        <p:nvSpPr>
          <p:cNvPr id="56" name="TextBox 55"/>
          <p:cNvSpPr txBox="1"/>
          <p:nvPr/>
        </p:nvSpPr>
        <p:spPr>
          <a:xfrm>
            <a:off x="3169187" y="5641970"/>
            <a:ext cx="2151102" cy="646331"/>
          </a:xfrm>
          <a:prstGeom prst="rect">
            <a:avLst/>
          </a:prstGeom>
          <a:solidFill>
            <a:srgbClr val="25FB3E"/>
          </a:solidFill>
          <a:ln>
            <a:solidFill>
              <a:schemeClr val="tx1"/>
            </a:solidFill>
          </a:ln>
        </p:spPr>
        <p:txBody>
          <a:bodyPr wrap="none" rtlCol="0">
            <a:spAutoFit/>
          </a:bodyPr>
          <a:lstStyle/>
          <a:p>
            <a:r>
              <a:rPr lang="en-US" dirty="0" smtClean="0"/>
              <a:t>Operational missions</a:t>
            </a:r>
          </a:p>
          <a:p>
            <a:r>
              <a:rPr lang="en-US" dirty="0" smtClean="0"/>
              <a:t>(guaranteed)</a:t>
            </a:r>
            <a:endParaRPr lang="en-US" dirty="0"/>
          </a:p>
        </p:txBody>
      </p:sp>
      <p:sp>
        <p:nvSpPr>
          <p:cNvPr id="60" name="TextBox 59"/>
          <p:cNvSpPr txBox="1"/>
          <p:nvPr/>
        </p:nvSpPr>
        <p:spPr>
          <a:xfrm>
            <a:off x="5862815" y="5641970"/>
            <a:ext cx="2335896" cy="646331"/>
          </a:xfrm>
          <a:prstGeom prst="rect">
            <a:avLst/>
          </a:prstGeom>
          <a:solidFill>
            <a:schemeClr val="accent4">
              <a:lumMod val="20000"/>
              <a:lumOff val="80000"/>
            </a:schemeClr>
          </a:solidFill>
          <a:ln>
            <a:solidFill>
              <a:schemeClr val="tx1"/>
            </a:solidFill>
          </a:ln>
        </p:spPr>
        <p:txBody>
          <a:bodyPr wrap="none" rtlCol="0">
            <a:spAutoFit/>
          </a:bodyPr>
          <a:lstStyle/>
          <a:p>
            <a:r>
              <a:rPr lang="en-US" dirty="0" smtClean="0"/>
              <a:t>approved missions</a:t>
            </a:r>
          </a:p>
          <a:p>
            <a:r>
              <a:rPr lang="en-US" dirty="0" smtClean="0"/>
              <a:t>(in-orbit or will launch)</a:t>
            </a:r>
            <a:endParaRPr lang="en-US" dirty="0"/>
          </a:p>
        </p:txBody>
      </p:sp>
      <p:sp>
        <p:nvSpPr>
          <p:cNvPr id="61" name="TextBox 60"/>
          <p:cNvSpPr txBox="1"/>
          <p:nvPr/>
        </p:nvSpPr>
        <p:spPr>
          <a:xfrm>
            <a:off x="8760354" y="5641970"/>
            <a:ext cx="1964705" cy="646331"/>
          </a:xfrm>
          <a:prstGeom prst="rect">
            <a:avLst/>
          </a:prstGeom>
          <a:solidFill>
            <a:schemeClr val="accent1">
              <a:lumMod val="20000"/>
              <a:lumOff val="80000"/>
            </a:schemeClr>
          </a:solidFill>
          <a:ln>
            <a:solidFill>
              <a:schemeClr val="tx1"/>
            </a:solidFill>
          </a:ln>
        </p:spPr>
        <p:txBody>
          <a:bodyPr wrap="none" rtlCol="0">
            <a:spAutoFit/>
          </a:bodyPr>
          <a:lstStyle/>
          <a:p>
            <a:r>
              <a:rPr lang="en-US" dirty="0" smtClean="0"/>
              <a:t>Mission proposals</a:t>
            </a:r>
          </a:p>
          <a:p>
            <a:r>
              <a:rPr lang="en-US" dirty="0" smtClean="0"/>
              <a:t>(launch if selected)</a:t>
            </a:r>
            <a:endParaRPr lang="en-US" dirty="0"/>
          </a:p>
        </p:txBody>
      </p:sp>
      <p:sp>
        <p:nvSpPr>
          <p:cNvPr id="62" name="TextBox 61"/>
          <p:cNvSpPr txBox="1"/>
          <p:nvPr/>
        </p:nvSpPr>
        <p:spPr>
          <a:xfrm>
            <a:off x="1304892" y="5768328"/>
            <a:ext cx="1255152" cy="369332"/>
          </a:xfrm>
          <a:prstGeom prst="rect">
            <a:avLst/>
          </a:prstGeom>
          <a:noFill/>
        </p:spPr>
        <p:txBody>
          <a:bodyPr wrap="none" rtlCol="0">
            <a:spAutoFit/>
          </a:bodyPr>
          <a:lstStyle/>
          <a:p>
            <a:r>
              <a:rPr lang="en-US" dirty="0" smtClean="0"/>
              <a:t>Color code:</a:t>
            </a:r>
            <a:endParaRPr lang="en-US" dirty="0"/>
          </a:p>
        </p:txBody>
      </p:sp>
      <p:cxnSp>
        <p:nvCxnSpPr>
          <p:cNvPr id="64" name="Straight Connector 63"/>
          <p:cNvCxnSpPr/>
          <p:nvPr/>
        </p:nvCxnSpPr>
        <p:spPr>
          <a:xfrm flipV="1">
            <a:off x="518615" y="5377218"/>
            <a:ext cx="1117154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537421" y="1216919"/>
            <a:ext cx="1117154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8" name="Right Arrow 67"/>
          <p:cNvSpPr/>
          <p:nvPr/>
        </p:nvSpPr>
        <p:spPr>
          <a:xfrm flipH="1">
            <a:off x="10660957" y="4445873"/>
            <a:ext cx="1248644" cy="910226"/>
          </a:xfrm>
          <a:prstGeom prst="rightArrow">
            <a:avLst>
              <a:gd name="adj1" fmla="val 58996"/>
              <a:gd name="adj2" fmla="val 27509"/>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THP snow focus</a:t>
            </a:r>
            <a:endParaRPr lang="en-US" dirty="0"/>
          </a:p>
        </p:txBody>
      </p:sp>
      <p:sp>
        <p:nvSpPr>
          <p:cNvPr id="69"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473191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additive="base">
                                        <p:cTn id="7" dur="500" fill="hold"/>
                                        <p:tgtEl>
                                          <p:spTgt spid="68"/>
                                        </p:tgtEl>
                                        <p:attrNameLst>
                                          <p:attrName>ppt_x</p:attrName>
                                        </p:attrNameLst>
                                      </p:cBhvr>
                                      <p:tavLst>
                                        <p:tav tm="0">
                                          <p:val>
                                            <p:strVal val="1+#ppt_w/2"/>
                                          </p:val>
                                        </p:tav>
                                        <p:tav tm="100000">
                                          <p:val>
                                            <p:strVal val="#ppt_x"/>
                                          </p:val>
                                        </p:tav>
                                      </p:tavLst>
                                    </p:anim>
                                    <p:anim calcmode="lin" valueType="num">
                                      <p:cBhvr additive="base">
                                        <p:cTn id="8" dur="500" fill="hold"/>
                                        <p:tgtEl>
                                          <p:spTgt spid="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663" y="218364"/>
            <a:ext cx="9403308" cy="982640"/>
          </a:xfrm>
          <a:solidFill>
            <a:schemeClr val="accent1">
              <a:lumMod val="40000"/>
              <a:lumOff val="60000"/>
            </a:schemeClr>
          </a:solidFill>
        </p:spPr>
        <p:txBody>
          <a:bodyPr>
            <a:noAutofit/>
          </a:bodyPr>
          <a:lstStyle/>
          <a:p>
            <a:pPr algn="ctr"/>
            <a:r>
              <a:rPr lang="en-US" sz="3200" dirty="0"/>
              <a:t>Leveraging/Partner Opportunities vs. Proposal </a:t>
            </a:r>
            <a:r>
              <a:rPr lang="en-US" sz="3200" dirty="0" smtClean="0"/>
              <a:t>Risk—Evaluation </a:t>
            </a:r>
            <a:r>
              <a:rPr lang="en-US" sz="3200" dirty="0"/>
              <a:t>M</a:t>
            </a:r>
            <a:r>
              <a:rPr lang="en-US" sz="3200" dirty="0" smtClean="0"/>
              <a:t>etrics</a:t>
            </a:r>
            <a:endParaRPr lang="en-US" sz="3200" dirty="0"/>
          </a:p>
        </p:txBody>
      </p:sp>
      <p:sp>
        <p:nvSpPr>
          <p:cNvPr id="3" name="Content Placeholder 2"/>
          <p:cNvSpPr>
            <a:spLocks noGrp="1"/>
          </p:cNvSpPr>
          <p:nvPr>
            <p:ph idx="1"/>
          </p:nvPr>
        </p:nvSpPr>
        <p:spPr>
          <a:xfrm>
            <a:off x="838200" y="1675497"/>
            <a:ext cx="10515600" cy="4351338"/>
          </a:xfrm>
        </p:spPr>
        <p:txBody>
          <a:bodyPr>
            <a:normAutofit/>
          </a:bodyPr>
          <a:lstStyle/>
          <a:p>
            <a:r>
              <a:rPr lang="en-US" sz="2400" u="sng" dirty="0" smtClean="0"/>
              <a:t>Timing</a:t>
            </a:r>
            <a:r>
              <a:rPr lang="en-US" sz="2400" dirty="0" smtClean="0"/>
              <a:t>: how much will the sensor/mission overlap in time w/snow mission?</a:t>
            </a:r>
          </a:p>
          <a:p>
            <a:r>
              <a:rPr lang="en-US" sz="2400" u="sng" dirty="0" smtClean="0"/>
              <a:t>How </a:t>
            </a:r>
            <a:r>
              <a:rPr lang="en-US" sz="2400" u="sng" dirty="0"/>
              <a:t>c</a:t>
            </a:r>
            <a:r>
              <a:rPr lang="en-US" sz="2400" u="sng" dirty="0" smtClean="0"/>
              <a:t>ertain is the mission</a:t>
            </a:r>
            <a:r>
              <a:rPr lang="en-US" sz="2400" dirty="0" smtClean="0"/>
              <a:t>? E.g. operational, proposal, end-of-life, etc.</a:t>
            </a:r>
          </a:p>
          <a:p>
            <a:r>
              <a:rPr lang="en-US" sz="2400" u="sng" dirty="0" smtClean="0"/>
              <a:t>Spatial</a:t>
            </a:r>
            <a:r>
              <a:rPr lang="en-US" sz="2400" dirty="0" smtClean="0"/>
              <a:t>: coverage </a:t>
            </a:r>
            <a:r>
              <a:rPr lang="en-US" sz="2400" dirty="0" err="1" smtClean="0"/>
              <a:t>wrt</a:t>
            </a:r>
            <a:r>
              <a:rPr lang="en-US" sz="2400" dirty="0" smtClean="0"/>
              <a:t> global &amp; specific snow types, swath width, resolution, </a:t>
            </a:r>
          </a:p>
          <a:p>
            <a:r>
              <a:rPr lang="en-US" sz="2400" u="sng" dirty="0" smtClean="0"/>
              <a:t>Temporal</a:t>
            </a:r>
            <a:r>
              <a:rPr lang="en-US" sz="2400" dirty="0" smtClean="0"/>
              <a:t>: coverage</a:t>
            </a:r>
            <a:r>
              <a:rPr lang="en-US" sz="2400" dirty="0"/>
              <a:t> </a:t>
            </a:r>
            <a:r>
              <a:rPr lang="en-US" sz="2400" dirty="0" err="1"/>
              <a:t>wrt</a:t>
            </a:r>
            <a:r>
              <a:rPr lang="en-US" sz="2400" dirty="0"/>
              <a:t> global &amp; specific snow types</a:t>
            </a:r>
            <a:r>
              <a:rPr lang="en-US" sz="2400" dirty="0" smtClean="0"/>
              <a:t>, revisit interval</a:t>
            </a:r>
          </a:p>
          <a:p>
            <a:r>
              <a:rPr lang="en-US" sz="2400" u="sng" dirty="0" smtClean="0"/>
              <a:t>Accuracy</a:t>
            </a:r>
            <a:r>
              <a:rPr lang="en-US" sz="2400" dirty="0" smtClean="0"/>
              <a:t>: </a:t>
            </a:r>
            <a:r>
              <a:rPr lang="en-US" sz="2400" dirty="0" err="1" smtClean="0"/>
              <a:t>wrt</a:t>
            </a:r>
            <a:r>
              <a:rPr lang="en-US" sz="2400" dirty="0" smtClean="0"/>
              <a:t> different snow types &amp; vs. confounding factors; where would it improve global SWE &amp; how much? </a:t>
            </a:r>
          </a:p>
          <a:p>
            <a:r>
              <a:rPr lang="en-US" sz="2400" dirty="0" smtClean="0"/>
              <a:t>Other </a:t>
            </a:r>
            <a:r>
              <a:rPr lang="en-US" sz="2400" u="sng" dirty="0" smtClean="0"/>
              <a:t>Limitations</a:t>
            </a:r>
            <a:r>
              <a:rPr lang="en-US" sz="2400" dirty="0" smtClean="0"/>
              <a:t>—e.g., saturation, thin snow/deep snow, wet snow, channels…</a:t>
            </a:r>
          </a:p>
          <a:p>
            <a:r>
              <a:rPr lang="en-US" sz="2400" u="sng" dirty="0" smtClean="0">
                <a:sym typeface="Wingdings" panose="05000000000000000000" pitchFamily="2" charset="2"/>
              </a:rPr>
              <a:t>Bottom line</a:t>
            </a:r>
            <a:r>
              <a:rPr lang="en-US" sz="2400" dirty="0" smtClean="0">
                <a:sym typeface="Wingdings" panose="05000000000000000000" pitchFamily="2" charset="2"/>
              </a:rPr>
              <a:t>: How </a:t>
            </a:r>
            <a:r>
              <a:rPr lang="en-US" sz="2400" dirty="0">
                <a:sym typeface="Wingdings" panose="05000000000000000000" pitchFamily="2" charset="2"/>
              </a:rPr>
              <a:t>much would the </a:t>
            </a:r>
            <a:r>
              <a:rPr lang="en-US" sz="2400" dirty="0" smtClean="0">
                <a:sym typeface="Wingdings" panose="05000000000000000000" pitchFamily="2" charset="2"/>
              </a:rPr>
              <a:t>leveraging opportunity increase our proposal’s </a:t>
            </a:r>
            <a:r>
              <a:rPr lang="en-US" sz="2400" dirty="0" err="1" smtClean="0">
                <a:sym typeface="Wingdings" panose="05000000000000000000" pitchFamily="2" charset="2"/>
              </a:rPr>
              <a:t>selectability</a:t>
            </a:r>
            <a:r>
              <a:rPr lang="en-US" sz="2400" dirty="0" smtClean="0">
                <a:sym typeface="Wingdings" panose="05000000000000000000" pitchFamily="2" charset="2"/>
              </a:rPr>
              <a:t>?</a:t>
            </a:r>
          </a:p>
          <a:p>
            <a:r>
              <a:rPr lang="en-US" sz="2400" dirty="0" smtClean="0">
                <a:sym typeface="Wingdings" panose="05000000000000000000" pitchFamily="2" charset="2"/>
              </a:rPr>
              <a:t>For high-value options, what do we need to do to close key proposal risks?</a:t>
            </a:r>
            <a:endParaRPr lang="en-US" sz="2400" dirty="0"/>
          </a:p>
        </p:txBody>
      </p:sp>
      <p:sp>
        <p:nvSpPr>
          <p:cNvPr id="6" name="Slide Number Placeholder 5"/>
          <p:cNvSpPr>
            <a:spLocks noGrp="1"/>
          </p:cNvSpPr>
          <p:nvPr>
            <p:ph type="sldNum" sz="quarter" idx="12"/>
          </p:nvPr>
        </p:nvSpPr>
        <p:spPr/>
        <p:txBody>
          <a:bodyPr/>
          <a:lstStyle/>
          <a:p>
            <a:fld id="{D4ED81A3-AD6D-4A56-A5CB-2A6CDE8764B1}" type="slidenum">
              <a:rPr lang="en-US" smtClean="0"/>
              <a:t>9</a:t>
            </a:fld>
            <a:endParaRPr lang="en-US"/>
          </a:p>
        </p:txBody>
      </p:sp>
      <p:sp>
        <p:nvSpPr>
          <p:cNvPr id="10" name="Date Placeholder 3"/>
          <p:cNvSpPr>
            <a:spLocks noGrp="1"/>
          </p:cNvSpPr>
          <p:nvPr>
            <p:ph type="dt" sz="half" idx="10"/>
          </p:nvPr>
        </p:nvSpPr>
        <p:spPr>
          <a:xfrm>
            <a:off x="838200" y="6356350"/>
            <a:ext cx="2743200" cy="365125"/>
          </a:xfrm>
        </p:spPr>
        <p:txBody>
          <a:bodyPr/>
          <a:lstStyle/>
          <a:p>
            <a:r>
              <a:rPr lang="en-US" smtClean="0"/>
              <a:t>9/11/2020 EK</a:t>
            </a:r>
            <a:endParaRPr lang="en-US" dirty="0"/>
          </a:p>
        </p:txBody>
      </p:sp>
      <p:sp>
        <p:nvSpPr>
          <p:cNvPr id="12" name="Footer Placeholder 4"/>
          <p:cNvSpPr>
            <a:spLocks noGrp="1"/>
          </p:cNvSpPr>
          <p:nvPr>
            <p:ph type="ftr" sz="quarter" idx="11"/>
          </p:nvPr>
        </p:nvSpPr>
        <p:spPr>
          <a:xfrm>
            <a:off x="4038600" y="6356350"/>
            <a:ext cx="4114800" cy="365125"/>
          </a:xfrm>
        </p:spPr>
        <p:txBody>
          <a:bodyPr/>
          <a:lstStyle/>
          <a:p>
            <a:r>
              <a:rPr lang="en-US" dirty="0" smtClean="0"/>
              <a:t>THP Snow Meeting 2020</a:t>
            </a:r>
            <a:endParaRPr lang="en-US" dirty="0"/>
          </a:p>
        </p:txBody>
      </p:sp>
    </p:spTree>
    <p:extLst>
      <p:ext uri="{BB962C8B-B14F-4D97-AF65-F5344CB8AC3E}">
        <p14:creationId xmlns:p14="http://schemas.microsoft.com/office/powerpoint/2010/main" val="1706841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4336</TotalTime>
  <Words>2307</Words>
  <Application>Microsoft Office PowerPoint</Application>
  <PresentationFormat>Widescreen</PresentationFormat>
  <Paragraphs>363</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DengXian</vt:lpstr>
      <vt:lpstr>Georgia</vt:lpstr>
      <vt:lpstr>Times New Roman</vt:lpstr>
      <vt:lpstr>Wingdings</vt:lpstr>
      <vt:lpstr>Office Theme</vt:lpstr>
      <vt:lpstr>Decadal Survey and Snow Mission Opportunities </vt:lpstr>
      <vt:lpstr>The Decadal Survey and Seasonal Snow</vt:lpstr>
      <vt:lpstr>Decadal Survey Take-Aways</vt:lpstr>
      <vt:lpstr>Snow mission proposal strategy thoughts</vt:lpstr>
      <vt:lpstr>Mission Concept Considerations (+/-)</vt:lpstr>
      <vt:lpstr>A Note on Proposal Scope</vt:lpstr>
      <vt:lpstr>Snow Explorer-class Mission Timeline (notional)</vt:lpstr>
      <vt:lpstr>What &amp; When are the Mission Opportunities?</vt:lpstr>
      <vt:lpstr>Leveraging/Partner Opportunities vs. Proposal Risk—Evaluation Metrics</vt:lpstr>
      <vt:lpstr>Global Snow Mission Considerations</vt:lpstr>
      <vt:lpstr>Candidate Explorer Mission Sensors</vt:lpstr>
      <vt:lpstr>But what do we need to do?</vt:lpstr>
      <vt:lpstr>SnowEx Science Plan + New Knowledge  updated Prioritization Criteria</vt:lpstr>
      <vt:lpstr>Example: Apply Prioritization Criteria</vt:lpstr>
      <vt:lpstr>Priorities Suggest High-Value Activities (SnowEx activities in red; non-field activities in green)</vt:lpstr>
      <vt:lpstr>Proposal Risk Thoughts on SWE change vs. absolute SWE</vt:lpstr>
      <vt:lpstr>Takeaways from Explorer AO timeline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 for presentation portion</dc:title>
  <dc:creator>Kim, Edward J. (GSFC-6170)</dc:creator>
  <cp:lastModifiedBy>Kim, Edward J. (GSFC-6170)</cp:lastModifiedBy>
  <cp:revision>267</cp:revision>
  <dcterms:created xsi:type="dcterms:W3CDTF">2019-05-30T21:45:07Z</dcterms:created>
  <dcterms:modified xsi:type="dcterms:W3CDTF">2020-09-10T15:00:52Z</dcterms:modified>
</cp:coreProperties>
</file>