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8404800" cy="32918400"/>
  <p:notesSz cx="6858000" cy="9144000"/>
  <p:defaultTextStyle>
    <a:defPPr>
      <a:defRPr lang="en-US"/>
    </a:defPPr>
    <a:lvl1pPr marL="0" algn="l" defTabSz="3866540" rtl="0" eaLnBrk="1" latinLnBrk="0" hangingPunct="1">
      <a:defRPr sz="7600" kern="1200">
        <a:solidFill>
          <a:schemeClr val="tx1"/>
        </a:solidFill>
        <a:latin typeface="+mn-lt"/>
        <a:ea typeface="+mn-ea"/>
        <a:cs typeface="+mn-cs"/>
      </a:defRPr>
    </a:lvl1pPr>
    <a:lvl2pPr marL="1933270" algn="l" defTabSz="3866540" rtl="0" eaLnBrk="1" latinLnBrk="0" hangingPunct="1">
      <a:defRPr sz="7600" kern="1200">
        <a:solidFill>
          <a:schemeClr val="tx1"/>
        </a:solidFill>
        <a:latin typeface="+mn-lt"/>
        <a:ea typeface="+mn-ea"/>
        <a:cs typeface="+mn-cs"/>
      </a:defRPr>
    </a:lvl2pPr>
    <a:lvl3pPr marL="3866540" algn="l" defTabSz="3866540" rtl="0" eaLnBrk="1" latinLnBrk="0" hangingPunct="1">
      <a:defRPr sz="7600" kern="1200">
        <a:solidFill>
          <a:schemeClr val="tx1"/>
        </a:solidFill>
        <a:latin typeface="+mn-lt"/>
        <a:ea typeface="+mn-ea"/>
        <a:cs typeface="+mn-cs"/>
      </a:defRPr>
    </a:lvl3pPr>
    <a:lvl4pPr marL="5799811" algn="l" defTabSz="3866540" rtl="0" eaLnBrk="1" latinLnBrk="0" hangingPunct="1">
      <a:defRPr sz="7600" kern="1200">
        <a:solidFill>
          <a:schemeClr val="tx1"/>
        </a:solidFill>
        <a:latin typeface="+mn-lt"/>
        <a:ea typeface="+mn-ea"/>
        <a:cs typeface="+mn-cs"/>
      </a:defRPr>
    </a:lvl4pPr>
    <a:lvl5pPr marL="7733081" algn="l" defTabSz="3866540" rtl="0" eaLnBrk="1" latinLnBrk="0" hangingPunct="1">
      <a:defRPr sz="7600" kern="1200">
        <a:solidFill>
          <a:schemeClr val="tx1"/>
        </a:solidFill>
        <a:latin typeface="+mn-lt"/>
        <a:ea typeface="+mn-ea"/>
        <a:cs typeface="+mn-cs"/>
      </a:defRPr>
    </a:lvl5pPr>
    <a:lvl6pPr marL="9666351" algn="l" defTabSz="3866540" rtl="0" eaLnBrk="1" latinLnBrk="0" hangingPunct="1">
      <a:defRPr sz="7600" kern="1200">
        <a:solidFill>
          <a:schemeClr val="tx1"/>
        </a:solidFill>
        <a:latin typeface="+mn-lt"/>
        <a:ea typeface="+mn-ea"/>
        <a:cs typeface="+mn-cs"/>
      </a:defRPr>
    </a:lvl6pPr>
    <a:lvl7pPr marL="11599621" algn="l" defTabSz="3866540" rtl="0" eaLnBrk="1" latinLnBrk="0" hangingPunct="1">
      <a:defRPr sz="7600" kern="1200">
        <a:solidFill>
          <a:schemeClr val="tx1"/>
        </a:solidFill>
        <a:latin typeface="+mn-lt"/>
        <a:ea typeface="+mn-ea"/>
        <a:cs typeface="+mn-cs"/>
      </a:defRPr>
    </a:lvl7pPr>
    <a:lvl8pPr marL="13532891" algn="l" defTabSz="3866540" rtl="0" eaLnBrk="1" latinLnBrk="0" hangingPunct="1">
      <a:defRPr sz="7600" kern="1200">
        <a:solidFill>
          <a:schemeClr val="tx1"/>
        </a:solidFill>
        <a:latin typeface="+mn-lt"/>
        <a:ea typeface="+mn-ea"/>
        <a:cs typeface="+mn-cs"/>
      </a:defRPr>
    </a:lvl8pPr>
    <a:lvl9pPr marL="15466162" algn="l" defTabSz="3866540" rtl="0" eaLnBrk="1" latinLnBrk="0" hangingPunct="1">
      <a:defRPr sz="7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2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79" autoAdjust="0"/>
    <p:restoredTop sz="94660"/>
  </p:normalViewPr>
  <p:slideViewPr>
    <p:cSldViewPr>
      <p:cViewPr varScale="1">
        <p:scale>
          <a:sx n="14" d="100"/>
          <a:sy n="14" d="100"/>
        </p:scale>
        <p:origin x="2016" y="66"/>
      </p:cViewPr>
      <p:guideLst>
        <p:guide orient="horz" pos="10368"/>
        <p:guide pos="12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7B427-D770-4F92-9A12-FD1F782C653E}" type="datetimeFigureOut">
              <a:rPr lang="en-US" smtClean="0"/>
              <a:t>9/7/2020</a:t>
            </a:fld>
            <a:endParaRPr lang="en-US"/>
          </a:p>
        </p:txBody>
      </p:sp>
      <p:sp>
        <p:nvSpPr>
          <p:cNvPr id="4" name="Slide Image Placeholder 3"/>
          <p:cNvSpPr>
            <a:spLocks noGrp="1" noRot="1" noChangeAspect="1"/>
          </p:cNvSpPr>
          <p:nvPr>
            <p:ph type="sldImg" idx="2"/>
          </p:nvPr>
        </p:nvSpPr>
        <p:spPr>
          <a:xfrm>
            <a:off x="1628775" y="1143000"/>
            <a:ext cx="3600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CCC46-33A1-494A-9FD8-C8D873FD53DC}" type="slidenum">
              <a:rPr lang="en-US" smtClean="0"/>
              <a:t>‹#›</a:t>
            </a:fld>
            <a:endParaRPr lang="en-US"/>
          </a:p>
        </p:txBody>
      </p:sp>
    </p:spTree>
    <p:extLst>
      <p:ext uri="{BB962C8B-B14F-4D97-AF65-F5344CB8AC3E}">
        <p14:creationId xmlns:p14="http://schemas.microsoft.com/office/powerpoint/2010/main" val="236747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CCC46-33A1-494A-9FD8-C8D873FD53DC}" type="slidenum">
              <a:rPr lang="en-US" smtClean="0"/>
              <a:t>1</a:t>
            </a:fld>
            <a:endParaRPr lang="en-US"/>
          </a:p>
        </p:txBody>
      </p:sp>
    </p:spTree>
    <p:extLst>
      <p:ext uri="{BB962C8B-B14F-4D97-AF65-F5344CB8AC3E}">
        <p14:creationId xmlns:p14="http://schemas.microsoft.com/office/powerpoint/2010/main" val="3015784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10226043"/>
            <a:ext cx="3264408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5760720" y="18653760"/>
            <a:ext cx="26883360" cy="8412480"/>
          </a:xfrm>
        </p:spPr>
        <p:txBody>
          <a:bodyPr/>
          <a:lstStyle>
            <a:lvl1pPr marL="0" indent="0" algn="ctr">
              <a:buNone/>
              <a:defRPr>
                <a:solidFill>
                  <a:schemeClr val="tx1">
                    <a:tint val="75000"/>
                  </a:schemeClr>
                </a:solidFill>
              </a:defRPr>
            </a:lvl1pPr>
            <a:lvl2pPr marL="1691611" indent="0" algn="ctr">
              <a:buNone/>
              <a:defRPr>
                <a:solidFill>
                  <a:schemeClr val="tx1">
                    <a:tint val="75000"/>
                  </a:schemeClr>
                </a:solidFill>
              </a:defRPr>
            </a:lvl2pPr>
            <a:lvl3pPr marL="3383223" indent="0" algn="ctr">
              <a:buNone/>
              <a:defRPr>
                <a:solidFill>
                  <a:schemeClr val="tx1">
                    <a:tint val="75000"/>
                  </a:schemeClr>
                </a:solidFill>
              </a:defRPr>
            </a:lvl3pPr>
            <a:lvl4pPr marL="5074835" indent="0" algn="ctr">
              <a:buNone/>
              <a:defRPr>
                <a:solidFill>
                  <a:schemeClr val="tx1">
                    <a:tint val="75000"/>
                  </a:schemeClr>
                </a:solidFill>
              </a:defRPr>
            </a:lvl4pPr>
            <a:lvl5pPr marL="6766446" indent="0" algn="ctr">
              <a:buNone/>
              <a:defRPr>
                <a:solidFill>
                  <a:schemeClr val="tx1">
                    <a:tint val="75000"/>
                  </a:schemeClr>
                </a:solidFill>
              </a:defRPr>
            </a:lvl5pPr>
            <a:lvl6pPr marL="8458057" indent="0" algn="ctr">
              <a:buNone/>
              <a:defRPr>
                <a:solidFill>
                  <a:schemeClr val="tx1">
                    <a:tint val="75000"/>
                  </a:schemeClr>
                </a:solidFill>
              </a:defRPr>
            </a:lvl6pPr>
            <a:lvl7pPr marL="10149668" indent="0" algn="ctr">
              <a:buNone/>
              <a:defRPr>
                <a:solidFill>
                  <a:schemeClr val="tx1">
                    <a:tint val="75000"/>
                  </a:schemeClr>
                </a:solidFill>
              </a:defRPr>
            </a:lvl7pPr>
            <a:lvl8pPr marL="11841280" indent="0" algn="ctr">
              <a:buNone/>
              <a:defRPr>
                <a:solidFill>
                  <a:schemeClr val="tx1">
                    <a:tint val="75000"/>
                  </a:schemeClr>
                </a:solidFill>
              </a:defRPr>
            </a:lvl8pPr>
            <a:lvl9pPr marL="1353289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4BE857-ADD7-46A6-A4F4-E8EB817D96DE}"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213332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BE857-ADD7-46A6-A4F4-E8EB817D96DE}"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2675701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3650042" y="4572003"/>
            <a:ext cx="41478516" cy="973683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214488" y="4572003"/>
            <a:ext cx="123795474" cy="97368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BE857-ADD7-46A6-A4F4-E8EB817D96DE}"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407180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BE857-ADD7-46A6-A4F4-E8EB817D96DE}"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249059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33714" y="21153122"/>
            <a:ext cx="32644080" cy="6537960"/>
          </a:xfrm>
        </p:spPr>
        <p:txBody>
          <a:bodyPr anchor="t"/>
          <a:lstStyle>
            <a:lvl1pPr algn="l">
              <a:defRPr sz="14788" b="1" cap="all"/>
            </a:lvl1pPr>
          </a:lstStyle>
          <a:p>
            <a:r>
              <a:rPr lang="en-US" smtClean="0"/>
              <a:t>Click to edit Master title style</a:t>
            </a:r>
            <a:endParaRPr lang="en-US"/>
          </a:p>
        </p:txBody>
      </p:sp>
      <p:sp>
        <p:nvSpPr>
          <p:cNvPr id="3" name="Text Placeholder 2"/>
          <p:cNvSpPr>
            <a:spLocks noGrp="1"/>
          </p:cNvSpPr>
          <p:nvPr>
            <p:ph type="body" idx="1"/>
          </p:nvPr>
        </p:nvSpPr>
        <p:spPr>
          <a:xfrm>
            <a:off x="3033714" y="13952226"/>
            <a:ext cx="32644080" cy="7200897"/>
          </a:xfrm>
        </p:spPr>
        <p:txBody>
          <a:bodyPr anchor="b"/>
          <a:lstStyle>
            <a:lvl1pPr marL="0" indent="0">
              <a:buNone/>
              <a:defRPr sz="7438">
                <a:solidFill>
                  <a:schemeClr val="tx1">
                    <a:tint val="75000"/>
                  </a:schemeClr>
                </a:solidFill>
              </a:defRPr>
            </a:lvl1pPr>
            <a:lvl2pPr marL="1691611" indent="0">
              <a:buNone/>
              <a:defRPr sz="6650">
                <a:solidFill>
                  <a:schemeClr val="tx1">
                    <a:tint val="75000"/>
                  </a:schemeClr>
                </a:solidFill>
              </a:defRPr>
            </a:lvl2pPr>
            <a:lvl3pPr marL="3383223" indent="0">
              <a:buNone/>
              <a:defRPr sz="5950">
                <a:solidFill>
                  <a:schemeClr val="tx1">
                    <a:tint val="75000"/>
                  </a:schemeClr>
                </a:solidFill>
              </a:defRPr>
            </a:lvl3pPr>
            <a:lvl4pPr marL="5074835" indent="0">
              <a:buNone/>
              <a:defRPr sz="5163">
                <a:solidFill>
                  <a:schemeClr val="tx1">
                    <a:tint val="75000"/>
                  </a:schemeClr>
                </a:solidFill>
              </a:defRPr>
            </a:lvl4pPr>
            <a:lvl5pPr marL="6766446" indent="0">
              <a:buNone/>
              <a:defRPr sz="5163">
                <a:solidFill>
                  <a:schemeClr val="tx1">
                    <a:tint val="75000"/>
                  </a:schemeClr>
                </a:solidFill>
              </a:defRPr>
            </a:lvl5pPr>
            <a:lvl6pPr marL="8458057" indent="0">
              <a:buNone/>
              <a:defRPr sz="5163">
                <a:solidFill>
                  <a:schemeClr val="tx1">
                    <a:tint val="75000"/>
                  </a:schemeClr>
                </a:solidFill>
              </a:defRPr>
            </a:lvl6pPr>
            <a:lvl7pPr marL="10149668" indent="0">
              <a:buNone/>
              <a:defRPr sz="5163">
                <a:solidFill>
                  <a:schemeClr val="tx1">
                    <a:tint val="75000"/>
                  </a:schemeClr>
                </a:solidFill>
              </a:defRPr>
            </a:lvl7pPr>
            <a:lvl8pPr marL="11841280" indent="0">
              <a:buNone/>
              <a:defRPr sz="5163">
                <a:solidFill>
                  <a:schemeClr val="tx1">
                    <a:tint val="75000"/>
                  </a:schemeClr>
                </a:solidFill>
              </a:defRPr>
            </a:lvl8pPr>
            <a:lvl9pPr marL="13532892" indent="0">
              <a:buNone/>
              <a:defRPr sz="516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4BE857-ADD7-46A6-A4F4-E8EB817D96DE}"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1713488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214487" y="26624281"/>
            <a:ext cx="82636995" cy="75316080"/>
          </a:xfrm>
        </p:spPr>
        <p:txBody>
          <a:bodyPr/>
          <a:lstStyle>
            <a:lvl1pPr>
              <a:defRPr sz="10325"/>
            </a:lvl1pPr>
            <a:lvl2pPr>
              <a:defRPr sz="8838"/>
            </a:lvl2pPr>
            <a:lvl3pPr>
              <a:defRPr sz="7438"/>
            </a:lvl3pPr>
            <a:lvl4pPr>
              <a:defRPr sz="6650"/>
            </a:lvl4pPr>
            <a:lvl5pPr>
              <a:defRPr sz="6650"/>
            </a:lvl5pPr>
            <a:lvl6pPr>
              <a:defRPr sz="6650"/>
            </a:lvl6pPr>
            <a:lvl7pPr>
              <a:defRPr sz="6650"/>
            </a:lvl7pPr>
            <a:lvl8pPr>
              <a:defRPr sz="6650"/>
            </a:lvl8pPr>
            <a:lvl9pPr>
              <a:defRPr sz="6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491562" y="26624281"/>
            <a:ext cx="82636995" cy="75316080"/>
          </a:xfrm>
        </p:spPr>
        <p:txBody>
          <a:bodyPr/>
          <a:lstStyle>
            <a:lvl1pPr>
              <a:defRPr sz="10325"/>
            </a:lvl1pPr>
            <a:lvl2pPr>
              <a:defRPr sz="8838"/>
            </a:lvl2pPr>
            <a:lvl3pPr>
              <a:defRPr sz="7438"/>
            </a:lvl3pPr>
            <a:lvl4pPr>
              <a:defRPr sz="6650"/>
            </a:lvl4pPr>
            <a:lvl5pPr>
              <a:defRPr sz="6650"/>
            </a:lvl5pPr>
            <a:lvl6pPr>
              <a:defRPr sz="6650"/>
            </a:lvl6pPr>
            <a:lvl7pPr>
              <a:defRPr sz="6650"/>
            </a:lvl7pPr>
            <a:lvl8pPr>
              <a:defRPr sz="6650"/>
            </a:lvl8pPr>
            <a:lvl9pPr>
              <a:defRPr sz="6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4BE857-ADD7-46A6-A4F4-E8EB817D96DE}"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326951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20240" y="1318262"/>
            <a:ext cx="3456432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20240" y="7368542"/>
            <a:ext cx="16968789" cy="3070858"/>
          </a:xfrm>
        </p:spPr>
        <p:txBody>
          <a:bodyPr anchor="b"/>
          <a:lstStyle>
            <a:lvl1pPr marL="0" indent="0">
              <a:buNone/>
              <a:defRPr sz="8838" b="1"/>
            </a:lvl1pPr>
            <a:lvl2pPr marL="1691611" indent="0">
              <a:buNone/>
              <a:defRPr sz="7438" b="1"/>
            </a:lvl2pPr>
            <a:lvl3pPr marL="3383223" indent="0">
              <a:buNone/>
              <a:defRPr sz="6650" b="1"/>
            </a:lvl3pPr>
            <a:lvl4pPr marL="5074835" indent="0">
              <a:buNone/>
              <a:defRPr sz="5950" b="1"/>
            </a:lvl4pPr>
            <a:lvl5pPr marL="6766446" indent="0">
              <a:buNone/>
              <a:defRPr sz="5950" b="1"/>
            </a:lvl5pPr>
            <a:lvl6pPr marL="8458057" indent="0">
              <a:buNone/>
              <a:defRPr sz="5950" b="1"/>
            </a:lvl6pPr>
            <a:lvl7pPr marL="10149668" indent="0">
              <a:buNone/>
              <a:defRPr sz="5950" b="1"/>
            </a:lvl7pPr>
            <a:lvl8pPr marL="11841280" indent="0">
              <a:buNone/>
              <a:defRPr sz="5950" b="1"/>
            </a:lvl8pPr>
            <a:lvl9pPr marL="13532892" indent="0">
              <a:buNone/>
              <a:defRPr sz="5950" b="1"/>
            </a:lvl9pPr>
          </a:lstStyle>
          <a:p>
            <a:pPr lvl="0"/>
            <a:r>
              <a:rPr lang="en-US" smtClean="0"/>
              <a:t>Click to edit Master text styles</a:t>
            </a:r>
          </a:p>
        </p:txBody>
      </p:sp>
      <p:sp>
        <p:nvSpPr>
          <p:cNvPr id="4" name="Content Placeholder 3"/>
          <p:cNvSpPr>
            <a:spLocks noGrp="1"/>
          </p:cNvSpPr>
          <p:nvPr>
            <p:ph sz="half" idx="2"/>
          </p:nvPr>
        </p:nvSpPr>
        <p:spPr>
          <a:xfrm>
            <a:off x="1920240" y="10439400"/>
            <a:ext cx="16968789" cy="18966182"/>
          </a:xfrm>
        </p:spPr>
        <p:txBody>
          <a:bodyPr/>
          <a:lstStyle>
            <a:lvl1pPr>
              <a:defRPr sz="8838"/>
            </a:lvl1pPr>
            <a:lvl2pPr>
              <a:defRPr sz="7438"/>
            </a:lvl2pPr>
            <a:lvl3pPr>
              <a:defRPr sz="6650"/>
            </a:lvl3pPr>
            <a:lvl4pPr>
              <a:defRPr sz="5950"/>
            </a:lvl4pPr>
            <a:lvl5pPr>
              <a:defRPr sz="5950"/>
            </a:lvl5pPr>
            <a:lvl6pPr>
              <a:defRPr sz="5950"/>
            </a:lvl6pPr>
            <a:lvl7pPr>
              <a:defRPr sz="5950"/>
            </a:lvl7pPr>
            <a:lvl8pPr>
              <a:defRPr sz="5950"/>
            </a:lvl8pPr>
            <a:lvl9pPr>
              <a:defRPr sz="5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509107" y="7368542"/>
            <a:ext cx="16975455" cy="3070858"/>
          </a:xfrm>
        </p:spPr>
        <p:txBody>
          <a:bodyPr anchor="b"/>
          <a:lstStyle>
            <a:lvl1pPr marL="0" indent="0">
              <a:buNone/>
              <a:defRPr sz="8838" b="1"/>
            </a:lvl1pPr>
            <a:lvl2pPr marL="1691611" indent="0">
              <a:buNone/>
              <a:defRPr sz="7438" b="1"/>
            </a:lvl2pPr>
            <a:lvl3pPr marL="3383223" indent="0">
              <a:buNone/>
              <a:defRPr sz="6650" b="1"/>
            </a:lvl3pPr>
            <a:lvl4pPr marL="5074835" indent="0">
              <a:buNone/>
              <a:defRPr sz="5950" b="1"/>
            </a:lvl4pPr>
            <a:lvl5pPr marL="6766446" indent="0">
              <a:buNone/>
              <a:defRPr sz="5950" b="1"/>
            </a:lvl5pPr>
            <a:lvl6pPr marL="8458057" indent="0">
              <a:buNone/>
              <a:defRPr sz="5950" b="1"/>
            </a:lvl6pPr>
            <a:lvl7pPr marL="10149668" indent="0">
              <a:buNone/>
              <a:defRPr sz="5950" b="1"/>
            </a:lvl7pPr>
            <a:lvl8pPr marL="11841280" indent="0">
              <a:buNone/>
              <a:defRPr sz="5950" b="1"/>
            </a:lvl8pPr>
            <a:lvl9pPr marL="13532892" indent="0">
              <a:buNone/>
              <a:defRPr sz="5950" b="1"/>
            </a:lvl9pPr>
          </a:lstStyle>
          <a:p>
            <a:pPr lvl="0"/>
            <a:r>
              <a:rPr lang="en-US" smtClean="0"/>
              <a:t>Click to edit Master text styles</a:t>
            </a:r>
          </a:p>
        </p:txBody>
      </p:sp>
      <p:sp>
        <p:nvSpPr>
          <p:cNvPr id="6" name="Content Placeholder 5"/>
          <p:cNvSpPr>
            <a:spLocks noGrp="1"/>
          </p:cNvSpPr>
          <p:nvPr>
            <p:ph sz="quarter" idx="4"/>
          </p:nvPr>
        </p:nvSpPr>
        <p:spPr>
          <a:xfrm>
            <a:off x="19509107" y="10439400"/>
            <a:ext cx="16975455" cy="18966182"/>
          </a:xfrm>
        </p:spPr>
        <p:txBody>
          <a:bodyPr/>
          <a:lstStyle>
            <a:lvl1pPr>
              <a:defRPr sz="8838"/>
            </a:lvl1pPr>
            <a:lvl2pPr>
              <a:defRPr sz="7438"/>
            </a:lvl2pPr>
            <a:lvl3pPr>
              <a:defRPr sz="6650"/>
            </a:lvl3pPr>
            <a:lvl4pPr>
              <a:defRPr sz="5950"/>
            </a:lvl4pPr>
            <a:lvl5pPr>
              <a:defRPr sz="5950"/>
            </a:lvl5pPr>
            <a:lvl6pPr>
              <a:defRPr sz="5950"/>
            </a:lvl6pPr>
            <a:lvl7pPr>
              <a:defRPr sz="5950"/>
            </a:lvl7pPr>
            <a:lvl8pPr>
              <a:defRPr sz="5950"/>
            </a:lvl8pPr>
            <a:lvl9pPr>
              <a:defRPr sz="5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4BE857-ADD7-46A6-A4F4-E8EB817D96DE}" type="datetimeFigureOut">
              <a:rPr lang="en-US" smtClean="0"/>
              <a:t>9/7/2020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172067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4BE857-ADD7-46A6-A4F4-E8EB817D96DE}" type="datetimeFigureOut">
              <a:rPr lang="en-US" smtClean="0"/>
              <a:t>9/7/2020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755101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BE857-ADD7-46A6-A4F4-E8EB817D96DE}" type="datetimeFigureOut">
              <a:rPr lang="en-US" smtClean="0"/>
              <a:t>9/7/2020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352022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3" y="1310640"/>
            <a:ext cx="12634914" cy="5577840"/>
          </a:xfrm>
        </p:spPr>
        <p:txBody>
          <a:bodyPr anchor="b"/>
          <a:lstStyle>
            <a:lvl1pPr algn="l">
              <a:defRPr sz="7438" b="1"/>
            </a:lvl1pPr>
          </a:lstStyle>
          <a:p>
            <a:r>
              <a:rPr lang="en-US" smtClean="0"/>
              <a:t>Click to edit Master title style</a:t>
            </a:r>
            <a:endParaRPr lang="en-US"/>
          </a:p>
        </p:txBody>
      </p:sp>
      <p:sp>
        <p:nvSpPr>
          <p:cNvPr id="3" name="Content Placeholder 2"/>
          <p:cNvSpPr>
            <a:spLocks noGrp="1"/>
          </p:cNvSpPr>
          <p:nvPr>
            <p:ph idx="1"/>
          </p:nvPr>
        </p:nvSpPr>
        <p:spPr>
          <a:xfrm>
            <a:off x="15015210" y="1310643"/>
            <a:ext cx="21469350" cy="28094943"/>
          </a:xfrm>
        </p:spPr>
        <p:txBody>
          <a:bodyPr/>
          <a:lstStyle>
            <a:lvl1pPr>
              <a:defRPr sz="11813"/>
            </a:lvl1pPr>
            <a:lvl2pPr>
              <a:defRPr sz="10325"/>
            </a:lvl2pPr>
            <a:lvl3pPr>
              <a:defRPr sz="8838"/>
            </a:lvl3pPr>
            <a:lvl4pPr>
              <a:defRPr sz="7438"/>
            </a:lvl4pPr>
            <a:lvl5pPr>
              <a:defRPr sz="7438"/>
            </a:lvl5pPr>
            <a:lvl6pPr>
              <a:defRPr sz="7438"/>
            </a:lvl6pPr>
            <a:lvl7pPr>
              <a:defRPr sz="7438"/>
            </a:lvl7pPr>
            <a:lvl8pPr>
              <a:defRPr sz="7438"/>
            </a:lvl8pPr>
            <a:lvl9pPr>
              <a:defRPr sz="74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20243" y="6888483"/>
            <a:ext cx="12634914" cy="22517103"/>
          </a:xfrm>
        </p:spPr>
        <p:txBody>
          <a:bodyPr/>
          <a:lstStyle>
            <a:lvl1pPr marL="0" indent="0">
              <a:buNone/>
              <a:defRPr sz="5163"/>
            </a:lvl1pPr>
            <a:lvl2pPr marL="1691611" indent="0">
              <a:buNone/>
              <a:defRPr sz="4463"/>
            </a:lvl2pPr>
            <a:lvl3pPr marL="3383223" indent="0">
              <a:buNone/>
              <a:defRPr sz="3675"/>
            </a:lvl3pPr>
            <a:lvl4pPr marL="5074835" indent="0">
              <a:buNone/>
              <a:defRPr sz="3325"/>
            </a:lvl4pPr>
            <a:lvl5pPr marL="6766446" indent="0">
              <a:buNone/>
              <a:defRPr sz="3325"/>
            </a:lvl5pPr>
            <a:lvl6pPr marL="8458057" indent="0">
              <a:buNone/>
              <a:defRPr sz="3325"/>
            </a:lvl6pPr>
            <a:lvl7pPr marL="10149668" indent="0">
              <a:buNone/>
              <a:defRPr sz="3325"/>
            </a:lvl7pPr>
            <a:lvl8pPr marL="11841280" indent="0">
              <a:buNone/>
              <a:defRPr sz="3325"/>
            </a:lvl8pPr>
            <a:lvl9pPr marL="13532892" indent="0">
              <a:buNone/>
              <a:defRPr sz="332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BE857-ADD7-46A6-A4F4-E8EB817D96DE}"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345512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27609" y="23042881"/>
            <a:ext cx="23042880" cy="2720343"/>
          </a:xfrm>
        </p:spPr>
        <p:txBody>
          <a:bodyPr anchor="b"/>
          <a:lstStyle>
            <a:lvl1pPr algn="l">
              <a:defRPr sz="7438" b="1"/>
            </a:lvl1pPr>
          </a:lstStyle>
          <a:p>
            <a:r>
              <a:rPr lang="en-US" smtClean="0"/>
              <a:t>Click to edit Master title style</a:t>
            </a:r>
            <a:endParaRPr lang="en-US"/>
          </a:p>
        </p:txBody>
      </p:sp>
      <p:sp>
        <p:nvSpPr>
          <p:cNvPr id="3" name="Picture Placeholder 2"/>
          <p:cNvSpPr>
            <a:spLocks noGrp="1"/>
          </p:cNvSpPr>
          <p:nvPr>
            <p:ph type="pic" idx="1"/>
          </p:nvPr>
        </p:nvSpPr>
        <p:spPr>
          <a:xfrm>
            <a:off x="7527609" y="2941320"/>
            <a:ext cx="23042880" cy="19751040"/>
          </a:xfrm>
        </p:spPr>
        <p:txBody>
          <a:bodyPr/>
          <a:lstStyle>
            <a:lvl1pPr marL="0" indent="0">
              <a:buNone/>
              <a:defRPr sz="11813"/>
            </a:lvl1pPr>
            <a:lvl2pPr marL="1691611" indent="0">
              <a:buNone/>
              <a:defRPr sz="10325"/>
            </a:lvl2pPr>
            <a:lvl3pPr marL="3383223" indent="0">
              <a:buNone/>
              <a:defRPr sz="8838"/>
            </a:lvl3pPr>
            <a:lvl4pPr marL="5074835" indent="0">
              <a:buNone/>
              <a:defRPr sz="7438"/>
            </a:lvl4pPr>
            <a:lvl5pPr marL="6766446" indent="0">
              <a:buNone/>
              <a:defRPr sz="7438"/>
            </a:lvl5pPr>
            <a:lvl6pPr marL="8458057" indent="0">
              <a:buNone/>
              <a:defRPr sz="7438"/>
            </a:lvl6pPr>
            <a:lvl7pPr marL="10149668" indent="0">
              <a:buNone/>
              <a:defRPr sz="7438"/>
            </a:lvl7pPr>
            <a:lvl8pPr marL="11841280" indent="0">
              <a:buNone/>
              <a:defRPr sz="7438"/>
            </a:lvl8pPr>
            <a:lvl9pPr marL="13532892" indent="0">
              <a:buNone/>
              <a:defRPr sz="7438"/>
            </a:lvl9pPr>
          </a:lstStyle>
          <a:p>
            <a:endParaRPr lang="en-US"/>
          </a:p>
        </p:txBody>
      </p:sp>
      <p:sp>
        <p:nvSpPr>
          <p:cNvPr id="4" name="Text Placeholder 3"/>
          <p:cNvSpPr>
            <a:spLocks noGrp="1"/>
          </p:cNvSpPr>
          <p:nvPr>
            <p:ph type="body" sz="half" idx="2"/>
          </p:nvPr>
        </p:nvSpPr>
        <p:spPr>
          <a:xfrm>
            <a:off x="7527609" y="25763224"/>
            <a:ext cx="23042880" cy="3863337"/>
          </a:xfrm>
        </p:spPr>
        <p:txBody>
          <a:bodyPr/>
          <a:lstStyle>
            <a:lvl1pPr marL="0" indent="0">
              <a:buNone/>
              <a:defRPr sz="5163"/>
            </a:lvl1pPr>
            <a:lvl2pPr marL="1691611" indent="0">
              <a:buNone/>
              <a:defRPr sz="4463"/>
            </a:lvl2pPr>
            <a:lvl3pPr marL="3383223" indent="0">
              <a:buNone/>
              <a:defRPr sz="3675"/>
            </a:lvl3pPr>
            <a:lvl4pPr marL="5074835" indent="0">
              <a:buNone/>
              <a:defRPr sz="3325"/>
            </a:lvl4pPr>
            <a:lvl5pPr marL="6766446" indent="0">
              <a:buNone/>
              <a:defRPr sz="3325"/>
            </a:lvl5pPr>
            <a:lvl6pPr marL="8458057" indent="0">
              <a:buNone/>
              <a:defRPr sz="3325"/>
            </a:lvl6pPr>
            <a:lvl7pPr marL="10149668" indent="0">
              <a:buNone/>
              <a:defRPr sz="3325"/>
            </a:lvl7pPr>
            <a:lvl8pPr marL="11841280" indent="0">
              <a:buNone/>
              <a:defRPr sz="3325"/>
            </a:lvl8pPr>
            <a:lvl9pPr marL="13532892" indent="0">
              <a:buNone/>
              <a:defRPr sz="332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BE857-ADD7-46A6-A4F4-E8EB817D96DE}"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416027-DB08-415B-8092-25FCF72ECE04}" type="slidenum">
              <a:rPr lang="en-US" smtClean="0"/>
              <a:t>‹#›</a:t>
            </a:fld>
            <a:endParaRPr lang="en-US"/>
          </a:p>
        </p:txBody>
      </p:sp>
    </p:spTree>
    <p:extLst>
      <p:ext uri="{BB962C8B-B14F-4D97-AF65-F5344CB8AC3E}">
        <p14:creationId xmlns:p14="http://schemas.microsoft.com/office/powerpoint/2010/main" val="2150119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1318262"/>
            <a:ext cx="34564320" cy="5486400"/>
          </a:xfrm>
          <a:prstGeom prst="rect">
            <a:avLst/>
          </a:prstGeom>
        </p:spPr>
        <p:txBody>
          <a:bodyPr vert="horz" lIns="386654" tIns="193327" rIns="386654" bIns="19332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920240" y="7680964"/>
            <a:ext cx="34564320" cy="21724622"/>
          </a:xfrm>
          <a:prstGeom prst="rect">
            <a:avLst/>
          </a:prstGeom>
        </p:spPr>
        <p:txBody>
          <a:bodyPr vert="horz" lIns="386654" tIns="193327" rIns="386654" bIns="193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920240" y="30510483"/>
            <a:ext cx="8961120" cy="1752600"/>
          </a:xfrm>
          <a:prstGeom prst="rect">
            <a:avLst/>
          </a:prstGeom>
        </p:spPr>
        <p:txBody>
          <a:bodyPr vert="horz" lIns="386654" tIns="193327" rIns="386654" bIns="193327" rtlCol="0" anchor="ctr"/>
          <a:lstStyle>
            <a:lvl1pPr algn="l">
              <a:defRPr sz="4463">
                <a:solidFill>
                  <a:schemeClr val="tx1">
                    <a:tint val="75000"/>
                  </a:schemeClr>
                </a:solidFill>
              </a:defRPr>
            </a:lvl1pPr>
          </a:lstStyle>
          <a:p>
            <a:fld id="{B84BE857-ADD7-46A6-A4F4-E8EB817D96DE}" type="datetimeFigureOut">
              <a:rPr lang="en-US" smtClean="0"/>
              <a:t>9/7/2020</a:t>
            </a:fld>
            <a:endParaRPr lang="en-US"/>
          </a:p>
        </p:txBody>
      </p:sp>
      <p:sp>
        <p:nvSpPr>
          <p:cNvPr id="5" name="Footer Placeholder 4"/>
          <p:cNvSpPr>
            <a:spLocks noGrp="1"/>
          </p:cNvSpPr>
          <p:nvPr>
            <p:ph type="ftr" sz="quarter" idx="3"/>
          </p:nvPr>
        </p:nvSpPr>
        <p:spPr>
          <a:xfrm>
            <a:off x="13121640" y="30510483"/>
            <a:ext cx="12161520" cy="1752600"/>
          </a:xfrm>
          <a:prstGeom prst="rect">
            <a:avLst/>
          </a:prstGeom>
        </p:spPr>
        <p:txBody>
          <a:bodyPr vert="horz" lIns="386654" tIns="193327" rIns="386654" bIns="193327" rtlCol="0" anchor="ctr"/>
          <a:lstStyle>
            <a:lvl1pPr algn="ctr">
              <a:defRPr sz="446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523440" y="30510483"/>
            <a:ext cx="8961120" cy="1752600"/>
          </a:xfrm>
          <a:prstGeom prst="rect">
            <a:avLst/>
          </a:prstGeom>
        </p:spPr>
        <p:txBody>
          <a:bodyPr vert="horz" lIns="386654" tIns="193327" rIns="386654" bIns="193327" rtlCol="0" anchor="ctr"/>
          <a:lstStyle>
            <a:lvl1pPr algn="r">
              <a:defRPr sz="4463">
                <a:solidFill>
                  <a:schemeClr val="tx1">
                    <a:tint val="75000"/>
                  </a:schemeClr>
                </a:solidFill>
              </a:defRPr>
            </a:lvl1pPr>
          </a:lstStyle>
          <a:p>
            <a:fld id="{24416027-DB08-415B-8092-25FCF72ECE04}" type="slidenum">
              <a:rPr lang="en-US" smtClean="0"/>
              <a:t>‹#›</a:t>
            </a:fld>
            <a:endParaRPr lang="en-US"/>
          </a:p>
        </p:txBody>
      </p:sp>
    </p:spTree>
    <p:extLst>
      <p:ext uri="{BB962C8B-B14F-4D97-AF65-F5344CB8AC3E}">
        <p14:creationId xmlns:p14="http://schemas.microsoft.com/office/powerpoint/2010/main" val="3392848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383223" rtl="0" eaLnBrk="1" latinLnBrk="0" hangingPunct="1">
        <a:spcBef>
          <a:spcPct val="0"/>
        </a:spcBef>
        <a:buNone/>
        <a:defRPr sz="16275" kern="1200">
          <a:solidFill>
            <a:schemeClr val="tx1"/>
          </a:solidFill>
          <a:latin typeface="+mj-lt"/>
          <a:ea typeface="+mj-ea"/>
          <a:cs typeface="+mj-cs"/>
        </a:defRPr>
      </a:lvl1pPr>
    </p:titleStyle>
    <p:bodyStyle>
      <a:lvl1pPr marL="1268709" indent="-1268709" algn="l" defTabSz="3383223" rtl="0" eaLnBrk="1" latinLnBrk="0" hangingPunct="1">
        <a:spcBef>
          <a:spcPct val="20000"/>
        </a:spcBef>
        <a:buFont typeface="Arial" panose="020B0604020202020204" pitchFamily="34" charset="0"/>
        <a:buChar char="•"/>
        <a:defRPr sz="11813" kern="1200">
          <a:solidFill>
            <a:schemeClr val="tx1"/>
          </a:solidFill>
          <a:latin typeface="+mn-lt"/>
          <a:ea typeface="+mn-ea"/>
          <a:cs typeface="+mn-cs"/>
        </a:defRPr>
      </a:lvl1pPr>
      <a:lvl2pPr marL="2748869" indent="-1057257" algn="l" defTabSz="3383223" rtl="0" eaLnBrk="1" latinLnBrk="0" hangingPunct="1">
        <a:spcBef>
          <a:spcPct val="20000"/>
        </a:spcBef>
        <a:buFont typeface="Arial" panose="020B0604020202020204" pitchFamily="34" charset="0"/>
        <a:buChar char="–"/>
        <a:defRPr sz="10325" kern="1200">
          <a:solidFill>
            <a:schemeClr val="tx1"/>
          </a:solidFill>
          <a:latin typeface="+mn-lt"/>
          <a:ea typeface="+mn-ea"/>
          <a:cs typeface="+mn-cs"/>
        </a:defRPr>
      </a:lvl2pPr>
      <a:lvl3pPr marL="4229029" indent="-845806" algn="l" defTabSz="3383223" rtl="0" eaLnBrk="1" latinLnBrk="0" hangingPunct="1">
        <a:spcBef>
          <a:spcPct val="20000"/>
        </a:spcBef>
        <a:buFont typeface="Arial" panose="020B0604020202020204" pitchFamily="34" charset="0"/>
        <a:buChar char="•"/>
        <a:defRPr sz="8838" kern="1200">
          <a:solidFill>
            <a:schemeClr val="tx1"/>
          </a:solidFill>
          <a:latin typeface="+mn-lt"/>
          <a:ea typeface="+mn-ea"/>
          <a:cs typeface="+mn-cs"/>
        </a:defRPr>
      </a:lvl3pPr>
      <a:lvl4pPr marL="5920640"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4pPr>
      <a:lvl5pPr marL="7612252"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5pPr>
      <a:lvl6pPr marL="9303863"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6pPr>
      <a:lvl7pPr marL="10995474"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7pPr>
      <a:lvl8pPr marL="12687086"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8pPr>
      <a:lvl9pPr marL="14378697"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9pPr>
    </p:bodyStyle>
    <p:otherStyle>
      <a:defPPr>
        <a:defRPr lang="en-US"/>
      </a:defPPr>
      <a:lvl1pPr marL="0" algn="l" defTabSz="3383223" rtl="0" eaLnBrk="1" latinLnBrk="0" hangingPunct="1">
        <a:defRPr sz="6650" kern="1200">
          <a:solidFill>
            <a:schemeClr val="tx1"/>
          </a:solidFill>
          <a:latin typeface="+mn-lt"/>
          <a:ea typeface="+mn-ea"/>
          <a:cs typeface="+mn-cs"/>
        </a:defRPr>
      </a:lvl1pPr>
      <a:lvl2pPr marL="1691611" algn="l" defTabSz="3383223" rtl="0" eaLnBrk="1" latinLnBrk="0" hangingPunct="1">
        <a:defRPr sz="6650" kern="1200">
          <a:solidFill>
            <a:schemeClr val="tx1"/>
          </a:solidFill>
          <a:latin typeface="+mn-lt"/>
          <a:ea typeface="+mn-ea"/>
          <a:cs typeface="+mn-cs"/>
        </a:defRPr>
      </a:lvl2pPr>
      <a:lvl3pPr marL="3383223" algn="l" defTabSz="3383223" rtl="0" eaLnBrk="1" latinLnBrk="0" hangingPunct="1">
        <a:defRPr sz="6650" kern="1200">
          <a:solidFill>
            <a:schemeClr val="tx1"/>
          </a:solidFill>
          <a:latin typeface="+mn-lt"/>
          <a:ea typeface="+mn-ea"/>
          <a:cs typeface="+mn-cs"/>
        </a:defRPr>
      </a:lvl3pPr>
      <a:lvl4pPr marL="5074835" algn="l" defTabSz="3383223" rtl="0" eaLnBrk="1" latinLnBrk="0" hangingPunct="1">
        <a:defRPr sz="6650" kern="1200">
          <a:solidFill>
            <a:schemeClr val="tx1"/>
          </a:solidFill>
          <a:latin typeface="+mn-lt"/>
          <a:ea typeface="+mn-ea"/>
          <a:cs typeface="+mn-cs"/>
        </a:defRPr>
      </a:lvl4pPr>
      <a:lvl5pPr marL="6766446" algn="l" defTabSz="3383223" rtl="0" eaLnBrk="1" latinLnBrk="0" hangingPunct="1">
        <a:defRPr sz="6650" kern="1200">
          <a:solidFill>
            <a:schemeClr val="tx1"/>
          </a:solidFill>
          <a:latin typeface="+mn-lt"/>
          <a:ea typeface="+mn-ea"/>
          <a:cs typeface="+mn-cs"/>
        </a:defRPr>
      </a:lvl5pPr>
      <a:lvl6pPr marL="8458057" algn="l" defTabSz="3383223" rtl="0" eaLnBrk="1" latinLnBrk="0" hangingPunct="1">
        <a:defRPr sz="6650" kern="1200">
          <a:solidFill>
            <a:schemeClr val="tx1"/>
          </a:solidFill>
          <a:latin typeface="+mn-lt"/>
          <a:ea typeface="+mn-ea"/>
          <a:cs typeface="+mn-cs"/>
        </a:defRPr>
      </a:lvl6pPr>
      <a:lvl7pPr marL="10149668" algn="l" defTabSz="3383223" rtl="0" eaLnBrk="1" latinLnBrk="0" hangingPunct="1">
        <a:defRPr sz="6650" kern="1200">
          <a:solidFill>
            <a:schemeClr val="tx1"/>
          </a:solidFill>
          <a:latin typeface="+mn-lt"/>
          <a:ea typeface="+mn-ea"/>
          <a:cs typeface="+mn-cs"/>
        </a:defRPr>
      </a:lvl7pPr>
      <a:lvl8pPr marL="11841280" algn="l" defTabSz="3383223" rtl="0" eaLnBrk="1" latinLnBrk="0" hangingPunct="1">
        <a:defRPr sz="6650" kern="1200">
          <a:solidFill>
            <a:schemeClr val="tx1"/>
          </a:solidFill>
          <a:latin typeface="+mn-lt"/>
          <a:ea typeface="+mn-ea"/>
          <a:cs typeface="+mn-cs"/>
        </a:defRPr>
      </a:lvl8pPr>
      <a:lvl9pPr marL="13532892" algn="l" defTabSz="3383223" rtl="0" eaLnBrk="1" latinLnBrk="0" hangingPunct="1">
        <a:defRPr sz="66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emf"/><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emf"/><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fif"/><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emf"/><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emf"/><Relationship Id="rId28" Type="http://schemas.openxmlformats.org/officeDocument/2006/relationships/image" Target="../media/image26.png"/><Relationship Id="rId10" Type="http://schemas.openxmlformats.org/officeDocument/2006/relationships/image" Target="../media/image8.tiff"/><Relationship Id="rId19" Type="http://schemas.openxmlformats.org/officeDocument/2006/relationships/image" Target="../media/image17.jpeg"/><Relationship Id="rId4" Type="http://schemas.openxmlformats.org/officeDocument/2006/relationships/image" Target="../media/image2.emf"/><Relationship Id="rId9" Type="http://schemas.openxmlformats.org/officeDocument/2006/relationships/image" Target="../media/image7.png"/><Relationship Id="rId14" Type="http://schemas.openxmlformats.org/officeDocument/2006/relationships/image" Target="../media/image12.emf"/><Relationship Id="rId22" Type="http://schemas.openxmlformats.org/officeDocument/2006/relationships/image" Target="../media/image20.emf"/><Relationship Id="rId27"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45" descr="C:\EKstuff_aving\Random\meatball.gif"/>
          <p:cNvPicPr>
            <a:picLocks noChangeAspect="1" noChangeArrowheads="1"/>
          </p:cNvPicPr>
          <p:nvPr/>
        </p:nvPicPr>
        <p:blipFill>
          <a:blip r:embed="rId3">
            <a:extLst>
              <a:ext uri="{28A0092B-C50C-407E-A947-70E740481C1C}">
                <a14:useLocalDpi xmlns:a14="http://schemas.microsoft.com/office/drawing/2010/main" val="0"/>
              </a:ext>
            </a:extLst>
          </a:blip>
          <a:srcRect l="24165" t="19154" r="16589" b="23630"/>
          <a:stretch>
            <a:fillRect/>
          </a:stretch>
        </p:blipFill>
        <p:spPr bwMode="auto">
          <a:xfrm>
            <a:off x="34539484" y="275668"/>
            <a:ext cx="3743801" cy="329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10"/>
          <p:cNvSpPr txBox="1">
            <a:spLocks noChangeArrowheads="1"/>
          </p:cNvSpPr>
          <p:nvPr/>
        </p:nvSpPr>
        <p:spPr bwMode="auto">
          <a:xfrm>
            <a:off x="6128911" y="2450148"/>
            <a:ext cx="27150623" cy="34711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6980" tIns="48490" rIns="96980" bIns="48490">
            <a:spAutoFit/>
          </a:bodyPr>
          <a:lstStyle>
            <a:lvl1pPr>
              <a:spcBef>
                <a:spcPct val="20000"/>
              </a:spcBef>
              <a:buChar char="•"/>
              <a:defRPr sz="15500">
                <a:solidFill>
                  <a:schemeClr val="tx1"/>
                </a:solidFill>
                <a:latin typeface="Times New Roman" pitchFamily="18" charset="0"/>
              </a:defRPr>
            </a:lvl1pPr>
            <a:lvl2pPr marL="742950" indent="-285750">
              <a:spcBef>
                <a:spcPct val="20000"/>
              </a:spcBef>
              <a:buChar char="–"/>
              <a:defRPr sz="13600">
                <a:solidFill>
                  <a:schemeClr val="tx1"/>
                </a:solidFill>
                <a:latin typeface="Times New Roman" pitchFamily="18" charset="0"/>
              </a:defRPr>
            </a:lvl2pPr>
            <a:lvl3pPr marL="1143000" indent="-228600">
              <a:spcBef>
                <a:spcPct val="20000"/>
              </a:spcBef>
              <a:buChar char="•"/>
              <a:defRPr sz="11600">
                <a:solidFill>
                  <a:schemeClr val="tx1"/>
                </a:solidFill>
                <a:latin typeface="Times New Roman" pitchFamily="18" charset="0"/>
              </a:defRPr>
            </a:lvl3pPr>
            <a:lvl4pPr marL="1600200" indent="-228600">
              <a:spcBef>
                <a:spcPct val="20000"/>
              </a:spcBef>
              <a:buChar char="–"/>
              <a:defRPr sz="9700">
                <a:solidFill>
                  <a:schemeClr val="tx1"/>
                </a:solidFill>
                <a:latin typeface="Times New Roman" pitchFamily="18" charset="0"/>
              </a:defRPr>
            </a:lvl4pPr>
            <a:lvl5pPr marL="2057400" indent="-228600">
              <a:spcBef>
                <a:spcPct val="20000"/>
              </a:spcBef>
              <a:buChar char="»"/>
              <a:defRPr sz="9700">
                <a:solidFill>
                  <a:schemeClr val="tx1"/>
                </a:solidFill>
                <a:latin typeface="Times New Roman" pitchFamily="18" charset="0"/>
              </a:defRPr>
            </a:lvl5pPr>
            <a:lvl6pPr marL="2514600" indent="-228600" eaLnBrk="0" fontAlgn="base" hangingPunct="0">
              <a:spcBef>
                <a:spcPct val="20000"/>
              </a:spcBef>
              <a:spcAft>
                <a:spcPct val="0"/>
              </a:spcAft>
              <a:buChar char="»"/>
              <a:defRPr sz="9700">
                <a:solidFill>
                  <a:schemeClr val="tx1"/>
                </a:solidFill>
                <a:latin typeface="Times New Roman" pitchFamily="18" charset="0"/>
              </a:defRPr>
            </a:lvl6pPr>
            <a:lvl7pPr marL="2971800" indent="-228600" eaLnBrk="0" fontAlgn="base" hangingPunct="0">
              <a:spcBef>
                <a:spcPct val="20000"/>
              </a:spcBef>
              <a:spcAft>
                <a:spcPct val="0"/>
              </a:spcAft>
              <a:buChar char="»"/>
              <a:defRPr sz="9700">
                <a:solidFill>
                  <a:schemeClr val="tx1"/>
                </a:solidFill>
                <a:latin typeface="Times New Roman" pitchFamily="18" charset="0"/>
              </a:defRPr>
            </a:lvl7pPr>
            <a:lvl8pPr marL="3429000" indent="-228600" eaLnBrk="0" fontAlgn="base" hangingPunct="0">
              <a:spcBef>
                <a:spcPct val="20000"/>
              </a:spcBef>
              <a:spcAft>
                <a:spcPct val="0"/>
              </a:spcAft>
              <a:buChar char="»"/>
              <a:defRPr sz="9700">
                <a:solidFill>
                  <a:schemeClr val="tx1"/>
                </a:solidFill>
                <a:latin typeface="Times New Roman" pitchFamily="18" charset="0"/>
              </a:defRPr>
            </a:lvl8pPr>
            <a:lvl9pPr marL="3886200" indent="-228600" eaLnBrk="0" fontAlgn="base" hangingPunct="0">
              <a:spcBef>
                <a:spcPct val="20000"/>
              </a:spcBef>
              <a:spcAft>
                <a:spcPct val="0"/>
              </a:spcAft>
              <a:buChar char="»"/>
              <a:defRPr sz="9700">
                <a:solidFill>
                  <a:schemeClr val="tx1"/>
                </a:solidFill>
                <a:latin typeface="Times New Roman" pitchFamily="18" charset="0"/>
              </a:defRPr>
            </a:lvl9pPr>
          </a:lstStyle>
          <a:p>
            <a:pPr algn="ctr">
              <a:buNone/>
            </a:pPr>
            <a:r>
              <a:rPr lang="en-US" sz="4000" dirty="0"/>
              <a:t>Edward Kim</a:t>
            </a:r>
            <a:r>
              <a:rPr lang="en-US" sz="4000" baseline="30000" dirty="0"/>
              <a:t>1</a:t>
            </a:r>
            <a:r>
              <a:rPr lang="en-US" sz="4000" dirty="0"/>
              <a:t>,</a:t>
            </a:r>
            <a:r>
              <a:rPr lang="en-US" sz="4000" baseline="30000" dirty="0"/>
              <a:t> </a:t>
            </a:r>
            <a:r>
              <a:rPr lang="en-US" sz="4000" dirty="0"/>
              <a:t>Jiyue Zhu</a:t>
            </a:r>
            <a:r>
              <a:rPr lang="en-US" sz="4000" baseline="30000" dirty="0"/>
              <a:t>2</a:t>
            </a:r>
            <a:r>
              <a:rPr lang="en-US" sz="4000" dirty="0"/>
              <a:t>, Leung Tsang</a:t>
            </a:r>
            <a:r>
              <a:rPr lang="en-US" sz="4000" baseline="30000" dirty="0"/>
              <a:t>2</a:t>
            </a:r>
            <a:r>
              <a:rPr lang="en-US" sz="4000" dirty="0"/>
              <a:t>, Do-</a:t>
            </a:r>
            <a:r>
              <a:rPr lang="en-US" sz="4000" dirty="0" err="1"/>
              <a:t>Hyuk</a:t>
            </a:r>
            <a:r>
              <a:rPr lang="en-US" sz="4000" dirty="0"/>
              <a:t> “DK” Kang</a:t>
            </a:r>
            <a:r>
              <a:rPr lang="en-US" sz="4000" baseline="30000" dirty="0"/>
              <a:t>1,3</a:t>
            </a:r>
            <a:r>
              <a:rPr lang="en-US" sz="4000" dirty="0" smtClean="0"/>
              <a:t>, Alex </a:t>
            </a:r>
            <a:r>
              <a:rPr lang="en-US" sz="4000" dirty="0"/>
              <a:t>Coccia</a:t>
            </a:r>
            <a:r>
              <a:rPr lang="en-US" sz="4000" baseline="30000" dirty="0"/>
              <a:t>4</a:t>
            </a:r>
            <a:r>
              <a:rPr lang="en-US" sz="4000" dirty="0"/>
              <a:t>, </a:t>
            </a:r>
            <a:r>
              <a:rPr lang="en-US" sz="4000" dirty="0" err="1"/>
              <a:t>Karlus</a:t>
            </a:r>
            <a:r>
              <a:rPr lang="en-US" sz="4000" dirty="0"/>
              <a:t> Macedo</a:t>
            </a:r>
            <a:r>
              <a:rPr lang="en-US" sz="4000" baseline="30000" dirty="0"/>
              <a:t>4</a:t>
            </a:r>
            <a:r>
              <a:rPr lang="en-US" sz="4000" dirty="0"/>
              <a:t>, </a:t>
            </a:r>
            <a:r>
              <a:rPr lang="en-US" sz="4000" dirty="0" smtClean="0"/>
              <a:t>and </a:t>
            </a:r>
            <a:r>
              <a:rPr lang="en-US" sz="4000" dirty="0"/>
              <a:t>Adriano Meta</a:t>
            </a:r>
            <a:r>
              <a:rPr lang="en-US" sz="4000" baseline="30000" dirty="0"/>
              <a:t>4</a:t>
            </a:r>
            <a:endParaRPr lang="en-US" sz="4000" dirty="0"/>
          </a:p>
          <a:p>
            <a:pPr algn="ctr">
              <a:buNone/>
            </a:pPr>
            <a:endParaRPr lang="en-US" sz="3200" baseline="30000" dirty="0" smtClean="0"/>
          </a:p>
          <a:p>
            <a:pPr algn="ctr">
              <a:buNone/>
            </a:pPr>
            <a:r>
              <a:rPr lang="en-US" sz="3200" baseline="30000" dirty="0" smtClean="0"/>
              <a:t>1</a:t>
            </a:r>
            <a:r>
              <a:rPr lang="en-US" sz="3200" dirty="0" smtClean="0"/>
              <a:t>NASA </a:t>
            </a:r>
            <a:r>
              <a:rPr lang="en-US" sz="3200" dirty="0"/>
              <a:t>Goddard Space Flight Center, </a:t>
            </a:r>
            <a:r>
              <a:rPr lang="en-US" sz="3200" dirty="0" smtClean="0"/>
              <a:t>Greenbelt, USA</a:t>
            </a:r>
          </a:p>
          <a:p>
            <a:pPr algn="ctr">
              <a:buNone/>
            </a:pPr>
            <a:r>
              <a:rPr lang="en-US" sz="3200" baseline="30000" dirty="0" smtClean="0"/>
              <a:t>2 </a:t>
            </a:r>
            <a:r>
              <a:rPr lang="en-US" sz="3200" dirty="0"/>
              <a:t>Radiation Laboratory, Department of Electrical Engineering and Computer Science, The University of Michigan, Ann </a:t>
            </a:r>
            <a:r>
              <a:rPr lang="en-US" sz="3200" dirty="0" smtClean="0"/>
              <a:t>Arbor, USA</a:t>
            </a:r>
          </a:p>
          <a:p>
            <a:pPr algn="ctr">
              <a:buNone/>
            </a:pPr>
            <a:r>
              <a:rPr lang="en-US" sz="3200" baseline="30000" dirty="0" smtClean="0"/>
              <a:t>3</a:t>
            </a:r>
            <a:r>
              <a:rPr lang="en-US" sz="3200" dirty="0" smtClean="0"/>
              <a:t>ESSIC</a:t>
            </a:r>
            <a:r>
              <a:rPr lang="en-US" sz="3200" dirty="0"/>
              <a:t>, University of Maryland, College </a:t>
            </a:r>
            <a:r>
              <a:rPr lang="en-US" sz="3200" dirty="0" smtClean="0"/>
              <a:t>Park, USA</a:t>
            </a:r>
            <a:endParaRPr lang="en-US" sz="3200" dirty="0"/>
          </a:p>
          <a:p>
            <a:pPr algn="ctr">
              <a:buNone/>
            </a:pPr>
            <a:r>
              <a:rPr lang="en-US" sz="3200" baseline="30000" dirty="0"/>
              <a:t>4</a:t>
            </a:r>
            <a:r>
              <a:rPr lang="en-US" sz="3200" dirty="0"/>
              <a:t>MetaSensing BV, </a:t>
            </a:r>
            <a:r>
              <a:rPr lang="en-US" sz="3200" dirty="0" err="1"/>
              <a:t>Noordwijk</a:t>
            </a:r>
            <a:r>
              <a:rPr lang="en-US" sz="3200" dirty="0"/>
              <a:t>, Netherlands</a:t>
            </a:r>
          </a:p>
        </p:txBody>
      </p:sp>
      <p:sp>
        <p:nvSpPr>
          <p:cNvPr id="9" name="TextBox 8"/>
          <p:cNvSpPr txBox="1"/>
          <p:nvPr/>
        </p:nvSpPr>
        <p:spPr>
          <a:xfrm>
            <a:off x="2743200" y="915650"/>
            <a:ext cx="34004250" cy="1323439"/>
          </a:xfrm>
          <a:prstGeom prst="rect">
            <a:avLst/>
          </a:prstGeom>
          <a:noFill/>
        </p:spPr>
        <p:txBody>
          <a:bodyPr wrap="square" rtlCol="0">
            <a:spAutoFit/>
          </a:bodyPr>
          <a:lstStyle/>
          <a:p>
            <a:pPr algn="ctr"/>
            <a:r>
              <a:rPr lang="en-US" sz="8000" dirty="0">
                <a:latin typeface="Arial Black" panose="020B0A04020102020204" pitchFamily="34" charset="0"/>
              </a:rPr>
              <a:t>Preliminary </a:t>
            </a:r>
            <a:r>
              <a:rPr lang="en-US" sz="8000" dirty="0" err="1">
                <a:solidFill>
                  <a:srgbClr val="FF0000"/>
                </a:solidFill>
                <a:latin typeface="Arial Black" panose="020B0A04020102020204" pitchFamily="34" charset="0"/>
              </a:rPr>
              <a:t>SnowSAR</a:t>
            </a:r>
            <a:r>
              <a:rPr lang="en-US" sz="8000" dirty="0">
                <a:latin typeface="Arial Black" panose="020B0A04020102020204" pitchFamily="34" charset="0"/>
              </a:rPr>
              <a:t> Results from SnowEx </a:t>
            </a:r>
            <a:r>
              <a:rPr lang="en-US" sz="8000" dirty="0">
                <a:solidFill>
                  <a:srgbClr val="FF0000"/>
                </a:solidFill>
                <a:latin typeface="Arial Black" panose="020B0A04020102020204" pitchFamily="34" charset="0"/>
              </a:rPr>
              <a:t>2017</a:t>
            </a:r>
            <a:endParaRPr lang="en-US" sz="8000" dirty="0"/>
          </a:p>
        </p:txBody>
      </p:sp>
      <p:sp>
        <p:nvSpPr>
          <p:cNvPr id="21" name="AutoShape 23"/>
          <p:cNvSpPr>
            <a:spLocks noChangeArrowheads="1"/>
          </p:cNvSpPr>
          <p:nvPr/>
        </p:nvSpPr>
        <p:spPr bwMode="auto">
          <a:xfrm>
            <a:off x="272866" y="5844034"/>
            <a:ext cx="9144000" cy="914400"/>
          </a:xfrm>
          <a:prstGeom prst="roundRect">
            <a:avLst>
              <a:gd name="adj" fmla="val 50000"/>
            </a:avLst>
          </a:prstGeom>
          <a:solidFill>
            <a:srgbClr val="002060"/>
          </a:solidFill>
          <a:ln>
            <a:noFill/>
          </a:ln>
          <a:effectLst>
            <a:outerShdw sx="999" sy="999" algn="ctr" rotWithShape="0">
              <a:srgbClr val="787878"/>
            </a:outerShdw>
          </a:effectLst>
          <a:extLst>
            <a:ext uri="{91240B29-F687-4F45-9708-019B960494DF}">
              <a14:hiddenLine xmlns:a14="http://schemas.microsoft.com/office/drawing/2010/main" w="50800">
                <a:solidFill>
                  <a:srgbClr val="000000"/>
                </a:solidFill>
                <a:round/>
                <a:headEnd/>
                <a:tailEnd/>
              </a14:hiddenLine>
            </a:ext>
          </a:extLst>
        </p:spPr>
        <p:txBody>
          <a:bodyPr wrap="none" lIns="43748" tIns="21122" rIns="43748" bIns="21122" anchor="ctr"/>
          <a:lstStyle>
            <a:lvl1pPr defTabSz="412750">
              <a:defRPr sz="2400">
                <a:solidFill>
                  <a:schemeClr val="tx1"/>
                </a:solidFill>
                <a:latin typeface="Times New Roman" panose="02020603050405020304" pitchFamily="18" charset="0"/>
                <a:ea typeface="MS PGothic" panose="020B0600070205080204" pitchFamily="34" charset="-128"/>
              </a:defRPr>
            </a:lvl1pPr>
            <a:lvl2pPr marL="742950" indent="-285750" defTabSz="412750">
              <a:defRPr sz="2400">
                <a:solidFill>
                  <a:schemeClr val="tx1"/>
                </a:solidFill>
                <a:latin typeface="Times New Roman" panose="02020603050405020304" pitchFamily="18" charset="0"/>
                <a:ea typeface="MS PGothic" panose="020B0600070205080204" pitchFamily="34" charset="-128"/>
              </a:defRPr>
            </a:lvl2pPr>
            <a:lvl3pPr marL="1143000" indent="-228600" defTabSz="412750">
              <a:defRPr sz="2400">
                <a:solidFill>
                  <a:schemeClr val="tx1"/>
                </a:solidFill>
                <a:latin typeface="Times New Roman" panose="02020603050405020304" pitchFamily="18" charset="0"/>
                <a:ea typeface="MS PGothic" panose="020B0600070205080204" pitchFamily="34" charset="-128"/>
              </a:defRPr>
            </a:lvl3pPr>
            <a:lvl4pPr marL="1600200" indent="-228600" defTabSz="412750">
              <a:defRPr sz="2400">
                <a:solidFill>
                  <a:schemeClr val="tx1"/>
                </a:solidFill>
                <a:latin typeface="Times New Roman" panose="02020603050405020304" pitchFamily="18" charset="0"/>
                <a:ea typeface="MS PGothic" panose="020B0600070205080204" pitchFamily="34" charset="-128"/>
              </a:defRPr>
            </a:lvl4pPr>
            <a:lvl5pPr marL="2057400" indent="-228600" defTabSz="412750">
              <a:defRPr sz="2400">
                <a:solidFill>
                  <a:schemeClr val="tx1"/>
                </a:solidFill>
                <a:latin typeface="Times New Roman" panose="02020603050405020304" pitchFamily="18" charset="0"/>
                <a:ea typeface="MS PGothic" panose="020B0600070205080204" pitchFamily="34" charset="-128"/>
              </a:defRPr>
            </a:lvl5pPr>
            <a:lvl6pPr marL="25146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defRPr/>
            </a:pPr>
            <a:r>
              <a:rPr lang="en-US" altLang="en-US" sz="4400" b="1" dirty="0" smtClean="0">
                <a:solidFill>
                  <a:schemeClr val="bg1"/>
                </a:solidFill>
                <a:effectLst>
                  <a:outerShdw blurRad="38100" dist="38100" dir="2700000" algn="tl">
                    <a:srgbClr val="000000"/>
                  </a:outerShdw>
                </a:effectLst>
                <a:latin typeface="Verdana" panose="020B0604030504040204" pitchFamily="34" charset="0"/>
              </a:rPr>
              <a:t>Abstract</a:t>
            </a:r>
          </a:p>
        </p:txBody>
      </p:sp>
      <p:sp>
        <p:nvSpPr>
          <p:cNvPr id="22" name="AutoShape 19"/>
          <p:cNvSpPr>
            <a:spLocks noChangeArrowheads="1"/>
          </p:cNvSpPr>
          <p:nvPr/>
        </p:nvSpPr>
        <p:spPr bwMode="auto">
          <a:xfrm>
            <a:off x="9753600" y="5869485"/>
            <a:ext cx="9144000" cy="914400"/>
          </a:xfrm>
          <a:prstGeom prst="roundRect">
            <a:avLst>
              <a:gd name="adj" fmla="val 50000"/>
            </a:avLst>
          </a:prstGeom>
          <a:solidFill>
            <a:srgbClr val="002060"/>
          </a:solidFill>
          <a:ln>
            <a:noFill/>
          </a:ln>
          <a:effectLst>
            <a:outerShdw sx="999" sy="999" algn="ctr" rotWithShape="0">
              <a:srgbClr val="787878"/>
            </a:outerShdw>
          </a:effectLst>
          <a:extLst>
            <a:ext uri="{91240B29-F687-4F45-9708-019B960494DF}">
              <a14:hiddenLine xmlns:a14="http://schemas.microsoft.com/office/drawing/2010/main" w="50800">
                <a:solidFill>
                  <a:srgbClr val="000000"/>
                </a:solidFill>
                <a:round/>
                <a:headEnd/>
                <a:tailEnd/>
              </a14:hiddenLine>
            </a:ext>
          </a:extLst>
        </p:spPr>
        <p:txBody>
          <a:bodyPr wrap="none" lIns="43748" tIns="21122" rIns="43748" bIns="21122" anchor="ctr"/>
          <a:lstStyle>
            <a:lvl1pPr defTabSz="412750">
              <a:defRPr sz="2400">
                <a:solidFill>
                  <a:schemeClr val="tx1"/>
                </a:solidFill>
                <a:latin typeface="Times New Roman" panose="02020603050405020304" pitchFamily="18" charset="0"/>
                <a:ea typeface="MS PGothic" panose="020B0600070205080204" pitchFamily="34" charset="-128"/>
              </a:defRPr>
            </a:lvl1pPr>
            <a:lvl2pPr marL="742950" indent="-285750" defTabSz="412750">
              <a:defRPr sz="2400">
                <a:solidFill>
                  <a:schemeClr val="tx1"/>
                </a:solidFill>
                <a:latin typeface="Times New Roman" panose="02020603050405020304" pitchFamily="18" charset="0"/>
                <a:ea typeface="MS PGothic" panose="020B0600070205080204" pitchFamily="34" charset="-128"/>
              </a:defRPr>
            </a:lvl2pPr>
            <a:lvl3pPr marL="1143000" indent="-228600" defTabSz="412750">
              <a:defRPr sz="2400">
                <a:solidFill>
                  <a:schemeClr val="tx1"/>
                </a:solidFill>
                <a:latin typeface="Times New Roman" panose="02020603050405020304" pitchFamily="18" charset="0"/>
                <a:ea typeface="MS PGothic" panose="020B0600070205080204" pitchFamily="34" charset="-128"/>
              </a:defRPr>
            </a:lvl3pPr>
            <a:lvl4pPr marL="1600200" indent="-228600" defTabSz="412750">
              <a:defRPr sz="2400">
                <a:solidFill>
                  <a:schemeClr val="tx1"/>
                </a:solidFill>
                <a:latin typeface="Times New Roman" panose="02020603050405020304" pitchFamily="18" charset="0"/>
                <a:ea typeface="MS PGothic" panose="020B0600070205080204" pitchFamily="34" charset="-128"/>
              </a:defRPr>
            </a:lvl4pPr>
            <a:lvl5pPr marL="2057400" indent="-228600" defTabSz="412750">
              <a:defRPr sz="2400">
                <a:solidFill>
                  <a:schemeClr val="tx1"/>
                </a:solidFill>
                <a:latin typeface="Times New Roman" panose="02020603050405020304" pitchFamily="18" charset="0"/>
                <a:ea typeface="MS PGothic" panose="020B0600070205080204" pitchFamily="34" charset="-128"/>
              </a:defRPr>
            </a:lvl5pPr>
            <a:lvl6pPr marL="25146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defRPr/>
            </a:pPr>
            <a:r>
              <a:rPr lang="en-US" altLang="en-US" sz="3800" b="1" dirty="0" err="1" smtClean="0">
                <a:solidFill>
                  <a:schemeClr val="bg1"/>
                </a:solidFill>
                <a:effectLst>
                  <a:outerShdw blurRad="38100" dist="38100" dir="2700000" algn="tl">
                    <a:srgbClr val="000000"/>
                  </a:outerShdw>
                </a:effectLst>
                <a:latin typeface="Verdana" panose="020B0604030504040204" pitchFamily="34" charset="0"/>
              </a:rPr>
              <a:t>SnowSAR</a:t>
            </a:r>
            <a:r>
              <a:rPr lang="en-US" altLang="en-US" sz="3800" b="1" dirty="0" smtClean="0">
                <a:solidFill>
                  <a:schemeClr val="bg1"/>
                </a:solidFill>
                <a:effectLst>
                  <a:outerShdw blurRad="38100" dist="38100" dir="2700000" algn="tl">
                    <a:srgbClr val="000000"/>
                  </a:outerShdw>
                </a:effectLst>
                <a:latin typeface="Verdana" panose="020B0604030504040204" pitchFamily="34" charset="0"/>
              </a:rPr>
              <a:t> details</a:t>
            </a:r>
          </a:p>
        </p:txBody>
      </p:sp>
      <p:sp>
        <p:nvSpPr>
          <p:cNvPr id="25" name="AutoShape 19"/>
          <p:cNvSpPr>
            <a:spLocks noChangeArrowheads="1"/>
          </p:cNvSpPr>
          <p:nvPr/>
        </p:nvSpPr>
        <p:spPr bwMode="auto">
          <a:xfrm>
            <a:off x="28997886" y="22479000"/>
            <a:ext cx="9144000" cy="914400"/>
          </a:xfrm>
          <a:prstGeom prst="roundRect">
            <a:avLst>
              <a:gd name="adj" fmla="val 50000"/>
            </a:avLst>
          </a:prstGeom>
          <a:solidFill>
            <a:srgbClr val="002060"/>
          </a:solidFill>
          <a:ln>
            <a:noFill/>
          </a:ln>
          <a:effectLst>
            <a:outerShdw sx="999" sy="999" algn="ctr" rotWithShape="0">
              <a:srgbClr val="787878"/>
            </a:outerShdw>
          </a:effectLst>
          <a:extLst>
            <a:ext uri="{91240B29-F687-4F45-9708-019B960494DF}">
              <a14:hiddenLine xmlns:a14="http://schemas.microsoft.com/office/drawing/2010/main" w="50800">
                <a:solidFill>
                  <a:srgbClr val="000000"/>
                </a:solidFill>
                <a:round/>
                <a:headEnd/>
                <a:tailEnd/>
              </a14:hiddenLine>
            </a:ext>
          </a:extLst>
        </p:spPr>
        <p:txBody>
          <a:bodyPr wrap="none" lIns="43748" tIns="21122" rIns="43748" bIns="21122" anchor="ctr"/>
          <a:lstStyle>
            <a:lvl1pPr defTabSz="412750">
              <a:defRPr sz="2400">
                <a:solidFill>
                  <a:schemeClr val="tx1"/>
                </a:solidFill>
                <a:latin typeface="Times New Roman" panose="02020603050405020304" pitchFamily="18" charset="0"/>
                <a:ea typeface="MS PGothic" panose="020B0600070205080204" pitchFamily="34" charset="-128"/>
              </a:defRPr>
            </a:lvl1pPr>
            <a:lvl2pPr marL="742950" indent="-285750" defTabSz="412750">
              <a:defRPr sz="2400">
                <a:solidFill>
                  <a:schemeClr val="tx1"/>
                </a:solidFill>
                <a:latin typeface="Times New Roman" panose="02020603050405020304" pitchFamily="18" charset="0"/>
                <a:ea typeface="MS PGothic" panose="020B0600070205080204" pitchFamily="34" charset="-128"/>
              </a:defRPr>
            </a:lvl2pPr>
            <a:lvl3pPr marL="1143000" indent="-228600" defTabSz="412750">
              <a:defRPr sz="2400">
                <a:solidFill>
                  <a:schemeClr val="tx1"/>
                </a:solidFill>
                <a:latin typeface="Times New Roman" panose="02020603050405020304" pitchFamily="18" charset="0"/>
                <a:ea typeface="MS PGothic" panose="020B0600070205080204" pitchFamily="34" charset="-128"/>
              </a:defRPr>
            </a:lvl3pPr>
            <a:lvl4pPr marL="1600200" indent="-228600" defTabSz="412750">
              <a:defRPr sz="2400">
                <a:solidFill>
                  <a:schemeClr val="tx1"/>
                </a:solidFill>
                <a:latin typeface="Times New Roman" panose="02020603050405020304" pitchFamily="18" charset="0"/>
                <a:ea typeface="MS PGothic" panose="020B0600070205080204" pitchFamily="34" charset="-128"/>
              </a:defRPr>
            </a:lvl4pPr>
            <a:lvl5pPr marL="2057400" indent="-228600" defTabSz="412750">
              <a:defRPr sz="2400">
                <a:solidFill>
                  <a:schemeClr val="tx1"/>
                </a:solidFill>
                <a:latin typeface="Times New Roman" panose="02020603050405020304" pitchFamily="18" charset="0"/>
                <a:ea typeface="MS PGothic" panose="020B0600070205080204" pitchFamily="34" charset="-128"/>
              </a:defRPr>
            </a:lvl5pPr>
            <a:lvl6pPr marL="25146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defRPr/>
            </a:pPr>
            <a:r>
              <a:rPr lang="en-US" altLang="en-US" sz="3800" b="1" dirty="0" smtClean="0">
                <a:solidFill>
                  <a:schemeClr val="bg1"/>
                </a:solidFill>
                <a:effectLst>
                  <a:outerShdw blurRad="38100" dist="38100" dir="2700000" algn="tl">
                    <a:srgbClr val="000000"/>
                  </a:outerShdw>
                </a:effectLst>
                <a:latin typeface="Verdana" panose="020B0604030504040204" pitchFamily="34" charset="0"/>
              </a:rPr>
              <a:t>Summary/Conclusions</a:t>
            </a:r>
            <a:endParaRPr lang="en-US" altLang="en-US" sz="3800" b="1" dirty="0">
              <a:solidFill>
                <a:schemeClr val="bg1"/>
              </a:solidFill>
              <a:effectLst>
                <a:outerShdw blurRad="38100" dist="38100" dir="2700000" algn="tl">
                  <a:srgbClr val="000000"/>
                </a:outerShdw>
              </a:effectLst>
              <a:latin typeface="Verdana" panose="020B0604030504040204" pitchFamily="34" charset="0"/>
            </a:endParaRPr>
          </a:p>
        </p:txBody>
      </p:sp>
      <p:sp>
        <p:nvSpPr>
          <p:cNvPr id="26" name="AutoShape 19"/>
          <p:cNvSpPr>
            <a:spLocks noChangeArrowheads="1"/>
          </p:cNvSpPr>
          <p:nvPr/>
        </p:nvSpPr>
        <p:spPr bwMode="auto">
          <a:xfrm>
            <a:off x="19332357" y="5864796"/>
            <a:ext cx="18615243" cy="914400"/>
          </a:xfrm>
          <a:prstGeom prst="roundRect">
            <a:avLst>
              <a:gd name="adj" fmla="val 50000"/>
            </a:avLst>
          </a:prstGeom>
          <a:solidFill>
            <a:srgbClr val="002060"/>
          </a:solidFill>
          <a:ln>
            <a:noFill/>
          </a:ln>
          <a:effectLst>
            <a:outerShdw sx="999" sy="999" algn="ctr" rotWithShape="0">
              <a:srgbClr val="787878"/>
            </a:outerShdw>
          </a:effectLst>
          <a:extLst>
            <a:ext uri="{91240B29-F687-4F45-9708-019B960494DF}">
              <a14:hiddenLine xmlns:a14="http://schemas.microsoft.com/office/drawing/2010/main" w="50800">
                <a:solidFill>
                  <a:srgbClr val="000000"/>
                </a:solidFill>
                <a:round/>
                <a:headEnd/>
                <a:tailEnd/>
              </a14:hiddenLine>
            </a:ext>
          </a:extLst>
        </p:spPr>
        <p:txBody>
          <a:bodyPr wrap="none" lIns="43748" tIns="21122" rIns="43748" bIns="21122" anchor="ctr"/>
          <a:lstStyle>
            <a:lvl1pPr defTabSz="412750">
              <a:defRPr sz="2400">
                <a:solidFill>
                  <a:schemeClr val="tx1"/>
                </a:solidFill>
                <a:latin typeface="Times New Roman" panose="02020603050405020304" pitchFamily="18" charset="0"/>
                <a:ea typeface="MS PGothic" panose="020B0600070205080204" pitchFamily="34" charset="-128"/>
              </a:defRPr>
            </a:lvl1pPr>
            <a:lvl2pPr marL="742950" indent="-285750" defTabSz="412750">
              <a:defRPr sz="2400">
                <a:solidFill>
                  <a:schemeClr val="tx1"/>
                </a:solidFill>
                <a:latin typeface="Times New Roman" panose="02020603050405020304" pitchFamily="18" charset="0"/>
                <a:ea typeface="MS PGothic" panose="020B0600070205080204" pitchFamily="34" charset="-128"/>
              </a:defRPr>
            </a:lvl2pPr>
            <a:lvl3pPr marL="1143000" indent="-228600" defTabSz="412750">
              <a:defRPr sz="2400">
                <a:solidFill>
                  <a:schemeClr val="tx1"/>
                </a:solidFill>
                <a:latin typeface="Times New Roman" panose="02020603050405020304" pitchFamily="18" charset="0"/>
                <a:ea typeface="MS PGothic" panose="020B0600070205080204" pitchFamily="34" charset="-128"/>
              </a:defRPr>
            </a:lvl3pPr>
            <a:lvl4pPr marL="1600200" indent="-228600" defTabSz="412750">
              <a:defRPr sz="2400">
                <a:solidFill>
                  <a:schemeClr val="tx1"/>
                </a:solidFill>
                <a:latin typeface="Times New Roman" panose="02020603050405020304" pitchFamily="18" charset="0"/>
                <a:ea typeface="MS PGothic" panose="020B0600070205080204" pitchFamily="34" charset="-128"/>
              </a:defRPr>
            </a:lvl4pPr>
            <a:lvl5pPr marL="2057400" indent="-228600" defTabSz="412750">
              <a:defRPr sz="2400">
                <a:solidFill>
                  <a:schemeClr val="tx1"/>
                </a:solidFill>
                <a:latin typeface="Times New Roman" panose="02020603050405020304" pitchFamily="18" charset="0"/>
                <a:ea typeface="MS PGothic" panose="020B0600070205080204" pitchFamily="34" charset="-128"/>
              </a:defRPr>
            </a:lvl5pPr>
            <a:lvl6pPr marL="25146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defRPr/>
            </a:pPr>
            <a:r>
              <a:rPr lang="en-US" altLang="en-US" sz="3800" b="1" dirty="0" smtClean="0">
                <a:solidFill>
                  <a:schemeClr val="bg1"/>
                </a:solidFill>
                <a:effectLst>
                  <a:outerShdw blurRad="38100" dist="38100" dir="2700000" algn="tl">
                    <a:srgbClr val="000000"/>
                  </a:outerShdw>
                </a:effectLst>
                <a:latin typeface="Verdana" panose="020B0604030504040204" pitchFamily="34" charset="0"/>
              </a:rPr>
              <a:t>Flight Track Examples</a:t>
            </a:r>
          </a:p>
        </p:txBody>
      </p:sp>
      <p:sp>
        <p:nvSpPr>
          <p:cNvPr id="5" name="Rectangle 4"/>
          <p:cNvSpPr/>
          <p:nvPr/>
        </p:nvSpPr>
        <p:spPr>
          <a:xfrm>
            <a:off x="272866" y="6889354"/>
            <a:ext cx="9144000" cy="8710077"/>
          </a:xfrm>
          <a:prstGeom prst="rect">
            <a:avLst/>
          </a:prstGeom>
          <a:solidFill>
            <a:schemeClr val="accent1">
              <a:lumMod val="20000"/>
              <a:lumOff val="80000"/>
            </a:schemeClr>
          </a:solidFill>
        </p:spPr>
        <p:txBody>
          <a:bodyPr wrap="square">
            <a:spAutoFit/>
          </a:bodyPr>
          <a:lstStyle/>
          <a:p>
            <a:pPr algn="just"/>
            <a:r>
              <a:rPr lang="en-US" sz="2000" dirty="0"/>
              <a:t>SnowEx 2017 was the first in a multi-year series of airborne remote sensing campaigns, designed to address gaps in snow retrieval techniques in preparation for a future snow satellite mission.  A variety of sensor types were flown to collect multi-sensor airborne data.  In combination with detailed ground truth, this multi-sensor dataset enables critical trade studies to determine optimum sensor-plus-model combinations for different snow conditions and confounding factors.  Up to half of terrestrial snow-covered areas are forested, and forests are a major confounding factor for global snow retrievals.  Therefore, the </a:t>
            </a:r>
            <a:r>
              <a:rPr lang="en-US" sz="2000" dirty="0" smtClean="0"/>
              <a:t>main focus </a:t>
            </a:r>
            <a:r>
              <a:rPr lang="en-US" sz="2000" dirty="0"/>
              <a:t>of SnowEx 2017 was evaluating the performance of the various sensing techniques to retrieve snow water equivalent (SWE) under steadily increasing amounts of forest cover.  The primary site of Grand Mesa, Colorado, USA was selected for its natural gradients of forest density and SWE with a minimum of other factors.</a:t>
            </a:r>
          </a:p>
          <a:p>
            <a:pPr algn="just"/>
            <a:r>
              <a:rPr lang="en-US" sz="2000" dirty="0"/>
              <a:t>Radar retrievals of SWE relying on volume scattering have been studied for three decades, using a variety of frequencies, with varying degrees of success.  The most recent volume scattering algorithms have focused on using 2 to 3 frequencies and both co- and cross-polarizations in the 9—18 GHz range (X through Ku bands).  As such, one of the primary SnowEx 2017 airborne sensors was a dual-band (X &amp; Ku) radar, the </a:t>
            </a:r>
            <a:r>
              <a:rPr lang="en-US" sz="2000" dirty="0" err="1"/>
              <a:t>SnowSAR</a:t>
            </a:r>
            <a:r>
              <a:rPr lang="en-US" sz="2000" dirty="0"/>
              <a:t>.  Earlier versions of </a:t>
            </a:r>
            <a:r>
              <a:rPr lang="en-US" sz="2000" dirty="0" err="1"/>
              <a:t>SnowSAR</a:t>
            </a:r>
            <a:r>
              <a:rPr lang="en-US" sz="2000" dirty="0"/>
              <a:t> were used in 2011 and 2012 campaigns in Finland as well as a 2013 campaign in Canada.  For SnowEx 2017, </a:t>
            </a:r>
            <a:r>
              <a:rPr lang="en-US" sz="2000" dirty="0" err="1"/>
              <a:t>SnowSAR</a:t>
            </a:r>
            <a:r>
              <a:rPr lang="en-US" sz="2000" dirty="0"/>
              <a:t> was installed on a P-3 aircraft from the US Naval Research Laboratory.  Challenges associated with the aircraft, the installation, schedule, and flying weather all contrived to limit the amount of data collected.  However, months of painstaking processing has yielded data that should be of value to the original objectives of SnowEx 2017.  This paper will describe in detail the </a:t>
            </a:r>
            <a:r>
              <a:rPr lang="en-US" sz="2000" dirty="0" err="1"/>
              <a:t>SnowSAR</a:t>
            </a:r>
            <a:r>
              <a:rPr lang="en-US" sz="2000" dirty="0"/>
              <a:t> data that were collected, and provide quality assessments of the backscatter coefficient in terms of date, time, location, frequency, polarization, snow conditions, overlap with ground truth sites, forest density, etc.  The challenges as well as potential remedies/caveats will be described in order to help guide users and maximize exploitation of this valuable data</a:t>
            </a:r>
            <a:r>
              <a:rPr lang="en-US" sz="2000" dirty="0" smtClean="0"/>
              <a:t>.</a:t>
            </a:r>
            <a:endParaRPr lang="en-US" sz="2000" dirty="0"/>
          </a:p>
        </p:txBody>
      </p:sp>
      <p:pic>
        <p:nvPicPr>
          <p:cNvPr id="32" name="Picture 31"/>
          <p:cNvPicPr>
            <a:picLocks noChangeAspect="1"/>
          </p:cNvPicPr>
          <p:nvPr/>
        </p:nvPicPr>
        <p:blipFill>
          <a:blip r:embed="rId4" cstate="print"/>
          <a:stretch>
            <a:fillRect/>
          </a:stretch>
        </p:blipFill>
        <p:spPr>
          <a:xfrm>
            <a:off x="609600" y="533400"/>
            <a:ext cx="4578889" cy="2962474"/>
          </a:xfrm>
          <a:prstGeom prst="rect">
            <a:avLst/>
          </a:prstGeom>
        </p:spPr>
      </p:pic>
      <p:sp>
        <p:nvSpPr>
          <p:cNvPr id="72" name="AutoShape 19"/>
          <p:cNvSpPr>
            <a:spLocks noChangeArrowheads="1"/>
          </p:cNvSpPr>
          <p:nvPr/>
        </p:nvSpPr>
        <p:spPr bwMode="auto">
          <a:xfrm>
            <a:off x="272866" y="16011551"/>
            <a:ext cx="9144000" cy="914400"/>
          </a:xfrm>
          <a:prstGeom prst="roundRect">
            <a:avLst>
              <a:gd name="adj" fmla="val 50000"/>
            </a:avLst>
          </a:prstGeom>
          <a:solidFill>
            <a:srgbClr val="002060"/>
          </a:solidFill>
          <a:ln>
            <a:noFill/>
          </a:ln>
          <a:effectLst>
            <a:outerShdw sx="999" sy="999" algn="ctr" rotWithShape="0">
              <a:srgbClr val="787878"/>
            </a:outerShdw>
          </a:effectLst>
          <a:extLst>
            <a:ext uri="{91240B29-F687-4F45-9708-019B960494DF}">
              <a14:hiddenLine xmlns:a14="http://schemas.microsoft.com/office/drawing/2010/main" w="50800">
                <a:solidFill>
                  <a:srgbClr val="000000"/>
                </a:solidFill>
                <a:round/>
                <a:headEnd/>
                <a:tailEnd/>
              </a14:hiddenLine>
            </a:ext>
          </a:extLst>
        </p:spPr>
        <p:txBody>
          <a:bodyPr wrap="none" lIns="43748" tIns="21122" rIns="43748" bIns="21122" anchor="ctr"/>
          <a:lstStyle>
            <a:lvl1pPr defTabSz="412750">
              <a:defRPr sz="2400">
                <a:solidFill>
                  <a:schemeClr val="tx1"/>
                </a:solidFill>
                <a:latin typeface="Times New Roman" panose="02020603050405020304" pitchFamily="18" charset="0"/>
                <a:ea typeface="MS PGothic" panose="020B0600070205080204" pitchFamily="34" charset="-128"/>
              </a:defRPr>
            </a:lvl1pPr>
            <a:lvl2pPr marL="742950" indent="-285750" defTabSz="412750">
              <a:defRPr sz="2400">
                <a:solidFill>
                  <a:schemeClr val="tx1"/>
                </a:solidFill>
                <a:latin typeface="Times New Roman" panose="02020603050405020304" pitchFamily="18" charset="0"/>
                <a:ea typeface="MS PGothic" panose="020B0600070205080204" pitchFamily="34" charset="-128"/>
              </a:defRPr>
            </a:lvl2pPr>
            <a:lvl3pPr marL="1143000" indent="-228600" defTabSz="412750">
              <a:defRPr sz="2400">
                <a:solidFill>
                  <a:schemeClr val="tx1"/>
                </a:solidFill>
                <a:latin typeface="Times New Roman" panose="02020603050405020304" pitchFamily="18" charset="0"/>
                <a:ea typeface="MS PGothic" panose="020B0600070205080204" pitchFamily="34" charset="-128"/>
              </a:defRPr>
            </a:lvl3pPr>
            <a:lvl4pPr marL="1600200" indent="-228600" defTabSz="412750">
              <a:defRPr sz="2400">
                <a:solidFill>
                  <a:schemeClr val="tx1"/>
                </a:solidFill>
                <a:latin typeface="Times New Roman" panose="02020603050405020304" pitchFamily="18" charset="0"/>
                <a:ea typeface="MS PGothic" panose="020B0600070205080204" pitchFamily="34" charset="-128"/>
              </a:defRPr>
            </a:lvl4pPr>
            <a:lvl5pPr marL="2057400" indent="-228600" defTabSz="412750">
              <a:defRPr sz="2400">
                <a:solidFill>
                  <a:schemeClr val="tx1"/>
                </a:solidFill>
                <a:latin typeface="Times New Roman" panose="02020603050405020304" pitchFamily="18" charset="0"/>
                <a:ea typeface="MS PGothic" panose="020B0600070205080204" pitchFamily="34" charset="-128"/>
              </a:defRPr>
            </a:lvl5pPr>
            <a:lvl6pPr marL="25146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defRPr/>
            </a:pPr>
            <a:r>
              <a:rPr lang="en-US" altLang="en-US" sz="3800" b="1" dirty="0" smtClean="0">
                <a:solidFill>
                  <a:schemeClr val="bg1"/>
                </a:solidFill>
                <a:effectLst>
                  <a:outerShdw blurRad="38100" dist="38100" dir="2700000" algn="tl">
                    <a:srgbClr val="000000"/>
                  </a:outerShdw>
                </a:effectLst>
                <a:latin typeface="Verdana" panose="020B0604030504040204" pitchFamily="34" charset="0"/>
              </a:rPr>
              <a:t>SnowEx 2017 details</a:t>
            </a:r>
          </a:p>
        </p:txBody>
      </p:sp>
      <p:graphicFrame>
        <p:nvGraphicFramePr>
          <p:cNvPr id="73" name="Table 72"/>
          <p:cNvGraphicFramePr>
            <a:graphicFrameLocks noGrp="1"/>
          </p:cNvGraphicFramePr>
          <p:nvPr>
            <p:extLst>
              <p:ext uri="{D42A27DB-BD31-4B8C-83A1-F6EECF244321}">
                <p14:modId xmlns:p14="http://schemas.microsoft.com/office/powerpoint/2010/main" val="789037294"/>
              </p:ext>
            </p:extLst>
          </p:nvPr>
        </p:nvGraphicFramePr>
        <p:xfrm>
          <a:off x="609600" y="20120043"/>
          <a:ext cx="8534416" cy="4038601"/>
        </p:xfrm>
        <a:graphic>
          <a:graphicData uri="http://schemas.openxmlformats.org/drawingml/2006/table">
            <a:tbl>
              <a:tblPr/>
              <a:tblGrid>
                <a:gridCol w="897698">
                  <a:extLst>
                    <a:ext uri="{9D8B030D-6E8A-4147-A177-3AD203B41FA5}">
                      <a16:colId xmlns:a16="http://schemas.microsoft.com/office/drawing/2014/main" val="3628938244"/>
                    </a:ext>
                  </a:extLst>
                </a:gridCol>
                <a:gridCol w="1699842">
                  <a:extLst>
                    <a:ext uri="{9D8B030D-6E8A-4147-A177-3AD203B41FA5}">
                      <a16:colId xmlns:a16="http://schemas.microsoft.com/office/drawing/2014/main" val="1946164337"/>
                    </a:ext>
                  </a:extLst>
                </a:gridCol>
                <a:gridCol w="656300">
                  <a:extLst>
                    <a:ext uri="{9D8B030D-6E8A-4147-A177-3AD203B41FA5}">
                      <a16:colId xmlns:a16="http://schemas.microsoft.com/office/drawing/2014/main" val="3441415536"/>
                    </a:ext>
                  </a:extLst>
                </a:gridCol>
                <a:gridCol w="188592">
                  <a:extLst>
                    <a:ext uri="{9D8B030D-6E8A-4147-A177-3AD203B41FA5}">
                      <a16:colId xmlns:a16="http://schemas.microsoft.com/office/drawing/2014/main" val="2380533194"/>
                    </a:ext>
                  </a:extLst>
                </a:gridCol>
                <a:gridCol w="188592">
                  <a:extLst>
                    <a:ext uri="{9D8B030D-6E8A-4147-A177-3AD203B41FA5}">
                      <a16:colId xmlns:a16="http://schemas.microsoft.com/office/drawing/2014/main" val="4055122305"/>
                    </a:ext>
                  </a:extLst>
                </a:gridCol>
                <a:gridCol w="188592">
                  <a:extLst>
                    <a:ext uri="{9D8B030D-6E8A-4147-A177-3AD203B41FA5}">
                      <a16:colId xmlns:a16="http://schemas.microsoft.com/office/drawing/2014/main" val="2238328626"/>
                    </a:ext>
                  </a:extLst>
                </a:gridCol>
                <a:gridCol w="188592">
                  <a:extLst>
                    <a:ext uri="{9D8B030D-6E8A-4147-A177-3AD203B41FA5}">
                      <a16:colId xmlns:a16="http://schemas.microsoft.com/office/drawing/2014/main" val="2835149190"/>
                    </a:ext>
                  </a:extLst>
                </a:gridCol>
                <a:gridCol w="188592">
                  <a:extLst>
                    <a:ext uri="{9D8B030D-6E8A-4147-A177-3AD203B41FA5}">
                      <a16:colId xmlns:a16="http://schemas.microsoft.com/office/drawing/2014/main" val="3314363429"/>
                    </a:ext>
                  </a:extLst>
                </a:gridCol>
                <a:gridCol w="188592">
                  <a:extLst>
                    <a:ext uri="{9D8B030D-6E8A-4147-A177-3AD203B41FA5}">
                      <a16:colId xmlns:a16="http://schemas.microsoft.com/office/drawing/2014/main" val="3604392135"/>
                    </a:ext>
                  </a:extLst>
                </a:gridCol>
                <a:gridCol w="188592">
                  <a:extLst>
                    <a:ext uri="{9D8B030D-6E8A-4147-A177-3AD203B41FA5}">
                      <a16:colId xmlns:a16="http://schemas.microsoft.com/office/drawing/2014/main" val="2673327253"/>
                    </a:ext>
                  </a:extLst>
                </a:gridCol>
                <a:gridCol w="188592">
                  <a:extLst>
                    <a:ext uri="{9D8B030D-6E8A-4147-A177-3AD203B41FA5}">
                      <a16:colId xmlns:a16="http://schemas.microsoft.com/office/drawing/2014/main" val="3903769777"/>
                    </a:ext>
                  </a:extLst>
                </a:gridCol>
                <a:gridCol w="188592">
                  <a:extLst>
                    <a:ext uri="{9D8B030D-6E8A-4147-A177-3AD203B41FA5}">
                      <a16:colId xmlns:a16="http://schemas.microsoft.com/office/drawing/2014/main" val="1162188943"/>
                    </a:ext>
                  </a:extLst>
                </a:gridCol>
                <a:gridCol w="188592">
                  <a:extLst>
                    <a:ext uri="{9D8B030D-6E8A-4147-A177-3AD203B41FA5}">
                      <a16:colId xmlns:a16="http://schemas.microsoft.com/office/drawing/2014/main" val="2760327305"/>
                    </a:ext>
                  </a:extLst>
                </a:gridCol>
                <a:gridCol w="188592">
                  <a:extLst>
                    <a:ext uri="{9D8B030D-6E8A-4147-A177-3AD203B41FA5}">
                      <a16:colId xmlns:a16="http://schemas.microsoft.com/office/drawing/2014/main" val="4067195653"/>
                    </a:ext>
                  </a:extLst>
                </a:gridCol>
                <a:gridCol w="188592">
                  <a:extLst>
                    <a:ext uri="{9D8B030D-6E8A-4147-A177-3AD203B41FA5}">
                      <a16:colId xmlns:a16="http://schemas.microsoft.com/office/drawing/2014/main" val="3589064753"/>
                    </a:ext>
                  </a:extLst>
                </a:gridCol>
                <a:gridCol w="188592">
                  <a:extLst>
                    <a:ext uri="{9D8B030D-6E8A-4147-A177-3AD203B41FA5}">
                      <a16:colId xmlns:a16="http://schemas.microsoft.com/office/drawing/2014/main" val="970571419"/>
                    </a:ext>
                  </a:extLst>
                </a:gridCol>
                <a:gridCol w="188592">
                  <a:extLst>
                    <a:ext uri="{9D8B030D-6E8A-4147-A177-3AD203B41FA5}">
                      <a16:colId xmlns:a16="http://schemas.microsoft.com/office/drawing/2014/main" val="633281611"/>
                    </a:ext>
                  </a:extLst>
                </a:gridCol>
                <a:gridCol w="188592">
                  <a:extLst>
                    <a:ext uri="{9D8B030D-6E8A-4147-A177-3AD203B41FA5}">
                      <a16:colId xmlns:a16="http://schemas.microsoft.com/office/drawing/2014/main" val="814743913"/>
                    </a:ext>
                  </a:extLst>
                </a:gridCol>
                <a:gridCol w="188592">
                  <a:extLst>
                    <a:ext uri="{9D8B030D-6E8A-4147-A177-3AD203B41FA5}">
                      <a16:colId xmlns:a16="http://schemas.microsoft.com/office/drawing/2014/main" val="2778135934"/>
                    </a:ext>
                  </a:extLst>
                </a:gridCol>
                <a:gridCol w="188592">
                  <a:extLst>
                    <a:ext uri="{9D8B030D-6E8A-4147-A177-3AD203B41FA5}">
                      <a16:colId xmlns:a16="http://schemas.microsoft.com/office/drawing/2014/main" val="1811926014"/>
                    </a:ext>
                  </a:extLst>
                </a:gridCol>
                <a:gridCol w="188592">
                  <a:extLst>
                    <a:ext uri="{9D8B030D-6E8A-4147-A177-3AD203B41FA5}">
                      <a16:colId xmlns:a16="http://schemas.microsoft.com/office/drawing/2014/main" val="3054500804"/>
                    </a:ext>
                  </a:extLst>
                </a:gridCol>
                <a:gridCol w="188592">
                  <a:extLst>
                    <a:ext uri="{9D8B030D-6E8A-4147-A177-3AD203B41FA5}">
                      <a16:colId xmlns:a16="http://schemas.microsoft.com/office/drawing/2014/main" val="3926423662"/>
                    </a:ext>
                  </a:extLst>
                </a:gridCol>
                <a:gridCol w="188592">
                  <a:extLst>
                    <a:ext uri="{9D8B030D-6E8A-4147-A177-3AD203B41FA5}">
                      <a16:colId xmlns:a16="http://schemas.microsoft.com/office/drawing/2014/main" val="3869114900"/>
                    </a:ext>
                  </a:extLst>
                </a:gridCol>
                <a:gridCol w="188592">
                  <a:extLst>
                    <a:ext uri="{9D8B030D-6E8A-4147-A177-3AD203B41FA5}">
                      <a16:colId xmlns:a16="http://schemas.microsoft.com/office/drawing/2014/main" val="863052361"/>
                    </a:ext>
                  </a:extLst>
                </a:gridCol>
                <a:gridCol w="188592">
                  <a:extLst>
                    <a:ext uri="{9D8B030D-6E8A-4147-A177-3AD203B41FA5}">
                      <a16:colId xmlns:a16="http://schemas.microsoft.com/office/drawing/2014/main" val="2629528459"/>
                    </a:ext>
                  </a:extLst>
                </a:gridCol>
                <a:gridCol w="188592">
                  <a:extLst>
                    <a:ext uri="{9D8B030D-6E8A-4147-A177-3AD203B41FA5}">
                      <a16:colId xmlns:a16="http://schemas.microsoft.com/office/drawing/2014/main" val="736566527"/>
                    </a:ext>
                  </a:extLst>
                </a:gridCol>
                <a:gridCol w="188592">
                  <a:extLst>
                    <a:ext uri="{9D8B030D-6E8A-4147-A177-3AD203B41FA5}">
                      <a16:colId xmlns:a16="http://schemas.microsoft.com/office/drawing/2014/main" val="1200278045"/>
                    </a:ext>
                  </a:extLst>
                </a:gridCol>
                <a:gridCol w="188592">
                  <a:extLst>
                    <a:ext uri="{9D8B030D-6E8A-4147-A177-3AD203B41FA5}">
                      <a16:colId xmlns:a16="http://schemas.microsoft.com/office/drawing/2014/main" val="1918752485"/>
                    </a:ext>
                  </a:extLst>
                </a:gridCol>
                <a:gridCol w="188592">
                  <a:extLst>
                    <a:ext uri="{9D8B030D-6E8A-4147-A177-3AD203B41FA5}">
                      <a16:colId xmlns:a16="http://schemas.microsoft.com/office/drawing/2014/main" val="1365622666"/>
                    </a:ext>
                  </a:extLst>
                </a:gridCol>
                <a:gridCol w="188592">
                  <a:extLst>
                    <a:ext uri="{9D8B030D-6E8A-4147-A177-3AD203B41FA5}">
                      <a16:colId xmlns:a16="http://schemas.microsoft.com/office/drawing/2014/main" val="1351585058"/>
                    </a:ext>
                  </a:extLst>
                </a:gridCol>
                <a:gridCol w="188592">
                  <a:extLst>
                    <a:ext uri="{9D8B030D-6E8A-4147-A177-3AD203B41FA5}">
                      <a16:colId xmlns:a16="http://schemas.microsoft.com/office/drawing/2014/main" val="1610974012"/>
                    </a:ext>
                  </a:extLst>
                </a:gridCol>
              </a:tblGrid>
              <a:tr h="569199">
                <a:tc rowSpan="2">
                  <a:txBody>
                    <a:bodyPr/>
                    <a:lstStyle/>
                    <a:p>
                      <a:pPr algn="ctr" fontAlgn="ctr"/>
                      <a:r>
                        <a:rPr lang="en-US" sz="2000" b="0" i="0" u="none" strike="noStrike" dirty="0">
                          <a:solidFill>
                            <a:srgbClr val="000000"/>
                          </a:solidFill>
                          <a:effectLst/>
                          <a:latin typeface="Calibri" panose="020F0502020204030204" pitchFamily="34" charset="0"/>
                        </a:rPr>
                        <a:t>Aircraft</a:t>
                      </a:r>
                      <a:endParaRPr lang="en-US" sz="1800" b="0" i="0" u="none" strike="noStrike" dirty="0">
                        <a:solidFill>
                          <a:srgbClr val="000000"/>
                        </a:solidFill>
                        <a:effectLst/>
                        <a:latin typeface="Calibri" panose="020F0502020204030204" pitchFamily="34" charset="0"/>
                      </a:endParaRPr>
                    </a:p>
                  </a:txBody>
                  <a:tcPr marL="7219" marR="7219" marT="7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800" b="0" i="0" u="none" strike="noStrike" dirty="0">
                          <a:solidFill>
                            <a:srgbClr val="000000"/>
                          </a:solidFill>
                          <a:effectLst/>
                          <a:latin typeface="Calibri" panose="020F0502020204030204" pitchFamily="34" charset="0"/>
                        </a:rPr>
                        <a:t>Instruments</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800" b="0" i="0" u="none" strike="noStrike" dirty="0">
                          <a:solidFill>
                            <a:srgbClr val="000000"/>
                          </a:solidFill>
                          <a:effectLst/>
                          <a:latin typeface="Calibri" panose="020F0502020204030204" pitchFamily="34" charset="0"/>
                        </a:rPr>
                        <a:t># Sorties</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8">
                  <a:txBody>
                    <a:bodyPr/>
                    <a:lstStyle/>
                    <a:p>
                      <a:pPr algn="ctr" fontAlgn="ctr"/>
                      <a:r>
                        <a:rPr lang="en-US" sz="1800" b="0" i="0" u="none" strike="noStrike">
                          <a:solidFill>
                            <a:srgbClr val="000000"/>
                          </a:solidFill>
                          <a:effectLst/>
                          <a:latin typeface="Calibri" panose="020F0502020204030204" pitchFamily="34" charset="0"/>
                        </a:rPr>
                        <a:t>FEBRUARY</a:t>
                      </a:r>
                    </a:p>
                  </a:txBody>
                  <a:tcPr marL="7219" marR="7219" marT="7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7922429"/>
                  </a:ext>
                </a:extLst>
              </a:tr>
              <a:tr h="59630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4</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7</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8</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9</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10</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12</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13</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14</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15</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16</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17</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18</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19</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20</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22</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23</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24</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25</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26</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27</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28</a:t>
                      </a:r>
                    </a:p>
                  </a:txBody>
                  <a:tcPr marL="7219" marR="7219" marT="7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478115"/>
                  </a:ext>
                </a:extLst>
              </a:tr>
              <a:tr h="569199">
                <a:tc>
                  <a:txBody>
                    <a:bodyPr/>
                    <a:lstStyle/>
                    <a:p>
                      <a:pPr algn="l" fontAlgn="ctr"/>
                      <a:r>
                        <a:rPr lang="en-US" sz="1800" b="0" i="0" u="none" strike="noStrike">
                          <a:solidFill>
                            <a:srgbClr val="000000"/>
                          </a:solidFill>
                          <a:effectLst/>
                          <a:latin typeface="Calibri" panose="020F0502020204030204" pitchFamily="34" charset="0"/>
                        </a:rPr>
                        <a:t>P-3</a:t>
                      </a:r>
                    </a:p>
                  </a:txBody>
                  <a:tcPr marL="7219" marR="7219" marT="7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SnowSAR, CAR, IR Suite (AESMIR)</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5</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024451"/>
                  </a:ext>
                </a:extLst>
              </a:tr>
              <a:tr h="569199">
                <a:tc>
                  <a:txBody>
                    <a:bodyPr/>
                    <a:lstStyle/>
                    <a:p>
                      <a:pPr algn="l" fontAlgn="ctr"/>
                      <a:r>
                        <a:rPr lang="en-US" sz="1800" b="0" i="0" u="none" strike="noStrike">
                          <a:solidFill>
                            <a:srgbClr val="000000"/>
                          </a:solidFill>
                          <a:effectLst/>
                          <a:latin typeface="Calibri" panose="020F0502020204030204" pitchFamily="34" charset="0"/>
                        </a:rPr>
                        <a:t>TOI</a:t>
                      </a:r>
                    </a:p>
                  </a:txBody>
                  <a:tcPr marL="7219" marR="7219" marT="7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WISM</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panose="020F0502020204030204" pitchFamily="34" charset="0"/>
                        </a:rPr>
                        <a:t>3</a:t>
                      </a: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2831471"/>
                  </a:ext>
                </a:extLst>
              </a:tr>
              <a:tr h="569199">
                <a:tc>
                  <a:txBody>
                    <a:bodyPr/>
                    <a:lstStyle/>
                    <a:p>
                      <a:pPr algn="l" fontAlgn="ctr"/>
                      <a:r>
                        <a:rPr lang="en-US" sz="1800" b="0" i="0" u="none" strike="noStrike">
                          <a:solidFill>
                            <a:srgbClr val="000000"/>
                          </a:solidFill>
                          <a:effectLst/>
                          <a:latin typeface="Calibri" panose="020F0502020204030204" pitchFamily="34" charset="0"/>
                        </a:rPr>
                        <a:t>King Air</a:t>
                      </a:r>
                    </a:p>
                  </a:txBody>
                  <a:tcPr marL="7219" marR="7219" marT="7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ASO</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6</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130193"/>
                  </a:ext>
                </a:extLst>
              </a:tr>
              <a:tr h="569199">
                <a:tc>
                  <a:txBody>
                    <a:bodyPr/>
                    <a:lstStyle/>
                    <a:p>
                      <a:pPr algn="l" fontAlgn="ctr"/>
                      <a:r>
                        <a:rPr lang="en-US" sz="1800" b="0" i="0" u="none" strike="noStrike" dirty="0">
                          <a:solidFill>
                            <a:srgbClr val="000000"/>
                          </a:solidFill>
                          <a:effectLst/>
                          <a:latin typeface="Calibri" panose="020F0502020204030204" pitchFamily="34" charset="0"/>
                        </a:rPr>
                        <a:t>G III </a:t>
                      </a:r>
                      <a:r>
                        <a:rPr lang="en-US" sz="1800" b="0" i="0" u="none" strike="noStrike" dirty="0" smtClean="0">
                          <a:solidFill>
                            <a:srgbClr val="000000"/>
                          </a:solidFill>
                          <a:effectLst/>
                          <a:latin typeface="Calibri" panose="020F0502020204030204" pitchFamily="34" charset="0"/>
                        </a:rPr>
                        <a:t>(</a:t>
                      </a:r>
                      <a:r>
                        <a:rPr lang="en-US" sz="1800" b="0" i="0" u="none" strike="noStrike" baseline="0" dirty="0" smtClean="0">
                          <a:solidFill>
                            <a:srgbClr val="000000"/>
                          </a:solidFill>
                          <a:effectLst/>
                          <a:latin typeface="Calibri" panose="020F0502020204030204" pitchFamily="34" charset="0"/>
                        </a:rPr>
                        <a:t>AFRC</a:t>
                      </a:r>
                      <a:r>
                        <a:rPr lang="en-US" sz="1800" b="0" i="0" u="none" strike="noStrike" dirty="0" smtClean="0">
                          <a:solidFill>
                            <a:srgbClr val="000000"/>
                          </a:solidFill>
                          <a:effectLst/>
                          <a:latin typeface="Calibri" panose="020F0502020204030204" pitchFamily="34" charset="0"/>
                        </a:rPr>
                        <a:t>)</a:t>
                      </a:r>
                      <a:endParaRPr lang="en-US" sz="1800" b="0" i="0" u="none" strike="noStrike" dirty="0">
                        <a:solidFill>
                          <a:srgbClr val="000000"/>
                        </a:solidFill>
                        <a:effectLst/>
                        <a:latin typeface="Calibri" panose="020F0502020204030204" pitchFamily="34" charset="0"/>
                      </a:endParaRPr>
                    </a:p>
                  </a:txBody>
                  <a:tcPr marL="7219" marR="7219" marT="7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smtClean="0">
                          <a:solidFill>
                            <a:srgbClr val="000000"/>
                          </a:solidFill>
                          <a:effectLst/>
                          <a:latin typeface="Calibri" panose="020F0502020204030204" pitchFamily="34" charset="0"/>
                        </a:rPr>
                        <a:t>GLISTIN-A</a:t>
                      </a: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4</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058226"/>
                  </a:ext>
                </a:extLst>
              </a:tr>
              <a:tr h="596303">
                <a:tc>
                  <a:txBody>
                    <a:bodyPr/>
                    <a:lstStyle/>
                    <a:p>
                      <a:pPr algn="l" fontAlgn="ctr"/>
                      <a:r>
                        <a:rPr lang="en-US" sz="1800" b="0" i="0" u="none" strike="noStrike" dirty="0">
                          <a:solidFill>
                            <a:srgbClr val="000000"/>
                          </a:solidFill>
                          <a:effectLst/>
                          <a:latin typeface="Calibri" panose="020F0502020204030204" pitchFamily="34" charset="0"/>
                        </a:rPr>
                        <a:t>G III </a:t>
                      </a:r>
                      <a:r>
                        <a:rPr lang="en-US" sz="1800" b="0" i="0" u="none" strike="noStrike" dirty="0" smtClean="0">
                          <a:solidFill>
                            <a:srgbClr val="000000"/>
                          </a:solidFill>
                          <a:effectLst/>
                          <a:latin typeface="Calibri" panose="020F0502020204030204" pitchFamily="34" charset="0"/>
                        </a:rPr>
                        <a:t>(JSC</a:t>
                      </a:r>
                      <a:r>
                        <a:rPr lang="en-US" sz="1800" b="0" i="0" u="none" strike="noStrike" baseline="0" dirty="0" smtClean="0">
                          <a:solidFill>
                            <a:srgbClr val="000000"/>
                          </a:solidFill>
                          <a:effectLst/>
                          <a:latin typeface="Calibri" panose="020F0502020204030204" pitchFamily="34" charset="0"/>
                        </a:rPr>
                        <a:t> &amp; </a:t>
                      </a:r>
                      <a:r>
                        <a:rPr lang="en-US" sz="1800" b="0" i="0" u="none" strike="noStrike" dirty="0" smtClean="0">
                          <a:solidFill>
                            <a:srgbClr val="000000"/>
                          </a:solidFill>
                          <a:effectLst/>
                          <a:latin typeface="Calibri" panose="020F0502020204030204" pitchFamily="34" charset="0"/>
                        </a:rPr>
                        <a:t>AFRC)</a:t>
                      </a:r>
                      <a:endParaRPr lang="en-US" sz="1800" b="0" i="0" u="none" strike="noStrike" dirty="0">
                        <a:solidFill>
                          <a:srgbClr val="000000"/>
                        </a:solidFill>
                        <a:effectLst/>
                        <a:latin typeface="Calibri" panose="020F0502020204030204" pitchFamily="34" charset="0"/>
                      </a:endParaRPr>
                    </a:p>
                  </a:txBody>
                  <a:tcPr marL="7219" marR="7219" marT="7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smtClean="0">
                          <a:solidFill>
                            <a:srgbClr val="000000"/>
                          </a:solidFill>
                          <a:effectLst/>
                          <a:latin typeface="Calibri" panose="020F0502020204030204" pitchFamily="34" charset="0"/>
                        </a:rPr>
                        <a:t>UAVSAR</a:t>
                      </a: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panose="020F0502020204030204" pitchFamily="34" charset="0"/>
                        </a:rPr>
                        <a:t>3</a:t>
                      </a:r>
                      <a:endParaRPr lang="en-US" sz="1800" b="0" i="0" u="none" strike="noStrike" dirty="0">
                        <a:solidFill>
                          <a:srgbClr val="000000"/>
                        </a:solidFill>
                        <a:effectLst/>
                        <a:latin typeface="Calibri" panose="020F0502020204030204" pitchFamily="34" charset="0"/>
                      </a:endParaRP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panose="020F0502020204030204" pitchFamily="34" charset="0"/>
                        </a:rPr>
                        <a:t>1</a:t>
                      </a: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7219" marR="7219" marT="7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661333"/>
                  </a:ext>
                </a:extLst>
              </a:tr>
            </a:tbl>
          </a:graphicData>
        </a:graphic>
      </p:graphicFrame>
      <p:sp>
        <p:nvSpPr>
          <p:cNvPr id="75" name="TextBox 74"/>
          <p:cNvSpPr txBox="1"/>
          <p:nvPr/>
        </p:nvSpPr>
        <p:spPr>
          <a:xfrm>
            <a:off x="381000" y="19278600"/>
            <a:ext cx="9040594" cy="769441"/>
          </a:xfrm>
          <a:prstGeom prst="rect">
            <a:avLst/>
          </a:prstGeom>
          <a:noFill/>
        </p:spPr>
        <p:txBody>
          <a:bodyPr wrap="square" rtlCol="0">
            <a:spAutoFit/>
          </a:bodyPr>
          <a:lstStyle/>
          <a:p>
            <a:pPr algn="ctr"/>
            <a:r>
              <a:rPr lang="en-US" sz="4400" b="1" dirty="0" smtClean="0">
                <a:solidFill>
                  <a:srgbClr val="0000FF"/>
                </a:solidFill>
              </a:rPr>
              <a:t>SnowEx 2017 Aircraft Science Sorties</a:t>
            </a:r>
          </a:p>
        </p:txBody>
      </p:sp>
      <p:sp>
        <p:nvSpPr>
          <p:cNvPr id="114" name="Text Box 4"/>
          <p:cNvSpPr txBox="1">
            <a:spLocks noChangeArrowheads="1"/>
          </p:cNvSpPr>
          <p:nvPr/>
        </p:nvSpPr>
        <p:spPr bwMode="auto">
          <a:xfrm>
            <a:off x="464989" y="17170925"/>
            <a:ext cx="8872615" cy="1938992"/>
          </a:xfrm>
          <a:prstGeom prst="rect">
            <a:avLst/>
          </a:prstGeom>
          <a:solidFill>
            <a:schemeClr val="accent6">
              <a:lumMod val="40000"/>
              <a:lumOff val="60000"/>
            </a:schemeClr>
          </a:solidFill>
          <a:ln w="9525">
            <a:solidFill>
              <a:schemeClr val="tx1"/>
            </a:solidFill>
            <a:miter lim="800000"/>
            <a:headEnd/>
            <a:tailEnd/>
          </a:ln>
        </p:spPr>
        <p:txBody>
          <a:bodyPr wrap="square">
            <a:spAutoFit/>
          </a:bodyPr>
          <a:lstStyle/>
          <a:p>
            <a:pPr algn="just"/>
            <a:r>
              <a:rPr lang="en-US" sz="2000" dirty="0" smtClean="0"/>
              <a:t>SnowEx Year 1 (2017) was a major community-wide campaign to collect aircraft and ground-based multi-sensor observations along with extensive ground truth measurements, to enable algorithm development and to guide trade studies needed to determine an optimum combination of measurements, sensors and models for a future snow satellite mission.  Forest cover—affecting about half of global snow-covered areas—was used to challenge all the sensing techniques.</a:t>
            </a:r>
            <a:endParaRPr lang="en-US" sz="2000" dirty="0"/>
          </a:p>
        </p:txBody>
      </p:sp>
      <p:sp>
        <p:nvSpPr>
          <p:cNvPr id="123" name="Content Placeholder 3"/>
          <p:cNvSpPr txBox="1">
            <a:spLocks/>
          </p:cNvSpPr>
          <p:nvPr/>
        </p:nvSpPr>
        <p:spPr>
          <a:xfrm>
            <a:off x="9941203" y="7086600"/>
            <a:ext cx="4767805" cy="3750401"/>
          </a:xfrm>
          <a:prstGeom prst="rect">
            <a:avLst/>
          </a:prstGeom>
          <a:solidFill>
            <a:schemeClr val="accent2">
              <a:lumMod val="20000"/>
              <a:lumOff val="80000"/>
            </a:schemeClr>
          </a:solidFill>
        </p:spPr>
        <p:txBody>
          <a:bodyPr/>
          <a:lstStyle>
            <a:lvl1pPr marL="1268709" indent="-1268709" algn="l" defTabSz="3383223" rtl="0" eaLnBrk="1" latinLnBrk="0" hangingPunct="1">
              <a:spcBef>
                <a:spcPct val="20000"/>
              </a:spcBef>
              <a:buFont typeface="Arial" panose="020B0604020202020204" pitchFamily="34" charset="0"/>
              <a:buChar char="•"/>
              <a:defRPr sz="11813" kern="1200">
                <a:solidFill>
                  <a:schemeClr val="tx1"/>
                </a:solidFill>
                <a:latin typeface="+mn-lt"/>
                <a:ea typeface="+mn-ea"/>
                <a:cs typeface="+mn-cs"/>
              </a:defRPr>
            </a:lvl1pPr>
            <a:lvl2pPr marL="2748869" indent="-1057257" algn="l" defTabSz="3383223" rtl="0" eaLnBrk="1" latinLnBrk="0" hangingPunct="1">
              <a:spcBef>
                <a:spcPct val="20000"/>
              </a:spcBef>
              <a:buFont typeface="Arial" panose="020B0604020202020204" pitchFamily="34" charset="0"/>
              <a:buChar char="–"/>
              <a:defRPr sz="10325" kern="1200">
                <a:solidFill>
                  <a:schemeClr val="tx1"/>
                </a:solidFill>
                <a:latin typeface="+mn-lt"/>
                <a:ea typeface="+mn-ea"/>
                <a:cs typeface="+mn-cs"/>
              </a:defRPr>
            </a:lvl2pPr>
            <a:lvl3pPr marL="4229029" indent="-845806" algn="l" defTabSz="3383223" rtl="0" eaLnBrk="1" latinLnBrk="0" hangingPunct="1">
              <a:spcBef>
                <a:spcPct val="20000"/>
              </a:spcBef>
              <a:buFont typeface="Arial" panose="020B0604020202020204" pitchFamily="34" charset="0"/>
              <a:buChar char="•"/>
              <a:defRPr sz="8838" kern="1200">
                <a:solidFill>
                  <a:schemeClr val="tx1"/>
                </a:solidFill>
                <a:latin typeface="+mn-lt"/>
                <a:ea typeface="+mn-ea"/>
                <a:cs typeface="+mn-cs"/>
              </a:defRPr>
            </a:lvl3pPr>
            <a:lvl4pPr marL="5920640"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4pPr>
            <a:lvl5pPr marL="7612252"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5pPr>
            <a:lvl6pPr marL="9303863"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6pPr>
            <a:lvl7pPr marL="10995474"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7pPr>
            <a:lvl8pPr marL="12687086"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8pPr>
            <a:lvl9pPr marL="14378697"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9pPr>
          </a:lstStyle>
          <a:p>
            <a:pPr marL="342900" indent="-342900"/>
            <a:r>
              <a:rPr lang="pt-BR" sz="2000" dirty="0" smtClean="0"/>
              <a:t>Dual frequency SAR developed by MetaSensing in 2011 for ESA’s CoReH20 effort</a:t>
            </a:r>
          </a:p>
          <a:p>
            <a:pPr marL="342900" indent="-342900"/>
            <a:r>
              <a:rPr lang="en-US" sz="2000" dirty="0" smtClean="0"/>
              <a:t>X Band (9.6 GHz) &amp; Ku Band (17.2 GHz)</a:t>
            </a:r>
          </a:p>
          <a:p>
            <a:pPr marL="342900" indent="-342900"/>
            <a:r>
              <a:rPr lang="en-US" sz="2000" dirty="0" smtClean="0"/>
              <a:t>Full polarization: VV, VH, HV, HH</a:t>
            </a:r>
          </a:p>
          <a:p>
            <a:pPr marL="342900" indent="-342900"/>
            <a:r>
              <a:rPr lang="en-US" sz="2000" dirty="0" err="1" smtClean="0"/>
              <a:t>Radiometrically</a:t>
            </a:r>
            <a:r>
              <a:rPr lang="en-US" sz="2000" dirty="0" smtClean="0"/>
              <a:t> calibrated SAR images  (1 dB accuracy)</a:t>
            </a:r>
          </a:p>
          <a:p>
            <a:pPr marL="342900" indent="-342900"/>
            <a:r>
              <a:rPr lang="en-US" sz="2000" dirty="0" smtClean="0"/>
              <a:t>Multiple upgrades from 1</a:t>
            </a:r>
            <a:r>
              <a:rPr lang="en-US" sz="2000" baseline="30000" dirty="0" smtClean="0"/>
              <a:t>st</a:t>
            </a:r>
            <a:r>
              <a:rPr lang="en-US" sz="2000" dirty="0" smtClean="0"/>
              <a:t> version </a:t>
            </a:r>
          </a:p>
          <a:p>
            <a:pPr marL="342900" indent="-342900"/>
            <a:r>
              <a:rPr lang="en-US" sz="2000" dirty="0" smtClean="0"/>
              <a:t>High degree of customization </a:t>
            </a:r>
          </a:p>
          <a:p>
            <a:pPr marL="342900" indent="-342900"/>
            <a:r>
              <a:rPr lang="en-US" sz="2000" dirty="0" smtClean="0"/>
              <a:t>Many successful campaigns worldwide </a:t>
            </a:r>
            <a:endParaRPr lang="en-US" sz="2000" dirty="0"/>
          </a:p>
        </p:txBody>
      </p:sp>
      <p:pic>
        <p:nvPicPr>
          <p:cNvPr id="124" name="Picture 13" descr="IMG_0826">
            <a:extLst>
              <a:ext uri="{FF2B5EF4-FFF2-40B4-BE49-F238E27FC236}">
                <a16:creationId xmlns:a16="http://schemas.microsoft.com/office/drawing/2014/main" id="{DEF22034-F5E8-4C21-87AF-21AA638AC048}"/>
              </a:ext>
            </a:extLst>
          </p:cNvPr>
          <p:cNvPicPr>
            <a:picLocks noChangeAspect="1" noChangeArrowheads="1"/>
          </p:cNvPicPr>
          <p:nvPr/>
        </p:nvPicPr>
        <p:blipFill>
          <a:blip r:embed="rId5"/>
          <a:srcRect/>
          <a:stretch>
            <a:fillRect/>
          </a:stretch>
        </p:blipFill>
        <p:spPr bwMode="auto">
          <a:xfrm>
            <a:off x="14909754" y="7230765"/>
            <a:ext cx="3911646" cy="3473133"/>
          </a:xfrm>
          <a:prstGeom prst="rect">
            <a:avLst/>
          </a:prstGeom>
          <a:noFill/>
          <a:ln w="9525">
            <a:noFill/>
            <a:miter lim="800000"/>
            <a:headEnd/>
            <a:tailEnd/>
          </a:ln>
        </p:spPr>
      </p:pic>
      <p:sp>
        <p:nvSpPr>
          <p:cNvPr id="125" name="Content Placeholder 3">
            <a:extLst>
              <a:ext uri="{FF2B5EF4-FFF2-40B4-BE49-F238E27FC236}">
                <a16:creationId xmlns:a16="http://schemas.microsoft.com/office/drawing/2014/main" id="{5A2474BA-21D5-4CD6-9F42-43AF58C961EE}"/>
              </a:ext>
            </a:extLst>
          </p:cNvPr>
          <p:cNvSpPr txBox="1">
            <a:spLocks/>
          </p:cNvSpPr>
          <p:nvPr/>
        </p:nvSpPr>
        <p:spPr>
          <a:xfrm>
            <a:off x="9986108" y="11087988"/>
            <a:ext cx="9036496" cy="1520909"/>
          </a:xfrm>
          <a:prstGeom prst="rect">
            <a:avLst/>
          </a:prstGeom>
          <a:solidFill>
            <a:schemeClr val="accent2">
              <a:lumMod val="20000"/>
              <a:lumOff val="80000"/>
            </a:schemeClr>
          </a:solidFill>
        </p:spPr>
        <p:txBody>
          <a:bodyPr/>
          <a:lstStyle>
            <a:lvl1pPr marL="1268709" indent="-1268709" algn="l" defTabSz="3383223" rtl="0" eaLnBrk="1" latinLnBrk="0" hangingPunct="1">
              <a:spcBef>
                <a:spcPct val="20000"/>
              </a:spcBef>
              <a:buFont typeface="Arial" panose="020B0604020202020204" pitchFamily="34" charset="0"/>
              <a:buChar char="•"/>
              <a:defRPr sz="11813" kern="1200">
                <a:solidFill>
                  <a:schemeClr val="tx1"/>
                </a:solidFill>
                <a:latin typeface="+mn-lt"/>
                <a:ea typeface="+mn-ea"/>
                <a:cs typeface="+mn-cs"/>
              </a:defRPr>
            </a:lvl1pPr>
            <a:lvl2pPr marL="2748869" indent="-1057257" algn="l" defTabSz="3383223" rtl="0" eaLnBrk="1" latinLnBrk="0" hangingPunct="1">
              <a:spcBef>
                <a:spcPct val="20000"/>
              </a:spcBef>
              <a:buFont typeface="Arial" panose="020B0604020202020204" pitchFamily="34" charset="0"/>
              <a:buChar char="–"/>
              <a:defRPr sz="10325" kern="1200">
                <a:solidFill>
                  <a:schemeClr val="tx1"/>
                </a:solidFill>
                <a:latin typeface="+mn-lt"/>
                <a:ea typeface="+mn-ea"/>
                <a:cs typeface="+mn-cs"/>
              </a:defRPr>
            </a:lvl2pPr>
            <a:lvl3pPr marL="4229029" indent="-845806" algn="l" defTabSz="3383223" rtl="0" eaLnBrk="1" latinLnBrk="0" hangingPunct="1">
              <a:spcBef>
                <a:spcPct val="20000"/>
              </a:spcBef>
              <a:buFont typeface="Arial" panose="020B0604020202020204" pitchFamily="34" charset="0"/>
              <a:buChar char="•"/>
              <a:defRPr sz="8838" kern="1200">
                <a:solidFill>
                  <a:schemeClr val="tx1"/>
                </a:solidFill>
                <a:latin typeface="+mn-lt"/>
                <a:ea typeface="+mn-ea"/>
                <a:cs typeface="+mn-cs"/>
              </a:defRPr>
            </a:lvl3pPr>
            <a:lvl4pPr marL="5920640"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4pPr>
            <a:lvl5pPr marL="7612252"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5pPr>
            <a:lvl6pPr marL="9303863"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6pPr>
            <a:lvl7pPr marL="10995474"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7pPr>
            <a:lvl8pPr marL="12687086"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8pPr>
            <a:lvl9pPr marL="14378697"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9pPr>
          </a:lstStyle>
          <a:p>
            <a:pPr marL="342900" indent="-342900"/>
            <a:r>
              <a:rPr lang="en-US" sz="2000" dirty="0" err="1" smtClean="0"/>
              <a:t>SnowSAR</a:t>
            </a:r>
            <a:r>
              <a:rPr lang="en-US" sz="2000" dirty="0" smtClean="0"/>
              <a:t> underwent major upgrades before SnowEx 2017</a:t>
            </a:r>
          </a:p>
          <a:p>
            <a:pPr marL="342900" indent="-342900"/>
            <a:r>
              <a:rPr lang="en-US" sz="2000" dirty="0" smtClean="0"/>
              <a:t>New </a:t>
            </a:r>
            <a:r>
              <a:rPr lang="en-US" sz="2000" dirty="0" err="1" smtClean="0"/>
              <a:t>polarimetric</a:t>
            </a:r>
            <a:r>
              <a:rPr lang="en-US" sz="2000" dirty="0" smtClean="0"/>
              <a:t> antennas with better radiation performance (both X and Ku)</a:t>
            </a:r>
          </a:p>
          <a:p>
            <a:pPr marL="342900" indent="-342900"/>
            <a:r>
              <a:rPr lang="en-US" sz="2000" dirty="0" smtClean="0"/>
              <a:t>Integrated RF modules with increased transmitted power (10W X, 5W Ku)</a:t>
            </a:r>
          </a:p>
          <a:p>
            <a:pPr marL="342900" indent="-342900"/>
            <a:r>
              <a:rPr lang="en-US" sz="2000" dirty="0" smtClean="0"/>
              <a:t>Control GUI featuring parameters tuning</a:t>
            </a:r>
            <a:endParaRPr lang="en-US" sz="2000" dirty="0"/>
          </a:p>
        </p:txBody>
      </p:sp>
      <p:pic>
        <p:nvPicPr>
          <p:cNvPr id="126" name="Picture 125">
            <a:extLst>
              <a:ext uri="{FF2B5EF4-FFF2-40B4-BE49-F238E27FC236}">
                <a16:creationId xmlns:a16="http://schemas.microsoft.com/office/drawing/2014/main" id="{178ADBE9-2978-4D2C-ABE1-745E0CFC71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594"/>
          <a:stretch/>
        </p:blipFill>
        <p:spPr>
          <a:xfrm>
            <a:off x="9979201" y="12814315"/>
            <a:ext cx="5035442" cy="2981945"/>
          </a:xfrm>
          <a:prstGeom prst="rect">
            <a:avLst/>
          </a:prstGeom>
        </p:spPr>
      </p:pic>
      <p:pic>
        <p:nvPicPr>
          <p:cNvPr id="128" name="Picture 127">
            <a:extLst>
              <a:ext uri="{FF2B5EF4-FFF2-40B4-BE49-F238E27FC236}">
                <a16:creationId xmlns:a16="http://schemas.microsoft.com/office/drawing/2014/main" id="{3084FDF8-3F0F-49C4-A269-59236B1BB9DE}"/>
              </a:ext>
            </a:extLst>
          </p:cNvPr>
          <p:cNvPicPr>
            <a:picLocks noChangeAspect="1"/>
          </p:cNvPicPr>
          <p:nvPr/>
        </p:nvPicPr>
        <p:blipFill>
          <a:blip r:embed="rId7"/>
          <a:stretch>
            <a:fillRect/>
          </a:stretch>
        </p:blipFill>
        <p:spPr>
          <a:xfrm>
            <a:off x="14997644" y="12874692"/>
            <a:ext cx="3997166" cy="2674532"/>
          </a:xfrm>
          <a:prstGeom prst="rect">
            <a:avLst/>
          </a:prstGeom>
        </p:spPr>
      </p:pic>
      <p:sp>
        <p:nvSpPr>
          <p:cNvPr id="121" name="Left Arrow 120"/>
          <p:cNvSpPr/>
          <p:nvPr/>
        </p:nvSpPr>
        <p:spPr>
          <a:xfrm>
            <a:off x="11815058" y="12954000"/>
            <a:ext cx="2507622" cy="839268"/>
          </a:xfrm>
          <a:prstGeom prst="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12061800" y="13223360"/>
            <a:ext cx="2211311" cy="369332"/>
          </a:xfrm>
          <a:prstGeom prst="rect">
            <a:avLst/>
          </a:prstGeom>
          <a:solidFill>
            <a:schemeClr val="bg2">
              <a:lumMod val="75000"/>
            </a:schemeClr>
          </a:solidFill>
        </p:spPr>
        <p:txBody>
          <a:bodyPr wrap="none" rtlCol="0">
            <a:spAutoFit/>
          </a:bodyPr>
          <a:lstStyle/>
          <a:p>
            <a:r>
              <a:rPr lang="en-US" sz="1800" dirty="0" smtClean="0"/>
              <a:t>Integrated RF module</a:t>
            </a:r>
            <a:endParaRPr lang="en-US" sz="1800" dirty="0"/>
          </a:p>
        </p:txBody>
      </p:sp>
      <p:sp>
        <p:nvSpPr>
          <p:cNvPr id="130" name="TextBox 129"/>
          <p:cNvSpPr txBox="1"/>
          <p:nvPr/>
        </p:nvSpPr>
        <p:spPr>
          <a:xfrm>
            <a:off x="12768307" y="14688835"/>
            <a:ext cx="1440459" cy="369332"/>
          </a:xfrm>
          <a:prstGeom prst="rect">
            <a:avLst/>
          </a:prstGeom>
          <a:solidFill>
            <a:schemeClr val="bg2">
              <a:lumMod val="75000"/>
            </a:schemeClr>
          </a:solidFill>
        </p:spPr>
        <p:txBody>
          <a:bodyPr wrap="none" rtlCol="0">
            <a:spAutoFit/>
          </a:bodyPr>
          <a:lstStyle/>
          <a:p>
            <a:r>
              <a:rPr lang="en-US" sz="1800" dirty="0" smtClean="0"/>
              <a:t>New antenna</a:t>
            </a:r>
            <a:endParaRPr lang="en-US" sz="1800" dirty="0"/>
          </a:p>
        </p:txBody>
      </p:sp>
      <p:sp>
        <p:nvSpPr>
          <p:cNvPr id="137" name="TextBox 136"/>
          <p:cNvSpPr txBox="1"/>
          <p:nvPr/>
        </p:nvSpPr>
        <p:spPr>
          <a:xfrm>
            <a:off x="16174355" y="15547673"/>
            <a:ext cx="1281698" cy="369332"/>
          </a:xfrm>
          <a:prstGeom prst="rect">
            <a:avLst/>
          </a:prstGeom>
          <a:solidFill>
            <a:schemeClr val="bg2">
              <a:lumMod val="75000"/>
            </a:schemeClr>
          </a:solidFill>
        </p:spPr>
        <p:txBody>
          <a:bodyPr wrap="none" rtlCol="0">
            <a:spAutoFit/>
          </a:bodyPr>
          <a:lstStyle/>
          <a:p>
            <a:r>
              <a:rPr lang="en-US" sz="1800" dirty="0" smtClean="0"/>
              <a:t>Control GUI</a:t>
            </a:r>
            <a:endParaRPr lang="en-US" sz="1800" dirty="0"/>
          </a:p>
        </p:txBody>
      </p:sp>
      <p:grpSp>
        <p:nvGrpSpPr>
          <p:cNvPr id="1038" name="Group 1037"/>
          <p:cNvGrpSpPr/>
          <p:nvPr/>
        </p:nvGrpSpPr>
        <p:grpSpPr>
          <a:xfrm>
            <a:off x="9906000" y="16061097"/>
            <a:ext cx="8991600" cy="5884503"/>
            <a:chOff x="10064945" y="24571806"/>
            <a:chExt cx="8991600" cy="5884503"/>
          </a:xfrm>
        </p:grpSpPr>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1145" y="28398910"/>
              <a:ext cx="3191445" cy="1981200"/>
            </a:xfrm>
            <a:prstGeom prst="rect">
              <a:avLst/>
            </a:prstGeom>
          </p:spPr>
        </p:pic>
        <p:pic>
          <p:nvPicPr>
            <p:cNvPr id="78" name="Picture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13344" y="28398909"/>
              <a:ext cx="2667001" cy="2010023"/>
            </a:xfrm>
            <a:prstGeom prst="rect">
              <a:avLst/>
            </a:prstGeom>
          </p:spPr>
        </p:pic>
        <p:sp>
          <p:nvSpPr>
            <p:cNvPr id="79" name="Rectangle 78"/>
            <p:cNvSpPr/>
            <p:nvPr/>
          </p:nvSpPr>
          <p:spPr>
            <a:xfrm>
              <a:off x="14346659" y="28150035"/>
              <a:ext cx="1160517" cy="612109"/>
            </a:xfrm>
            <a:prstGeom prst="rect">
              <a:avLst/>
            </a:prstGeom>
          </p:spPr>
          <p:txBody>
            <a:bodyPr wrap="none">
              <a:spAutoFit/>
            </a:bodyPr>
            <a:lstStyle/>
            <a:p>
              <a:r>
                <a:rPr lang="en-US" sz="1600" b="1" dirty="0" smtClean="0">
                  <a:solidFill>
                    <a:schemeClr val="bg1"/>
                  </a:solidFill>
                  <a:latin typeface="Arial" pitchFamily="34" charset="0"/>
                  <a:cs typeface="Arial" pitchFamily="34" charset="0"/>
                </a:rPr>
                <a:t>CAR</a:t>
              </a:r>
              <a:endParaRPr lang="en-US" sz="1600" dirty="0">
                <a:solidFill>
                  <a:schemeClr val="bg1"/>
                </a:solidFill>
              </a:endParaRPr>
            </a:p>
          </p:txBody>
        </p:sp>
        <p:sp>
          <p:nvSpPr>
            <p:cNvPr id="80" name="Rectangle 79"/>
            <p:cNvSpPr/>
            <p:nvPr/>
          </p:nvSpPr>
          <p:spPr>
            <a:xfrm>
              <a:off x="16665086" y="28229432"/>
              <a:ext cx="2151347" cy="612109"/>
            </a:xfrm>
            <a:prstGeom prst="rect">
              <a:avLst/>
            </a:prstGeom>
          </p:spPr>
          <p:txBody>
            <a:bodyPr wrap="none">
              <a:spAutoFit/>
            </a:bodyPr>
            <a:lstStyle/>
            <a:p>
              <a:r>
                <a:rPr lang="en-US" sz="1600" b="1" dirty="0" err="1" smtClean="0">
                  <a:solidFill>
                    <a:schemeClr val="bg1"/>
                  </a:solidFill>
                  <a:latin typeface="Arial" pitchFamily="34" charset="0"/>
                  <a:cs typeface="Arial" pitchFamily="34" charset="0"/>
                </a:rPr>
                <a:t>SnowSAR</a:t>
              </a:r>
              <a:endParaRPr lang="en-US" sz="1600" dirty="0">
                <a:solidFill>
                  <a:schemeClr val="bg1"/>
                </a:solidFill>
              </a:endParaRPr>
            </a:p>
          </p:txBody>
        </p:sp>
        <p:pic>
          <p:nvPicPr>
            <p:cNvPr id="81" name="Picture 80" descr="anim_QWIP_science_3_0002_20170221_ReflAboutYaxis_1G-43 (dragged).tif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17745" y="28398910"/>
              <a:ext cx="2824757" cy="1981199"/>
            </a:xfrm>
            <a:prstGeom prst="rect">
              <a:avLst/>
            </a:prstGeom>
          </p:spPr>
        </p:pic>
        <p:pic>
          <p:nvPicPr>
            <p:cNvPr id="82" name="Picture 81">
              <a:extLst>
                <a:ext uri="{FF2B5EF4-FFF2-40B4-BE49-F238E27FC236}">
                  <a16:creationId xmlns:a16="http://schemas.microsoft.com/office/drawing/2014/main" id="{5BFC8DA6-AF72-41AE-A96D-B5AA9462F6D7}"/>
                </a:ext>
              </a:extLst>
            </p:cNvPr>
            <p:cNvPicPr>
              <a:picLocks noChangeAspect="1"/>
            </p:cNvPicPr>
            <p:nvPr/>
          </p:nvPicPr>
          <p:blipFill>
            <a:blip r:embed="rId11" cstate="print">
              <a:extLst>
                <a:ext uri="{28A0092B-C50C-407E-A947-70E740481C1C}">
                  <a14:useLocalDpi xmlns:a14="http://schemas.microsoft.com/office/drawing/2010/main" val="0"/>
                </a:ext>
              </a:extLst>
            </a:blip>
            <a:srcRect b="52296"/>
            <a:stretch>
              <a:fillRect/>
            </a:stretch>
          </p:blipFill>
          <p:spPr>
            <a:xfrm>
              <a:off x="10141145" y="24817509"/>
              <a:ext cx="8839200" cy="3316564"/>
            </a:xfrm>
            <a:prstGeom prst="rect">
              <a:avLst/>
            </a:prstGeom>
          </p:spPr>
        </p:pic>
        <p:sp>
          <p:nvSpPr>
            <p:cNvPr id="83" name="TextBox 82"/>
            <p:cNvSpPr txBox="1"/>
            <p:nvPr/>
          </p:nvSpPr>
          <p:spPr>
            <a:xfrm>
              <a:off x="10217345" y="24969909"/>
              <a:ext cx="6990259" cy="400110"/>
            </a:xfrm>
            <a:prstGeom prst="rect">
              <a:avLst/>
            </a:prstGeom>
            <a:noFill/>
          </p:spPr>
          <p:txBody>
            <a:bodyPr wrap="square" rtlCol="0">
              <a:spAutoFit/>
            </a:bodyPr>
            <a:lstStyle/>
            <a:p>
              <a:r>
                <a:rPr lang="en-US" sz="2000" b="1" dirty="0" smtClean="0">
                  <a:solidFill>
                    <a:schemeClr val="bg1"/>
                  </a:solidFill>
                  <a:latin typeface="Arial" pitchFamily="34" charset="0"/>
                  <a:cs typeface="Arial" pitchFamily="34" charset="0"/>
                </a:rPr>
                <a:t>NRL P-3: 4 sensors</a:t>
              </a:r>
              <a:endParaRPr lang="en-US" sz="2000" b="1" dirty="0">
                <a:solidFill>
                  <a:schemeClr val="bg1"/>
                </a:solidFill>
                <a:latin typeface="Arial" pitchFamily="34" charset="0"/>
                <a:cs typeface="Arial" pitchFamily="34" charset="0"/>
              </a:endParaRPr>
            </a:p>
          </p:txBody>
        </p:sp>
        <p:sp>
          <p:nvSpPr>
            <p:cNvPr id="84" name="TextBox 83"/>
            <p:cNvSpPr txBox="1"/>
            <p:nvPr/>
          </p:nvSpPr>
          <p:spPr>
            <a:xfrm>
              <a:off x="16922945" y="27103509"/>
              <a:ext cx="1447800" cy="400110"/>
            </a:xfrm>
            <a:prstGeom prst="rect">
              <a:avLst/>
            </a:prstGeom>
            <a:noFill/>
          </p:spPr>
          <p:txBody>
            <a:bodyPr wrap="square" rtlCol="0">
              <a:spAutoFit/>
            </a:bodyPr>
            <a:lstStyle/>
            <a:p>
              <a:r>
                <a:rPr lang="en-US" sz="2000" b="1" dirty="0" err="1" smtClean="0">
                  <a:solidFill>
                    <a:schemeClr val="bg1"/>
                  </a:solidFill>
                  <a:latin typeface="Arial" pitchFamily="34" charset="0"/>
                  <a:cs typeface="Arial" pitchFamily="34" charset="0"/>
                </a:rPr>
                <a:t>SnowSAR</a:t>
              </a:r>
              <a:endParaRPr lang="en-US" sz="2000" b="1" dirty="0">
                <a:solidFill>
                  <a:schemeClr val="bg1"/>
                </a:solidFill>
                <a:latin typeface="Arial" pitchFamily="34" charset="0"/>
                <a:cs typeface="Arial" pitchFamily="34" charset="0"/>
              </a:endParaRPr>
            </a:p>
          </p:txBody>
        </p:sp>
        <p:sp>
          <p:nvSpPr>
            <p:cNvPr id="85" name="TextBox 84"/>
            <p:cNvSpPr txBox="1"/>
            <p:nvPr/>
          </p:nvSpPr>
          <p:spPr>
            <a:xfrm>
              <a:off x="10217345" y="27332109"/>
              <a:ext cx="1143000" cy="707886"/>
            </a:xfrm>
            <a:prstGeom prst="rect">
              <a:avLst/>
            </a:prstGeom>
            <a:noFill/>
          </p:spPr>
          <p:txBody>
            <a:bodyPr wrap="square" rtlCol="0">
              <a:spAutoFit/>
            </a:bodyPr>
            <a:lstStyle/>
            <a:p>
              <a:r>
                <a:rPr lang="en-US" sz="2000" b="1" dirty="0" smtClean="0">
                  <a:solidFill>
                    <a:schemeClr val="bg1"/>
                  </a:solidFill>
                  <a:latin typeface="Arial" pitchFamily="34" charset="0"/>
                  <a:cs typeface="Arial" pitchFamily="34" charset="0"/>
                </a:rPr>
                <a:t>CAR</a:t>
              </a:r>
            </a:p>
            <a:p>
              <a:r>
                <a:rPr lang="en-US" sz="2000" b="1" dirty="0" smtClean="0">
                  <a:solidFill>
                    <a:schemeClr val="bg1"/>
                  </a:solidFill>
                  <a:latin typeface="Arial" pitchFamily="34" charset="0"/>
                  <a:cs typeface="Arial" pitchFamily="34" charset="0"/>
                </a:rPr>
                <a:t>(BRDF)</a:t>
              </a:r>
              <a:endParaRPr lang="en-US" sz="2000" b="1" dirty="0">
                <a:solidFill>
                  <a:schemeClr val="bg1"/>
                </a:solidFill>
                <a:latin typeface="Arial" pitchFamily="34" charset="0"/>
                <a:cs typeface="Arial" pitchFamily="34" charset="0"/>
              </a:endParaRPr>
            </a:p>
          </p:txBody>
        </p:sp>
        <p:sp>
          <p:nvSpPr>
            <p:cNvPr id="86" name="TextBox 85"/>
            <p:cNvSpPr txBox="1"/>
            <p:nvPr/>
          </p:nvSpPr>
          <p:spPr>
            <a:xfrm>
              <a:off x="11969945" y="27713109"/>
              <a:ext cx="4114800" cy="400110"/>
            </a:xfrm>
            <a:prstGeom prst="rect">
              <a:avLst/>
            </a:prstGeom>
            <a:noFill/>
          </p:spPr>
          <p:txBody>
            <a:bodyPr wrap="square" rtlCol="0">
              <a:spAutoFit/>
            </a:bodyPr>
            <a:lstStyle/>
            <a:p>
              <a:r>
                <a:rPr lang="en-US" sz="2000" b="1" dirty="0" smtClean="0">
                  <a:solidFill>
                    <a:schemeClr val="bg1"/>
                  </a:solidFill>
                  <a:latin typeface="Arial" pitchFamily="34" charset="0"/>
                  <a:cs typeface="Arial" pitchFamily="34" charset="0"/>
                </a:rPr>
                <a:t>2 thermal IR sensors, HD video</a:t>
              </a:r>
              <a:endParaRPr lang="en-US" sz="2000" b="1" dirty="0">
                <a:solidFill>
                  <a:schemeClr val="bg1"/>
                </a:solidFill>
                <a:latin typeface="Arial" pitchFamily="34" charset="0"/>
                <a:cs typeface="Arial" pitchFamily="34" charset="0"/>
              </a:endParaRPr>
            </a:p>
          </p:txBody>
        </p:sp>
        <p:cxnSp>
          <p:nvCxnSpPr>
            <p:cNvPr id="87" name="Straight Arrow Connector 86"/>
            <p:cNvCxnSpPr/>
            <p:nvPr/>
          </p:nvCxnSpPr>
          <p:spPr>
            <a:xfrm flipV="1">
              <a:off x="10750745" y="26874909"/>
              <a:ext cx="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17913545" y="26722509"/>
              <a:ext cx="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16084745" y="27255909"/>
              <a:ext cx="8382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15017945" y="27179709"/>
              <a:ext cx="6096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10064945" y="24741309"/>
              <a:ext cx="8991600" cy="571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Down Arrow 1030"/>
            <p:cNvSpPr/>
            <p:nvPr/>
          </p:nvSpPr>
          <p:spPr>
            <a:xfrm>
              <a:off x="10750744" y="28039995"/>
              <a:ext cx="305953" cy="722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own Arrow 138"/>
            <p:cNvSpPr/>
            <p:nvPr/>
          </p:nvSpPr>
          <p:spPr>
            <a:xfrm>
              <a:off x="13647482" y="28093446"/>
              <a:ext cx="304800" cy="553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own Arrow 139"/>
            <p:cNvSpPr/>
            <p:nvPr/>
          </p:nvSpPr>
          <p:spPr>
            <a:xfrm>
              <a:off x="17704461" y="27484411"/>
              <a:ext cx="361483" cy="11622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614998" y="24801548"/>
              <a:ext cx="1337342" cy="114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709008" y="24832672"/>
              <a:ext cx="1566543" cy="111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 name="TextBox 1033"/>
            <p:cNvSpPr txBox="1"/>
            <p:nvPr/>
          </p:nvSpPr>
          <p:spPr>
            <a:xfrm>
              <a:off x="15004120" y="24571806"/>
              <a:ext cx="952120" cy="369332"/>
            </a:xfrm>
            <a:prstGeom prst="rect">
              <a:avLst/>
            </a:prstGeom>
            <a:solidFill>
              <a:schemeClr val="accent6">
                <a:lumMod val="75000"/>
              </a:schemeClr>
            </a:solidFill>
          </p:spPr>
          <p:txBody>
            <a:bodyPr wrap="none" rtlCol="0">
              <a:spAutoFit/>
            </a:bodyPr>
            <a:lstStyle/>
            <a:p>
              <a:r>
                <a:rPr lang="en-US" sz="1800" dirty="0" smtClean="0">
                  <a:solidFill>
                    <a:schemeClr val="bg1"/>
                  </a:solidFill>
                </a:rPr>
                <a:t>Ku band</a:t>
              </a:r>
              <a:endParaRPr lang="en-US" sz="1800" dirty="0">
                <a:solidFill>
                  <a:schemeClr val="bg1"/>
                </a:solidFill>
              </a:endParaRPr>
            </a:p>
          </p:txBody>
        </p:sp>
        <p:sp>
          <p:nvSpPr>
            <p:cNvPr id="145" name="TextBox 144"/>
            <p:cNvSpPr txBox="1"/>
            <p:nvPr/>
          </p:nvSpPr>
          <p:spPr>
            <a:xfrm>
              <a:off x="17804959" y="24579753"/>
              <a:ext cx="833883" cy="369332"/>
            </a:xfrm>
            <a:prstGeom prst="rect">
              <a:avLst/>
            </a:prstGeom>
            <a:solidFill>
              <a:schemeClr val="accent6">
                <a:lumMod val="75000"/>
              </a:schemeClr>
            </a:solidFill>
          </p:spPr>
          <p:txBody>
            <a:bodyPr wrap="none" rtlCol="0">
              <a:spAutoFit/>
            </a:bodyPr>
            <a:lstStyle/>
            <a:p>
              <a:r>
                <a:rPr lang="en-US" sz="1800" dirty="0" smtClean="0">
                  <a:solidFill>
                    <a:schemeClr val="bg1"/>
                  </a:solidFill>
                </a:rPr>
                <a:t>X band</a:t>
              </a:r>
              <a:endParaRPr lang="en-US" sz="1800" dirty="0">
                <a:solidFill>
                  <a:schemeClr val="bg1"/>
                </a:solidFill>
              </a:endParaRPr>
            </a:p>
          </p:txBody>
        </p:sp>
        <p:cxnSp>
          <p:nvCxnSpPr>
            <p:cNvPr id="148" name="Straight Arrow Connector 147"/>
            <p:cNvCxnSpPr/>
            <p:nvPr/>
          </p:nvCxnSpPr>
          <p:spPr>
            <a:xfrm>
              <a:off x="15776059" y="25923042"/>
              <a:ext cx="180181" cy="11804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H="1">
              <a:off x="17913546" y="25913827"/>
              <a:ext cx="131574" cy="3751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5" name="Content Placeholder 3">
            <a:extLst>
              <a:ext uri="{FF2B5EF4-FFF2-40B4-BE49-F238E27FC236}">
                <a16:creationId xmlns:a16="http://schemas.microsoft.com/office/drawing/2014/main" id="{D805732A-2245-49BC-9391-D6BE24A31CDE}"/>
              </a:ext>
            </a:extLst>
          </p:cNvPr>
          <p:cNvSpPr txBox="1">
            <a:spLocks/>
          </p:cNvSpPr>
          <p:nvPr/>
        </p:nvSpPr>
        <p:spPr>
          <a:xfrm>
            <a:off x="29130973" y="23615210"/>
            <a:ext cx="8892827" cy="8998390"/>
          </a:xfrm>
          <a:prstGeom prst="rect">
            <a:avLst/>
          </a:prstGeom>
          <a:solidFill>
            <a:srgbClr val="92D050"/>
          </a:solidFill>
        </p:spPr>
        <p:txBody>
          <a:bodyPr>
            <a:noAutofit/>
          </a:bodyPr>
          <a:lstStyle>
            <a:lvl1pPr marL="1268709" indent="-1268709" algn="l" defTabSz="3383223" rtl="0" eaLnBrk="1" latinLnBrk="0" hangingPunct="1">
              <a:spcBef>
                <a:spcPct val="20000"/>
              </a:spcBef>
              <a:buFont typeface="Arial" panose="020B0604020202020204" pitchFamily="34" charset="0"/>
              <a:buChar char="•"/>
              <a:defRPr sz="11813" kern="1200">
                <a:solidFill>
                  <a:schemeClr val="tx1"/>
                </a:solidFill>
                <a:latin typeface="+mn-lt"/>
                <a:ea typeface="+mn-ea"/>
                <a:cs typeface="+mn-cs"/>
              </a:defRPr>
            </a:lvl1pPr>
            <a:lvl2pPr marL="2748869" indent="-1057257" algn="l" defTabSz="3383223" rtl="0" eaLnBrk="1" latinLnBrk="0" hangingPunct="1">
              <a:spcBef>
                <a:spcPct val="20000"/>
              </a:spcBef>
              <a:buFont typeface="Arial" panose="020B0604020202020204" pitchFamily="34" charset="0"/>
              <a:buChar char="–"/>
              <a:defRPr sz="10325" kern="1200">
                <a:solidFill>
                  <a:schemeClr val="tx1"/>
                </a:solidFill>
                <a:latin typeface="+mn-lt"/>
                <a:ea typeface="+mn-ea"/>
                <a:cs typeface="+mn-cs"/>
              </a:defRPr>
            </a:lvl2pPr>
            <a:lvl3pPr marL="4229029" indent="-845806" algn="l" defTabSz="3383223" rtl="0" eaLnBrk="1" latinLnBrk="0" hangingPunct="1">
              <a:spcBef>
                <a:spcPct val="20000"/>
              </a:spcBef>
              <a:buFont typeface="Arial" panose="020B0604020202020204" pitchFamily="34" charset="0"/>
              <a:buChar char="•"/>
              <a:defRPr sz="8838" kern="1200">
                <a:solidFill>
                  <a:schemeClr val="tx1"/>
                </a:solidFill>
                <a:latin typeface="+mn-lt"/>
                <a:ea typeface="+mn-ea"/>
                <a:cs typeface="+mn-cs"/>
              </a:defRPr>
            </a:lvl3pPr>
            <a:lvl4pPr marL="5920640"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4pPr>
            <a:lvl5pPr marL="7612252"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5pPr>
            <a:lvl6pPr marL="9303863"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6pPr>
            <a:lvl7pPr marL="10995474"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7pPr>
            <a:lvl8pPr marL="12687086"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8pPr>
            <a:lvl9pPr marL="14378697" indent="-845806" algn="l" defTabSz="3383223" rtl="0" eaLnBrk="1" latinLnBrk="0" hangingPunct="1">
              <a:spcBef>
                <a:spcPct val="20000"/>
              </a:spcBef>
              <a:buFont typeface="Arial" panose="020B0604020202020204" pitchFamily="34" charset="0"/>
              <a:buChar char="•"/>
              <a:defRPr sz="7438" kern="1200">
                <a:solidFill>
                  <a:schemeClr val="tx1"/>
                </a:solidFill>
                <a:latin typeface="+mn-lt"/>
                <a:ea typeface="+mn-ea"/>
                <a:cs typeface="+mn-cs"/>
              </a:defRPr>
            </a:lvl9pPr>
          </a:lstStyle>
          <a:p>
            <a:pPr marL="288925" indent="-288925"/>
            <a:r>
              <a:rPr lang="en-US" altLang="en-US" sz="2000" dirty="0" err="1" smtClean="0"/>
              <a:t>SnowSAR</a:t>
            </a:r>
            <a:r>
              <a:rPr lang="en-US" altLang="en-US" sz="2000" dirty="0" smtClean="0"/>
              <a:t> (</a:t>
            </a:r>
            <a:r>
              <a:rPr lang="en-US" altLang="en-US" sz="2000" dirty="0" err="1" smtClean="0"/>
              <a:t>MetaSensing</a:t>
            </a:r>
            <a:r>
              <a:rPr lang="en-US" altLang="en-US" sz="2000" dirty="0" smtClean="0"/>
              <a:t>/ESA) was flown during SnowEx 2017 on the P-3 aircraft</a:t>
            </a:r>
          </a:p>
          <a:p>
            <a:pPr marL="288925" indent="-288925"/>
            <a:r>
              <a:rPr lang="en-US" altLang="en-US" sz="2000" dirty="0" smtClean="0"/>
              <a:t>Bands and polarizations applicable to volume scattering SWE retrieval approach</a:t>
            </a:r>
          </a:p>
          <a:p>
            <a:pPr marL="288925" indent="-288925"/>
            <a:r>
              <a:rPr lang="en-US" sz="2000" dirty="0"/>
              <a:t>X Band (9.6 GHz) &amp; Ku Band (17.2 GHz</a:t>
            </a:r>
            <a:r>
              <a:rPr lang="en-US" sz="2000" dirty="0" smtClean="0"/>
              <a:t>); Full </a:t>
            </a:r>
            <a:r>
              <a:rPr lang="en-US" sz="2000" dirty="0"/>
              <a:t>polarization: VV, VH, HV, HH</a:t>
            </a:r>
          </a:p>
          <a:p>
            <a:pPr marL="282575" indent="-282575"/>
            <a:r>
              <a:rPr lang="en-US" sz="2000" dirty="0" smtClean="0"/>
              <a:t>Challenges: schedule/certification bureaucracy/weather/aircraft</a:t>
            </a:r>
          </a:p>
          <a:p>
            <a:pPr marL="288925" indent="-288925"/>
            <a:r>
              <a:rPr lang="en-US" altLang="en-US" sz="2000" dirty="0" smtClean="0"/>
              <a:t>First time installation on NRL P3; short testing time; NAVAIR certification delayed P-3 arrival until Feb 15</a:t>
            </a:r>
          </a:p>
          <a:p>
            <a:pPr marL="282575" indent="-282575"/>
            <a:r>
              <a:rPr lang="en-US" sz="2000" dirty="0" err="1"/>
              <a:t>SnowSAR</a:t>
            </a:r>
            <a:r>
              <a:rPr lang="en-US" sz="2000" dirty="0" smtClean="0"/>
              <a:t> data collected on 4 days: Feb 16, 18, 21, 22</a:t>
            </a:r>
          </a:p>
          <a:p>
            <a:pPr marL="282575" indent="-282575"/>
            <a:r>
              <a:rPr lang="en-US" sz="2000" dirty="0" smtClean="0"/>
              <a:t>Strong winds</a:t>
            </a:r>
            <a:r>
              <a:rPr lang="en-US" sz="2000" dirty="0" smtClean="0">
                <a:sym typeface="Wingdings" panose="05000000000000000000" pitchFamily="2" charset="2"/>
              </a:rPr>
              <a:t> strong turbulence higher altitude  weaker signal</a:t>
            </a:r>
          </a:p>
          <a:p>
            <a:pPr marL="282575" indent="-282575"/>
            <a:r>
              <a:rPr lang="en-US" sz="2000" dirty="0"/>
              <a:t>Strong winds</a:t>
            </a:r>
            <a:r>
              <a:rPr lang="en-US" sz="2000" dirty="0">
                <a:sym typeface="Wingdings" panose="05000000000000000000" pitchFamily="2" charset="2"/>
              </a:rPr>
              <a:t> strong turbulence</a:t>
            </a:r>
            <a:r>
              <a:rPr lang="en-US" sz="2000" dirty="0" smtClean="0">
                <a:sym typeface="Wingdings" panose="05000000000000000000" pitchFamily="2" charset="2"/>
              </a:rPr>
              <a:t> platform stability reduced amplitude uncertainty/reduced dynamic range &amp; spatial resolution degraded</a:t>
            </a:r>
          </a:p>
          <a:p>
            <a:pPr marL="282575" indent="-282575"/>
            <a:r>
              <a:rPr lang="en-US" sz="2000" dirty="0" smtClean="0">
                <a:sym typeface="Wingdings" panose="05000000000000000000" pitchFamily="2" charset="2"/>
              </a:rPr>
              <a:t>Strong winds exceeded SAR processing limits on downwind &amp; crosswind lines (also for UAVSAR, GLISTIN-A)</a:t>
            </a:r>
            <a:endParaRPr lang="en-US" sz="2000" dirty="0" smtClean="0"/>
          </a:p>
          <a:p>
            <a:pPr marL="282575" indent="-282575"/>
            <a:r>
              <a:rPr lang="en-US" sz="2000" dirty="0" smtClean="0"/>
              <a:t>Broken windshield grounded </a:t>
            </a:r>
            <a:r>
              <a:rPr lang="en-US" sz="2000" dirty="0"/>
              <a:t>P-3 </a:t>
            </a:r>
            <a:r>
              <a:rPr lang="en-US" sz="2000" dirty="0" smtClean="0"/>
              <a:t>aircraft/no flight on Feb 25</a:t>
            </a:r>
          </a:p>
          <a:p>
            <a:pPr marL="288925" indent="-282575"/>
            <a:r>
              <a:rPr lang="en-US" sz="2000" dirty="0" smtClean="0"/>
              <a:t>Best </a:t>
            </a:r>
            <a:r>
              <a:rPr lang="en-US" sz="2000" dirty="0" err="1" smtClean="0"/>
              <a:t>SnowSAR</a:t>
            </a:r>
            <a:r>
              <a:rPr lang="en-US" sz="2000" dirty="0" smtClean="0"/>
              <a:t> data acquired on Feb </a:t>
            </a:r>
            <a:r>
              <a:rPr lang="en-US" sz="2000" dirty="0"/>
              <a:t>21</a:t>
            </a:r>
            <a:endParaRPr lang="en-US" sz="2000" dirty="0" smtClean="0"/>
          </a:p>
          <a:p>
            <a:pPr marL="1085850" lvl="1" indent="-342900">
              <a:buFont typeface="Arial" panose="020B0604020202020204" pitchFamily="34" charset="0"/>
              <a:buChar char="•"/>
            </a:pPr>
            <a:r>
              <a:rPr lang="en-US" sz="2000" dirty="0" smtClean="0"/>
              <a:t>X band: 4 channels with good SNR (despite high noise in 2 channels)</a:t>
            </a:r>
          </a:p>
          <a:p>
            <a:pPr marL="1085850" lvl="1" indent="-342900">
              <a:buFont typeface="Arial" panose="020B0604020202020204" pitchFamily="34" charset="0"/>
              <a:buChar char="•"/>
            </a:pPr>
            <a:r>
              <a:rPr lang="en-US" sz="2000" dirty="0" smtClean="0"/>
              <a:t>Ku band: 2 channels (1 Co, 1 X pol) with acceptable SNR (low returns)</a:t>
            </a:r>
          </a:p>
          <a:p>
            <a:pPr marL="273050" indent="-273050"/>
            <a:r>
              <a:rPr lang="en-US" sz="2000" dirty="0" smtClean="0"/>
              <a:t>Other days/sites with apparently good data identified so far</a:t>
            </a:r>
          </a:p>
          <a:p>
            <a:pPr marL="1753210" lvl="1" indent="-273050"/>
            <a:r>
              <a:rPr lang="en-US" sz="2000" dirty="0" smtClean="0"/>
              <a:t>Feb 16: Fraser, both frequencies</a:t>
            </a:r>
          </a:p>
          <a:p>
            <a:pPr marL="1753210" lvl="1" indent="-273050"/>
            <a:r>
              <a:rPr lang="en-US" sz="2000" dirty="0" smtClean="0"/>
              <a:t>Feb 18: certain </a:t>
            </a:r>
            <a:r>
              <a:rPr lang="en-US" sz="2000" dirty="0"/>
              <a:t>tracks at X band </a:t>
            </a:r>
            <a:endParaRPr lang="en-US" sz="2000" dirty="0" smtClean="0"/>
          </a:p>
          <a:p>
            <a:pPr marL="1753210" lvl="1" indent="-273050"/>
            <a:r>
              <a:rPr lang="en-US" sz="2000" dirty="0" smtClean="0"/>
              <a:t>Feb 22: certain tracks, </a:t>
            </a:r>
            <a:r>
              <a:rPr lang="en-US" sz="2000" dirty="0"/>
              <a:t>both </a:t>
            </a:r>
            <a:r>
              <a:rPr lang="en-US" sz="2000" dirty="0" smtClean="0"/>
              <a:t>frequencies</a:t>
            </a:r>
          </a:p>
          <a:p>
            <a:pPr marL="273050" indent="-273050"/>
            <a:r>
              <a:rPr lang="en-US" sz="2000" dirty="0" smtClean="0"/>
              <a:t>Further examination may identify additional good data. </a:t>
            </a:r>
            <a:r>
              <a:rPr lang="en-US" sz="2000" dirty="0"/>
              <a:t> </a:t>
            </a:r>
            <a:r>
              <a:rPr lang="en-US" sz="2000" b="1" dirty="0" smtClean="0"/>
              <a:t>While the full SWE algorithm requires co-pol &amp; x-pol from both bands (4 channels), even a single channel can be used to check &amp; improve forward electromagnetic models, the effect of trees, low vegetation, soil substrate, wet snow, etc.</a:t>
            </a:r>
          </a:p>
          <a:p>
            <a:pPr marL="273050" indent="-273050"/>
            <a:r>
              <a:rPr lang="en-US" sz="2000" u="sng" dirty="0" smtClean="0"/>
              <a:t>Check out the </a:t>
            </a:r>
            <a:r>
              <a:rPr lang="en-US" sz="2000" u="sng" dirty="0" err="1" smtClean="0"/>
              <a:t>SnowSAR</a:t>
            </a:r>
            <a:r>
              <a:rPr lang="en-US" sz="2000" u="sng" dirty="0" smtClean="0"/>
              <a:t> dataset at NSIDC:  </a:t>
            </a:r>
            <a:r>
              <a:rPr lang="en-US" sz="2000" u="sng" dirty="0"/>
              <a:t>SNEX17_SnowSAR</a:t>
            </a:r>
          </a:p>
        </p:txBody>
      </p:sp>
      <p:pic>
        <p:nvPicPr>
          <p:cNvPr id="50" name="Picture 49"/>
          <p:cNvPicPr>
            <a:picLocks noChangeAspect="1"/>
          </p:cNvPicPr>
          <p:nvPr/>
        </p:nvPicPr>
        <p:blipFill rotWithShape="1">
          <a:blip r:embed="rId14" cstate="email">
            <a:extLst>
              <a:ext uri="{28A0092B-C50C-407E-A947-70E740481C1C}">
                <a14:useLocalDpi xmlns:a14="http://schemas.microsoft.com/office/drawing/2010/main"/>
              </a:ext>
            </a:extLst>
          </a:blip>
          <a:srcRect l="24844" t="7408" r="30492" b="9259"/>
          <a:stretch/>
        </p:blipFill>
        <p:spPr>
          <a:xfrm>
            <a:off x="19670188" y="12537338"/>
            <a:ext cx="4732867" cy="4953000"/>
          </a:xfrm>
          <a:prstGeom prst="rect">
            <a:avLst/>
          </a:prstGeom>
        </p:spPr>
      </p:pic>
      <p:sp>
        <p:nvSpPr>
          <p:cNvPr id="51" name="TextBox 50"/>
          <p:cNvSpPr txBox="1"/>
          <p:nvPr/>
        </p:nvSpPr>
        <p:spPr>
          <a:xfrm>
            <a:off x="19668108" y="12712975"/>
            <a:ext cx="2426208" cy="707886"/>
          </a:xfrm>
          <a:prstGeom prst="rect">
            <a:avLst/>
          </a:prstGeom>
          <a:noFill/>
        </p:spPr>
        <p:txBody>
          <a:bodyPr wrap="square" rtlCol="0">
            <a:spAutoFit/>
          </a:bodyPr>
          <a:lstStyle/>
          <a:p>
            <a:r>
              <a:rPr lang="en-US" sz="2000" dirty="0" smtClean="0"/>
              <a:t>Primary SnowEx site:</a:t>
            </a:r>
          </a:p>
          <a:p>
            <a:r>
              <a:rPr lang="en-US" sz="2000" dirty="0" smtClean="0"/>
              <a:t>Grand Mesa (GM)</a:t>
            </a:r>
            <a:endParaRPr lang="en-US" sz="2000" dirty="0"/>
          </a:p>
        </p:txBody>
      </p:sp>
      <p:sp>
        <p:nvSpPr>
          <p:cNvPr id="52" name="TextBox 51"/>
          <p:cNvSpPr txBox="1"/>
          <p:nvPr/>
        </p:nvSpPr>
        <p:spPr>
          <a:xfrm>
            <a:off x="20470288" y="17365152"/>
            <a:ext cx="2700639" cy="707886"/>
          </a:xfrm>
          <a:prstGeom prst="rect">
            <a:avLst/>
          </a:prstGeom>
          <a:noFill/>
        </p:spPr>
        <p:txBody>
          <a:bodyPr wrap="square" rtlCol="0">
            <a:spAutoFit/>
          </a:bodyPr>
          <a:lstStyle/>
          <a:p>
            <a:r>
              <a:rPr lang="en-US" sz="2000" dirty="0" smtClean="0"/>
              <a:t>Secondary SnowEx site: Senator Beck Basin (SB)</a:t>
            </a:r>
            <a:endParaRPr lang="en-US" sz="2000" dirty="0"/>
          </a:p>
        </p:txBody>
      </p:sp>
      <p:cxnSp>
        <p:nvCxnSpPr>
          <p:cNvPr id="53" name="Straight Arrow Connector 52"/>
          <p:cNvCxnSpPr>
            <a:stCxn id="51" idx="2"/>
          </p:cNvCxnSpPr>
          <p:nvPr/>
        </p:nvCxnSpPr>
        <p:spPr>
          <a:xfrm flipH="1">
            <a:off x="20613759" y="13420861"/>
            <a:ext cx="267453" cy="14933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3"/>
          </p:cNvCxnSpPr>
          <p:nvPr/>
        </p:nvCxnSpPr>
        <p:spPr>
          <a:xfrm flipV="1">
            <a:off x="23170927" y="16608948"/>
            <a:ext cx="2946230" cy="11101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20470288" y="14961733"/>
            <a:ext cx="228600" cy="189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0851288" y="16252772"/>
            <a:ext cx="228600" cy="189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2489588" y="13928672"/>
            <a:ext cx="228600" cy="189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4077300" y="13258800"/>
            <a:ext cx="1395943" cy="1222042"/>
          </a:xfrm>
          <a:prstGeom prst="rect">
            <a:avLst/>
          </a:prstGeom>
          <a:noFill/>
        </p:spPr>
        <p:txBody>
          <a:bodyPr wrap="square" rtlCol="0">
            <a:spAutoFit/>
          </a:bodyPr>
          <a:lstStyle/>
          <a:p>
            <a:r>
              <a:rPr lang="en-US" sz="1800" dirty="0" smtClean="0"/>
              <a:t>Tertiary SnowEx site:</a:t>
            </a:r>
          </a:p>
          <a:p>
            <a:r>
              <a:rPr lang="en-US" sz="1800" dirty="0" smtClean="0"/>
              <a:t>Fraser Forest (FF)</a:t>
            </a:r>
            <a:endParaRPr lang="en-US" sz="1800" dirty="0"/>
          </a:p>
        </p:txBody>
      </p:sp>
      <p:cxnSp>
        <p:nvCxnSpPr>
          <p:cNvPr id="59" name="Straight Arrow Connector 58"/>
          <p:cNvCxnSpPr>
            <a:stCxn id="58" idx="1"/>
          </p:cNvCxnSpPr>
          <p:nvPr/>
        </p:nvCxnSpPr>
        <p:spPr>
          <a:xfrm flipH="1">
            <a:off x="22718188" y="13869821"/>
            <a:ext cx="1359112" cy="1534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4465848" y="14881169"/>
            <a:ext cx="1160929" cy="1015663"/>
          </a:xfrm>
          <a:prstGeom prst="rect">
            <a:avLst/>
          </a:prstGeom>
          <a:noFill/>
        </p:spPr>
        <p:txBody>
          <a:bodyPr wrap="square" rtlCol="0">
            <a:spAutoFit/>
          </a:bodyPr>
          <a:lstStyle/>
          <a:p>
            <a:r>
              <a:rPr lang="en-US" sz="2000" dirty="0" smtClean="0"/>
              <a:t>P-3 base:</a:t>
            </a:r>
          </a:p>
          <a:p>
            <a:r>
              <a:rPr lang="en-US" sz="2000" dirty="0" smtClean="0"/>
              <a:t>Peterson AFB</a:t>
            </a:r>
          </a:p>
        </p:txBody>
      </p:sp>
      <p:cxnSp>
        <p:nvCxnSpPr>
          <p:cNvPr id="61" name="Straight Arrow Connector 60"/>
          <p:cNvCxnSpPr/>
          <p:nvPr/>
        </p:nvCxnSpPr>
        <p:spPr>
          <a:xfrm flipH="1" flipV="1">
            <a:off x="23665397" y="15232569"/>
            <a:ext cx="680509" cy="1102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9608484" y="13766996"/>
            <a:ext cx="1087378" cy="707886"/>
          </a:xfrm>
          <a:prstGeom prst="rect">
            <a:avLst/>
          </a:prstGeom>
          <a:noFill/>
        </p:spPr>
        <p:txBody>
          <a:bodyPr wrap="square" rtlCol="0">
            <a:spAutoFit/>
          </a:bodyPr>
          <a:lstStyle/>
          <a:p>
            <a:r>
              <a:rPr lang="en-US" sz="2000" dirty="0" smtClean="0"/>
              <a:t>Grand Junction</a:t>
            </a:r>
            <a:endParaRPr lang="en-US" sz="2000" dirty="0"/>
          </a:p>
        </p:txBody>
      </p:sp>
      <p:cxnSp>
        <p:nvCxnSpPr>
          <p:cNvPr id="65" name="Straight Arrow Connector 64"/>
          <p:cNvCxnSpPr>
            <a:stCxn id="64" idx="2"/>
          </p:cNvCxnSpPr>
          <p:nvPr/>
        </p:nvCxnSpPr>
        <p:spPr>
          <a:xfrm>
            <a:off x="20152173" y="14474882"/>
            <a:ext cx="62900" cy="4393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8897600" y="11850178"/>
            <a:ext cx="6278041" cy="830997"/>
          </a:xfrm>
          <a:prstGeom prst="rect">
            <a:avLst/>
          </a:prstGeom>
          <a:noFill/>
        </p:spPr>
        <p:txBody>
          <a:bodyPr wrap="square" rtlCol="0">
            <a:spAutoFit/>
          </a:bodyPr>
          <a:lstStyle/>
          <a:p>
            <a:pPr algn="ctr"/>
            <a:r>
              <a:rPr lang="en-US" sz="4800" b="1" dirty="0" smtClean="0">
                <a:solidFill>
                  <a:srgbClr val="0000FF"/>
                </a:solidFill>
              </a:rPr>
              <a:t>SnowEx 2017 Sites</a:t>
            </a:r>
          </a:p>
        </p:txBody>
      </p:sp>
      <p:pic>
        <p:nvPicPr>
          <p:cNvPr id="92" name="Picture 91">
            <a:extLst>
              <a:ext uri="{FF2B5EF4-FFF2-40B4-BE49-F238E27FC236}">
                <a16:creationId xmlns:a16="http://schemas.microsoft.com/office/drawing/2014/main" id="{2919E5E2-9BF4-9747-95A3-A5D2302006E5}"/>
              </a:ext>
            </a:extLst>
          </p:cNvPr>
          <p:cNvPicPr>
            <a:picLocks noChangeAspect="1"/>
          </p:cNvPicPr>
          <p:nvPr/>
        </p:nvPicPr>
        <p:blipFill>
          <a:blip r:embed="rId15"/>
          <a:stretch>
            <a:fillRect/>
          </a:stretch>
        </p:blipFill>
        <p:spPr>
          <a:xfrm>
            <a:off x="25717269" y="11926312"/>
            <a:ext cx="7835554" cy="6050348"/>
          </a:xfrm>
          <a:prstGeom prst="rect">
            <a:avLst/>
          </a:prstGeom>
        </p:spPr>
      </p:pic>
      <p:pic>
        <p:nvPicPr>
          <p:cNvPr id="93" name="Picture 92">
            <a:extLst>
              <a:ext uri="{FF2B5EF4-FFF2-40B4-BE49-F238E27FC236}">
                <a16:creationId xmlns:a16="http://schemas.microsoft.com/office/drawing/2014/main" id="{65966D6E-7605-8B4F-8A23-C9158DD3E1EF}"/>
              </a:ext>
            </a:extLst>
          </p:cNvPr>
          <p:cNvPicPr>
            <a:picLocks noChangeAspect="1"/>
          </p:cNvPicPr>
          <p:nvPr/>
        </p:nvPicPr>
        <p:blipFill>
          <a:blip r:embed="rId16"/>
          <a:stretch>
            <a:fillRect/>
          </a:stretch>
        </p:blipFill>
        <p:spPr>
          <a:xfrm>
            <a:off x="19869636" y="7380826"/>
            <a:ext cx="9078467" cy="4436282"/>
          </a:xfrm>
          <a:prstGeom prst="rect">
            <a:avLst/>
          </a:prstGeom>
        </p:spPr>
      </p:pic>
      <p:pic>
        <p:nvPicPr>
          <p:cNvPr id="94" name="Picture 93">
            <a:extLst>
              <a:ext uri="{FF2B5EF4-FFF2-40B4-BE49-F238E27FC236}">
                <a16:creationId xmlns:a16="http://schemas.microsoft.com/office/drawing/2014/main" id="{F19FE846-21F3-8048-A9F0-D6043EE75381}"/>
              </a:ext>
            </a:extLst>
          </p:cNvPr>
          <p:cNvPicPr>
            <a:picLocks noChangeAspect="1"/>
          </p:cNvPicPr>
          <p:nvPr/>
        </p:nvPicPr>
        <p:blipFill>
          <a:blip r:embed="rId17"/>
          <a:stretch>
            <a:fillRect/>
          </a:stretch>
        </p:blipFill>
        <p:spPr>
          <a:xfrm>
            <a:off x="19675561" y="18696904"/>
            <a:ext cx="3930475" cy="3146829"/>
          </a:xfrm>
          <a:prstGeom prst="rect">
            <a:avLst/>
          </a:prstGeom>
        </p:spPr>
      </p:pic>
      <p:pic>
        <p:nvPicPr>
          <p:cNvPr id="95" name="Picture 94">
            <a:extLst>
              <a:ext uri="{FF2B5EF4-FFF2-40B4-BE49-F238E27FC236}">
                <a16:creationId xmlns:a16="http://schemas.microsoft.com/office/drawing/2014/main" id="{DD5302CF-A6A7-2C40-A051-87E0FFA6EB7F}"/>
              </a:ext>
            </a:extLst>
          </p:cNvPr>
          <p:cNvPicPr>
            <a:picLocks noChangeAspect="1"/>
          </p:cNvPicPr>
          <p:nvPr/>
        </p:nvPicPr>
        <p:blipFill>
          <a:blip r:embed="rId18"/>
          <a:stretch>
            <a:fillRect/>
          </a:stretch>
        </p:blipFill>
        <p:spPr>
          <a:xfrm>
            <a:off x="24345906" y="18095319"/>
            <a:ext cx="4469007" cy="3573359"/>
          </a:xfrm>
          <a:prstGeom prst="rect">
            <a:avLst/>
          </a:prstGeom>
        </p:spPr>
      </p:pic>
      <p:cxnSp>
        <p:nvCxnSpPr>
          <p:cNvPr id="96" name="Straight Arrow Connector 95"/>
          <p:cNvCxnSpPr>
            <a:stCxn id="52" idx="0"/>
          </p:cNvCxnSpPr>
          <p:nvPr/>
        </p:nvCxnSpPr>
        <p:spPr>
          <a:xfrm flipH="1" flipV="1">
            <a:off x="21079890" y="16441904"/>
            <a:ext cx="740718" cy="9232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33643314" y="12689490"/>
            <a:ext cx="2019300" cy="584775"/>
          </a:xfrm>
          <a:prstGeom prst="rect">
            <a:avLst/>
          </a:prstGeom>
          <a:noFill/>
        </p:spPr>
        <p:txBody>
          <a:bodyPr wrap="square" rtlCol="0">
            <a:spAutoFit/>
          </a:bodyPr>
          <a:lstStyle/>
          <a:p>
            <a:r>
              <a:rPr lang="en-US" sz="1600" dirty="0" smtClean="0"/>
              <a:t>Tertiary SnowEx site:</a:t>
            </a:r>
          </a:p>
          <a:p>
            <a:r>
              <a:rPr lang="en-US" sz="1600" dirty="0" smtClean="0"/>
              <a:t>Fraser Forest (FF)</a:t>
            </a:r>
            <a:endParaRPr lang="en-US" sz="1600" dirty="0"/>
          </a:p>
        </p:txBody>
      </p:sp>
      <p:cxnSp>
        <p:nvCxnSpPr>
          <p:cNvPr id="98" name="Straight Arrow Connector 97"/>
          <p:cNvCxnSpPr>
            <a:stCxn id="97" idx="1"/>
            <a:endCxn id="100" idx="6"/>
          </p:cNvCxnSpPr>
          <p:nvPr/>
        </p:nvCxnSpPr>
        <p:spPr>
          <a:xfrm flipH="1">
            <a:off x="30384357" y="12981878"/>
            <a:ext cx="3258957" cy="2667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3612719" y="14657522"/>
            <a:ext cx="963464" cy="830997"/>
          </a:xfrm>
          <a:prstGeom prst="rect">
            <a:avLst/>
          </a:prstGeom>
          <a:noFill/>
        </p:spPr>
        <p:txBody>
          <a:bodyPr wrap="square" rtlCol="0">
            <a:spAutoFit/>
          </a:bodyPr>
          <a:lstStyle/>
          <a:p>
            <a:r>
              <a:rPr lang="en-US" sz="1600" dirty="0" smtClean="0"/>
              <a:t>P-3 base:</a:t>
            </a:r>
          </a:p>
          <a:p>
            <a:r>
              <a:rPr lang="en-US" sz="1600" dirty="0" smtClean="0"/>
              <a:t>Peterson AFB</a:t>
            </a:r>
          </a:p>
        </p:txBody>
      </p:sp>
      <p:cxnSp>
        <p:nvCxnSpPr>
          <p:cNvPr id="102" name="Straight Arrow Connector 101"/>
          <p:cNvCxnSpPr/>
          <p:nvPr/>
        </p:nvCxnSpPr>
        <p:spPr>
          <a:xfrm flipH="1" flipV="1">
            <a:off x="32289357" y="14826799"/>
            <a:ext cx="1323363" cy="2494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29850957" y="12981878"/>
            <a:ext cx="533400" cy="533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26269557" y="15986072"/>
            <a:ext cx="1161814" cy="118680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Arrow Connector 105"/>
          <p:cNvCxnSpPr/>
          <p:nvPr/>
        </p:nvCxnSpPr>
        <p:spPr>
          <a:xfrm flipV="1">
            <a:off x="25717269" y="16552166"/>
            <a:ext cx="571501" cy="22715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26003019" y="12589735"/>
            <a:ext cx="2019300" cy="584775"/>
          </a:xfrm>
          <a:prstGeom prst="rect">
            <a:avLst/>
          </a:prstGeom>
          <a:solidFill>
            <a:schemeClr val="bg2">
              <a:lumMod val="50000"/>
            </a:schemeClr>
          </a:solidFill>
        </p:spPr>
        <p:txBody>
          <a:bodyPr wrap="square" rtlCol="0">
            <a:spAutoFit/>
          </a:bodyPr>
          <a:lstStyle/>
          <a:p>
            <a:r>
              <a:rPr lang="en-US" sz="1600" dirty="0" smtClean="0">
                <a:solidFill>
                  <a:schemeClr val="bg1"/>
                </a:solidFill>
              </a:rPr>
              <a:t>Primary SnowEx site:</a:t>
            </a:r>
          </a:p>
          <a:p>
            <a:r>
              <a:rPr lang="en-US" sz="1600" dirty="0" smtClean="0">
                <a:solidFill>
                  <a:schemeClr val="bg1"/>
                </a:solidFill>
              </a:rPr>
              <a:t>Grand Mesa (GM)</a:t>
            </a:r>
            <a:endParaRPr lang="en-US" sz="1600" dirty="0">
              <a:solidFill>
                <a:schemeClr val="bg1"/>
              </a:solidFill>
            </a:endParaRPr>
          </a:p>
        </p:txBody>
      </p:sp>
      <p:cxnSp>
        <p:nvCxnSpPr>
          <p:cNvPr id="111" name="Straight Arrow Connector 110"/>
          <p:cNvCxnSpPr/>
          <p:nvPr/>
        </p:nvCxnSpPr>
        <p:spPr>
          <a:xfrm flipH="1">
            <a:off x="26922867" y="13140811"/>
            <a:ext cx="57150" cy="69712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26118569" y="13862778"/>
            <a:ext cx="1674988" cy="109895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19841638" y="7454087"/>
            <a:ext cx="8790119" cy="830997"/>
          </a:xfrm>
          <a:prstGeom prst="rect">
            <a:avLst/>
          </a:prstGeom>
          <a:solidFill>
            <a:schemeClr val="bg2">
              <a:lumMod val="50000"/>
            </a:schemeClr>
          </a:solidFill>
        </p:spPr>
        <p:txBody>
          <a:bodyPr wrap="square" rtlCol="0">
            <a:spAutoFit/>
          </a:bodyPr>
          <a:lstStyle/>
          <a:p>
            <a:pPr algn="ctr"/>
            <a:r>
              <a:rPr lang="en-US" sz="4800" b="1" dirty="0" smtClean="0">
                <a:solidFill>
                  <a:schemeClr val="bg1"/>
                </a:solidFill>
              </a:rPr>
              <a:t>Grand Mesa </a:t>
            </a:r>
            <a:r>
              <a:rPr lang="en-US" sz="4800" b="1" dirty="0">
                <a:solidFill>
                  <a:schemeClr val="bg1"/>
                </a:solidFill>
              </a:rPr>
              <a:t>f</a:t>
            </a:r>
            <a:r>
              <a:rPr lang="en-US" sz="4800" b="1" dirty="0" smtClean="0">
                <a:solidFill>
                  <a:schemeClr val="bg1"/>
                </a:solidFill>
              </a:rPr>
              <a:t>light track zoom</a:t>
            </a:r>
          </a:p>
        </p:txBody>
      </p:sp>
      <p:sp>
        <p:nvSpPr>
          <p:cNvPr id="116" name="TextBox 115"/>
          <p:cNvSpPr txBox="1"/>
          <p:nvPr/>
        </p:nvSpPr>
        <p:spPr>
          <a:xfrm>
            <a:off x="24465849" y="20460328"/>
            <a:ext cx="4286106" cy="1200329"/>
          </a:xfrm>
          <a:prstGeom prst="rect">
            <a:avLst/>
          </a:prstGeom>
          <a:solidFill>
            <a:schemeClr val="bg2">
              <a:lumMod val="50000"/>
            </a:schemeClr>
          </a:solidFill>
        </p:spPr>
        <p:txBody>
          <a:bodyPr wrap="square" rtlCol="0">
            <a:spAutoFit/>
          </a:bodyPr>
          <a:lstStyle/>
          <a:p>
            <a:pPr algn="ctr"/>
            <a:r>
              <a:rPr lang="en-US" sz="3600" b="1" dirty="0" smtClean="0">
                <a:solidFill>
                  <a:schemeClr val="bg1"/>
                </a:solidFill>
              </a:rPr>
              <a:t>Senator Beck Basin </a:t>
            </a:r>
          </a:p>
          <a:p>
            <a:pPr algn="ctr"/>
            <a:r>
              <a:rPr lang="en-US" sz="3600" b="1" dirty="0">
                <a:solidFill>
                  <a:schemeClr val="bg1"/>
                </a:solidFill>
              </a:rPr>
              <a:t>f</a:t>
            </a:r>
            <a:r>
              <a:rPr lang="en-US" sz="3600" b="1" dirty="0" smtClean="0">
                <a:solidFill>
                  <a:schemeClr val="bg1"/>
                </a:solidFill>
              </a:rPr>
              <a:t>light track zoom</a:t>
            </a:r>
          </a:p>
        </p:txBody>
      </p:sp>
      <p:sp>
        <p:nvSpPr>
          <p:cNvPr id="117" name="TextBox 116"/>
          <p:cNvSpPr txBox="1"/>
          <p:nvPr/>
        </p:nvSpPr>
        <p:spPr>
          <a:xfrm>
            <a:off x="19697332" y="18667720"/>
            <a:ext cx="3924746" cy="523220"/>
          </a:xfrm>
          <a:prstGeom prst="rect">
            <a:avLst/>
          </a:prstGeom>
          <a:solidFill>
            <a:schemeClr val="bg2">
              <a:lumMod val="50000"/>
            </a:schemeClr>
          </a:solidFill>
        </p:spPr>
        <p:txBody>
          <a:bodyPr wrap="square" rtlCol="0">
            <a:spAutoFit/>
          </a:bodyPr>
          <a:lstStyle/>
          <a:p>
            <a:pPr algn="ctr"/>
            <a:r>
              <a:rPr lang="en-US" sz="2800" b="1" dirty="0" smtClean="0">
                <a:solidFill>
                  <a:schemeClr val="bg1"/>
                </a:solidFill>
              </a:rPr>
              <a:t>Fraser </a:t>
            </a:r>
            <a:r>
              <a:rPr lang="en-US" sz="2800" b="1" dirty="0">
                <a:solidFill>
                  <a:schemeClr val="bg1"/>
                </a:solidFill>
              </a:rPr>
              <a:t>f</a:t>
            </a:r>
            <a:r>
              <a:rPr lang="en-US" sz="2800" b="1" dirty="0" smtClean="0">
                <a:solidFill>
                  <a:schemeClr val="bg1"/>
                </a:solidFill>
              </a:rPr>
              <a:t>light track zoom</a:t>
            </a:r>
          </a:p>
        </p:txBody>
      </p:sp>
      <p:sp>
        <p:nvSpPr>
          <p:cNvPr id="109" name="Down Arrow 108"/>
          <p:cNvSpPr/>
          <p:nvPr/>
        </p:nvSpPr>
        <p:spPr>
          <a:xfrm>
            <a:off x="26246716" y="17294090"/>
            <a:ext cx="1184655" cy="879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own Arrow 119"/>
          <p:cNvSpPr/>
          <p:nvPr/>
        </p:nvSpPr>
        <p:spPr>
          <a:xfrm rot="20268746" flipV="1">
            <a:off x="25238075" y="11579320"/>
            <a:ext cx="795200" cy="2606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26288770" y="11955840"/>
            <a:ext cx="6000587" cy="523220"/>
          </a:xfrm>
          <a:prstGeom prst="rect">
            <a:avLst/>
          </a:prstGeom>
          <a:noFill/>
        </p:spPr>
        <p:txBody>
          <a:bodyPr wrap="square" rtlCol="0">
            <a:spAutoFit/>
          </a:bodyPr>
          <a:lstStyle/>
          <a:p>
            <a:pPr algn="ctr"/>
            <a:r>
              <a:rPr lang="en-US" sz="2800" b="1" dirty="0" smtClean="0">
                <a:solidFill>
                  <a:schemeClr val="bg1"/>
                </a:solidFill>
              </a:rPr>
              <a:t>Example Feb 16, 2017 P-3 flight track</a:t>
            </a:r>
          </a:p>
        </p:txBody>
      </p:sp>
      <p:sp>
        <p:nvSpPr>
          <p:cNvPr id="122" name="Rectangle 121"/>
          <p:cNvSpPr/>
          <p:nvPr/>
        </p:nvSpPr>
        <p:spPr>
          <a:xfrm>
            <a:off x="29191664" y="18183108"/>
            <a:ext cx="8050693" cy="3485570"/>
          </a:xfrm>
          <a:prstGeom prst="rect">
            <a:avLst/>
          </a:prstGeom>
        </p:spPr>
        <p:txBody>
          <a:bodyPr wrap="square">
            <a:spAutoFit/>
          </a:bodyPr>
          <a:lstStyle/>
          <a:p>
            <a:pPr algn="just"/>
            <a:r>
              <a:rPr lang="en-US" altLang="en-US" sz="3150" b="1" u="sng" dirty="0" smtClean="0">
                <a:latin typeface="Arial" panose="020B0604020202020204" pitchFamily="34" charset="0"/>
                <a:cs typeface="Arial" panose="020B0604020202020204" pitchFamily="34" charset="0"/>
              </a:rPr>
              <a:t>Keep in mind</a:t>
            </a:r>
            <a:r>
              <a:rPr lang="en-US" altLang="en-US" sz="3150" b="1" dirty="0" smtClean="0">
                <a:latin typeface="Arial" panose="020B0604020202020204" pitchFamily="34" charset="0"/>
                <a:cs typeface="Arial" panose="020B0604020202020204" pitchFamily="34" charset="0"/>
              </a:rPr>
              <a:t>: due to weather (e.g., wind &amp; turbulence, clouds), flight safety protocols, and sensor or aircraft issues, not every flight visited all 3 sites, and not all flight lines were flown during each flight.  All sensors &amp; aircraft in SnowEx 2017 experienced such situations.</a:t>
            </a:r>
            <a:endParaRPr lang="en-US" altLang="en-US" sz="3150" b="1" dirty="0">
              <a:latin typeface="Arial" panose="020B0604020202020204" pitchFamily="34" charset="0"/>
              <a:cs typeface="Arial" panose="020B0604020202020204" pitchFamily="34" charset="0"/>
            </a:endParaRPr>
          </a:p>
        </p:txBody>
      </p:sp>
      <p:sp>
        <p:nvSpPr>
          <p:cNvPr id="1039" name="Rectangle 1038"/>
          <p:cNvSpPr/>
          <p:nvPr/>
        </p:nvSpPr>
        <p:spPr>
          <a:xfrm>
            <a:off x="19400979" y="6887963"/>
            <a:ext cx="18569064" cy="15210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AutoShape 19"/>
          <p:cNvSpPr>
            <a:spLocks noChangeArrowheads="1"/>
          </p:cNvSpPr>
          <p:nvPr/>
        </p:nvSpPr>
        <p:spPr bwMode="auto">
          <a:xfrm>
            <a:off x="9883557" y="22479000"/>
            <a:ext cx="18615243" cy="914400"/>
          </a:xfrm>
          <a:prstGeom prst="roundRect">
            <a:avLst>
              <a:gd name="adj" fmla="val 50000"/>
            </a:avLst>
          </a:prstGeom>
          <a:solidFill>
            <a:srgbClr val="002060"/>
          </a:solidFill>
          <a:ln>
            <a:noFill/>
          </a:ln>
          <a:effectLst>
            <a:outerShdw sx="999" sy="999" algn="ctr" rotWithShape="0">
              <a:srgbClr val="787878"/>
            </a:outerShdw>
          </a:effectLst>
          <a:extLst>
            <a:ext uri="{91240B29-F687-4F45-9708-019B960494DF}">
              <a14:hiddenLine xmlns:a14="http://schemas.microsoft.com/office/drawing/2010/main" w="50800">
                <a:solidFill>
                  <a:srgbClr val="000000"/>
                </a:solidFill>
                <a:round/>
                <a:headEnd/>
                <a:tailEnd/>
              </a14:hiddenLine>
            </a:ext>
          </a:extLst>
        </p:spPr>
        <p:txBody>
          <a:bodyPr wrap="none" lIns="43748" tIns="21122" rIns="43748" bIns="21122" anchor="ctr"/>
          <a:lstStyle>
            <a:lvl1pPr defTabSz="412750">
              <a:defRPr sz="2400">
                <a:solidFill>
                  <a:schemeClr val="tx1"/>
                </a:solidFill>
                <a:latin typeface="Times New Roman" panose="02020603050405020304" pitchFamily="18" charset="0"/>
                <a:ea typeface="MS PGothic" panose="020B0600070205080204" pitchFamily="34" charset="-128"/>
              </a:defRPr>
            </a:lvl1pPr>
            <a:lvl2pPr marL="742950" indent="-285750" defTabSz="412750">
              <a:defRPr sz="2400">
                <a:solidFill>
                  <a:schemeClr val="tx1"/>
                </a:solidFill>
                <a:latin typeface="Times New Roman" panose="02020603050405020304" pitchFamily="18" charset="0"/>
                <a:ea typeface="MS PGothic" panose="020B0600070205080204" pitchFamily="34" charset="-128"/>
              </a:defRPr>
            </a:lvl2pPr>
            <a:lvl3pPr marL="1143000" indent="-228600" defTabSz="412750">
              <a:defRPr sz="2400">
                <a:solidFill>
                  <a:schemeClr val="tx1"/>
                </a:solidFill>
                <a:latin typeface="Times New Roman" panose="02020603050405020304" pitchFamily="18" charset="0"/>
                <a:ea typeface="MS PGothic" panose="020B0600070205080204" pitchFamily="34" charset="-128"/>
              </a:defRPr>
            </a:lvl3pPr>
            <a:lvl4pPr marL="1600200" indent="-228600" defTabSz="412750">
              <a:defRPr sz="2400">
                <a:solidFill>
                  <a:schemeClr val="tx1"/>
                </a:solidFill>
                <a:latin typeface="Times New Roman" panose="02020603050405020304" pitchFamily="18" charset="0"/>
                <a:ea typeface="MS PGothic" panose="020B0600070205080204" pitchFamily="34" charset="-128"/>
              </a:defRPr>
            </a:lvl4pPr>
            <a:lvl5pPr marL="2057400" indent="-228600" defTabSz="412750">
              <a:defRPr sz="2400">
                <a:solidFill>
                  <a:schemeClr val="tx1"/>
                </a:solidFill>
                <a:latin typeface="Times New Roman" panose="02020603050405020304" pitchFamily="18" charset="0"/>
                <a:ea typeface="MS PGothic" panose="020B0600070205080204" pitchFamily="34" charset="-128"/>
              </a:defRPr>
            </a:lvl5pPr>
            <a:lvl6pPr marL="25146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127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defRPr/>
            </a:pPr>
            <a:r>
              <a:rPr lang="en-US" altLang="en-US" sz="3800" b="1" dirty="0" err="1" smtClean="0">
                <a:solidFill>
                  <a:schemeClr val="bg1"/>
                </a:solidFill>
                <a:effectLst>
                  <a:outerShdw blurRad="38100" dist="38100" dir="2700000" algn="tl">
                    <a:srgbClr val="000000"/>
                  </a:outerShdw>
                </a:effectLst>
                <a:latin typeface="Verdana" panose="020B0604030504040204" pitchFamily="34" charset="0"/>
              </a:rPr>
              <a:t>SnowSAR</a:t>
            </a:r>
            <a:r>
              <a:rPr lang="en-US" altLang="en-US" sz="3800" b="1" dirty="0" smtClean="0">
                <a:solidFill>
                  <a:schemeClr val="bg1"/>
                </a:solidFill>
                <a:effectLst>
                  <a:outerShdw blurRad="38100" dist="38100" dir="2700000" algn="tl">
                    <a:srgbClr val="000000"/>
                  </a:outerShdw>
                </a:effectLst>
                <a:latin typeface="Verdana" panose="020B0604030504040204" pitchFamily="34" charset="0"/>
              </a:rPr>
              <a:t> Data &amp; Analysis Examples</a:t>
            </a:r>
          </a:p>
        </p:txBody>
      </p:sp>
      <p:sp>
        <p:nvSpPr>
          <p:cNvPr id="133" name="Rectangle 132"/>
          <p:cNvSpPr/>
          <p:nvPr/>
        </p:nvSpPr>
        <p:spPr>
          <a:xfrm>
            <a:off x="29032200" y="7380826"/>
            <a:ext cx="8778379" cy="4436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4" name="Table 133"/>
          <p:cNvGraphicFramePr>
            <a:graphicFrameLocks noGrp="1"/>
          </p:cNvGraphicFramePr>
          <p:nvPr>
            <p:extLst>
              <p:ext uri="{D42A27DB-BD31-4B8C-83A1-F6EECF244321}">
                <p14:modId xmlns:p14="http://schemas.microsoft.com/office/powerpoint/2010/main" val="1767017738"/>
              </p:ext>
            </p:extLst>
          </p:nvPr>
        </p:nvGraphicFramePr>
        <p:xfrm>
          <a:off x="29416760" y="7458205"/>
          <a:ext cx="8111384" cy="4300801"/>
        </p:xfrm>
        <a:graphic>
          <a:graphicData uri="http://schemas.openxmlformats.org/drawingml/2006/table">
            <a:tbl>
              <a:tblPr>
                <a:tableStyleId>{5C22544A-7EE6-4342-B048-85BDC9FD1C3A}</a:tableStyleId>
              </a:tblPr>
              <a:tblGrid>
                <a:gridCol w="717735">
                  <a:extLst>
                    <a:ext uri="{9D8B030D-6E8A-4147-A177-3AD203B41FA5}">
                      <a16:colId xmlns:a16="http://schemas.microsoft.com/office/drawing/2014/main" val="4217896257"/>
                    </a:ext>
                  </a:extLst>
                </a:gridCol>
                <a:gridCol w="1107505">
                  <a:extLst>
                    <a:ext uri="{9D8B030D-6E8A-4147-A177-3AD203B41FA5}">
                      <a16:colId xmlns:a16="http://schemas.microsoft.com/office/drawing/2014/main" val="429036163"/>
                    </a:ext>
                  </a:extLst>
                </a:gridCol>
                <a:gridCol w="838200">
                  <a:extLst>
                    <a:ext uri="{9D8B030D-6E8A-4147-A177-3AD203B41FA5}">
                      <a16:colId xmlns:a16="http://schemas.microsoft.com/office/drawing/2014/main" val="2390783868"/>
                    </a:ext>
                  </a:extLst>
                </a:gridCol>
                <a:gridCol w="838200">
                  <a:extLst>
                    <a:ext uri="{9D8B030D-6E8A-4147-A177-3AD203B41FA5}">
                      <a16:colId xmlns:a16="http://schemas.microsoft.com/office/drawing/2014/main" val="1514341641"/>
                    </a:ext>
                  </a:extLst>
                </a:gridCol>
                <a:gridCol w="762000">
                  <a:extLst>
                    <a:ext uri="{9D8B030D-6E8A-4147-A177-3AD203B41FA5}">
                      <a16:colId xmlns:a16="http://schemas.microsoft.com/office/drawing/2014/main" val="4197073017"/>
                    </a:ext>
                  </a:extLst>
                </a:gridCol>
                <a:gridCol w="701509">
                  <a:extLst>
                    <a:ext uri="{9D8B030D-6E8A-4147-A177-3AD203B41FA5}">
                      <a16:colId xmlns:a16="http://schemas.microsoft.com/office/drawing/2014/main" val="3545999505"/>
                    </a:ext>
                  </a:extLst>
                </a:gridCol>
                <a:gridCol w="629247">
                  <a:extLst>
                    <a:ext uri="{9D8B030D-6E8A-4147-A177-3AD203B41FA5}">
                      <a16:colId xmlns:a16="http://schemas.microsoft.com/office/drawing/2014/main" val="2936010270"/>
                    </a:ext>
                  </a:extLst>
                </a:gridCol>
                <a:gridCol w="629247">
                  <a:extLst>
                    <a:ext uri="{9D8B030D-6E8A-4147-A177-3AD203B41FA5}">
                      <a16:colId xmlns:a16="http://schemas.microsoft.com/office/drawing/2014/main" val="2342452105"/>
                    </a:ext>
                  </a:extLst>
                </a:gridCol>
                <a:gridCol w="629247">
                  <a:extLst>
                    <a:ext uri="{9D8B030D-6E8A-4147-A177-3AD203B41FA5}">
                      <a16:colId xmlns:a16="http://schemas.microsoft.com/office/drawing/2014/main" val="3059379738"/>
                    </a:ext>
                  </a:extLst>
                </a:gridCol>
                <a:gridCol w="629247">
                  <a:extLst>
                    <a:ext uri="{9D8B030D-6E8A-4147-A177-3AD203B41FA5}">
                      <a16:colId xmlns:a16="http://schemas.microsoft.com/office/drawing/2014/main" val="3041880966"/>
                    </a:ext>
                  </a:extLst>
                </a:gridCol>
                <a:gridCol w="629247">
                  <a:extLst>
                    <a:ext uri="{9D8B030D-6E8A-4147-A177-3AD203B41FA5}">
                      <a16:colId xmlns:a16="http://schemas.microsoft.com/office/drawing/2014/main" val="1547604104"/>
                    </a:ext>
                  </a:extLst>
                </a:gridCol>
              </a:tblGrid>
              <a:tr h="393646">
                <a:tc gridSpan="11">
                  <a:txBody>
                    <a:bodyPr/>
                    <a:lstStyle/>
                    <a:p>
                      <a:pPr algn="ctr" fontAlgn="b"/>
                      <a:r>
                        <a:rPr lang="en-US" sz="1800" u="none" strike="noStrike">
                          <a:effectLst/>
                        </a:rPr>
                        <a:t>SnowEx 2017 SnowSAR flight &amp; data notes</a:t>
                      </a:r>
                      <a:endParaRPr lang="en-US"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4693518"/>
                  </a:ext>
                </a:extLst>
              </a:tr>
              <a:tr h="393646">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bands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altitude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flight lines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notes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33013911"/>
                  </a:ext>
                </a:extLst>
              </a:tr>
              <a:tr h="393646">
                <a:tc>
                  <a:txBody>
                    <a:bodyPr/>
                    <a:lstStyle/>
                    <a:p>
                      <a:pPr algn="ctr" fontAlgn="b"/>
                      <a:r>
                        <a:rPr lang="en-US" sz="1800" u="none" strike="noStrike">
                          <a:effectLst/>
                        </a:rPr>
                        <a:t>date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sites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working</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feet (AGL)</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flown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57895766"/>
                  </a:ext>
                </a:extLst>
              </a:tr>
              <a:tr h="393646">
                <a:tc>
                  <a:txBody>
                    <a:bodyPr/>
                    <a:lstStyle/>
                    <a:p>
                      <a:pPr algn="ctr" fontAlgn="b"/>
                      <a:r>
                        <a:rPr lang="en-US" sz="1800" u="none" strike="noStrike">
                          <a:effectLst/>
                        </a:rPr>
                        <a:t>16-Feb</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GM,SB,FF</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X,Ku</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3</a:t>
                      </a:r>
                      <a:endParaRPr lang="en-US" sz="1800" b="0" i="0" u="none" strike="noStrike">
                        <a:solidFill>
                          <a:srgbClr val="000000"/>
                        </a:solidFill>
                        <a:effectLst/>
                        <a:latin typeface="Calibri" panose="020F0502020204030204" pitchFamily="34" charset="0"/>
                      </a:endParaRPr>
                    </a:p>
                  </a:txBody>
                  <a:tcPr marL="9525" marR="9525" marT="9525" marB="0" anchor="b"/>
                </a:tc>
                <a:tc gridSpan="5">
                  <a:txBody>
                    <a:bodyPr/>
                    <a:lstStyle/>
                    <a:p>
                      <a:pPr algn="l" fontAlgn="b"/>
                      <a:r>
                        <a:rPr lang="en-US" sz="1800" u="none" strike="noStrike">
                          <a:effectLst/>
                        </a:rPr>
                        <a:t>discovered need to fly lower altitude than planned</a:t>
                      </a:r>
                      <a:endParaRPr lang="en-US"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7963577"/>
                  </a:ext>
                </a:extLst>
              </a:tr>
              <a:tr h="393646">
                <a:tc>
                  <a:txBody>
                    <a:bodyPr/>
                    <a:lstStyle/>
                    <a:p>
                      <a:pPr algn="ctr" fontAlgn="b"/>
                      <a:r>
                        <a:rPr lang="en-US" sz="1800" u="none" strike="noStrike">
                          <a:effectLst/>
                        </a:rPr>
                        <a:t>18-Feb</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GM, FF</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X,Ku</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6500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8</a:t>
                      </a:r>
                      <a:endParaRPr lang="en-US" sz="1800" b="0" i="0" u="none" strike="noStrike">
                        <a:solidFill>
                          <a:srgbClr val="000000"/>
                        </a:solidFill>
                        <a:effectLst/>
                        <a:latin typeface="Calibri" panose="020F0502020204030204" pitchFamily="34" charset="0"/>
                      </a:endParaRPr>
                    </a:p>
                  </a:txBody>
                  <a:tcPr marL="9525" marR="9525" marT="9525" marB="0" anchor="b"/>
                </a:tc>
                <a:tc gridSpan="6">
                  <a:txBody>
                    <a:bodyPr/>
                    <a:lstStyle/>
                    <a:p>
                      <a:pPr algn="l" fontAlgn="b"/>
                      <a:r>
                        <a:rPr lang="en-US" sz="1800" u="none" strike="noStrike">
                          <a:effectLst/>
                        </a:rPr>
                        <a:t>strong winds, turbulence,  higher altitude, speed &amp; angle limits</a:t>
                      </a:r>
                      <a:endParaRPr lang="en-US"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8428000"/>
                  </a:ext>
                </a:extLst>
              </a:tr>
              <a:tr h="393646">
                <a:tc>
                  <a:txBody>
                    <a:bodyPr/>
                    <a:lstStyle/>
                    <a:p>
                      <a:pPr algn="ctr" fontAlgn="b"/>
                      <a:r>
                        <a:rPr lang="en-US" sz="1800" u="none" strike="noStrike">
                          <a:effectLst/>
                        </a:rPr>
                        <a:t>20-Feb</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GM, FF</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see note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2500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9525" marR="9525" marT="9525" marB="0" anchor="b"/>
                </a:tc>
                <a:tc gridSpan="5">
                  <a:txBody>
                    <a:bodyPr/>
                    <a:lstStyle/>
                    <a:p>
                      <a:pPr algn="l" fontAlgn="b"/>
                      <a:r>
                        <a:rPr lang="en-US" sz="1800" u="none" strike="noStrike">
                          <a:effectLst/>
                        </a:rPr>
                        <a:t>abort to fix sensor &amp; conserve duty hours for later flights</a:t>
                      </a:r>
                      <a:endParaRPr lang="en-US"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2003146"/>
                  </a:ext>
                </a:extLst>
              </a:tr>
              <a:tr h="393646">
                <a:tc>
                  <a:txBody>
                    <a:bodyPr/>
                    <a:lstStyle/>
                    <a:p>
                      <a:pPr algn="ctr" fontAlgn="b"/>
                      <a:r>
                        <a:rPr lang="en-US" sz="1800" u="none" strike="noStrike">
                          <a:effectLst/>
                        </a:rPr>
                        <a:t>21-Feb</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GM, FF</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X,Ku</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3500 &amp; 14500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20</a:t>
                      </a:r>
                      <a:endParaRPr lang="en-US" sz="1800" b="0" i="0" u="none" strike="noStrike">
                        <a:solidFill>
                          <a:srgbClr val="000000"/>
                        </a:solidFill>
                        <a:effectLst/>
                        <a:latin typeface="Calibri" panose="020F0502020204030204" pitchFamily="34" charset="0"/>
                      </a:endParaRPr>
                    </a:p>
                  </a:txBody>
                  <a:tcPr marL="9525" marR="9525" marT="9525" marB="0" anchor="b"/>
                </a:tc>
                <a:tc gridSpan="6">
                  <a:txBody>
                    <a:bodyPr/>
                    <a:lstStyle/>
                    <a:p>
                      <a:pPr algn="l" fontAlgn="b"/>
                      <a:r>
                        <a:rPr lang="en-US" sz="1800" u="none" strike="noStrike">
                          <a:effectLst/>
                        </a:rPr>
                        <a:t>strong winds, turbulence,  higher altitude, speed &amp; angle limits</a:t>
                      </a:r>
                      <a:endParaRPr lang="en-US"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7534816"/>
                  </a:ext>
                </a:extLst>
              </a:tr>
              <a:tr h="393646">
                <a:tc>
                  <a:txBody>
                    <a:bodyPr/>
                    <a:lstStyle/>
                    <a:p>
                      <a:pPr algn="ctr" fontAlgn="b"/>
                      <a:r>
                        <a:rPr lang="en-US" sz="1800" u="none" strike="noStrike">
                          <a:effectLst/>
                        </a:rPr>
                        <a:t>22-Feb</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SB, FF</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X,Ku</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17500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11</a:t>
                      </a:r>
                      <a:endParaRPr lang="en-US" sz="1800" b="0" i="0" u="none" strike="noStrike">
                        <a:solidFill>
                          <a:srgbClr val="000000"/>
                        </a:solidFill>
                        <a:effectLst/>
                        <a:latin typeface="Calibri" panose="020F0502020204030204" pitchFamily="34" charset="0"/>
                      </a:endParaRPr>
                    </a:p>
                  </a:txBody>
                  <a:tcPr marL="9525" marR="9525" marT="9525" marB="0" anchor="b"/>
                </a:tc>
                <a:tc gridSpan="6">
                  <a:txBody>
                    <a:bodyPr/>
                    <a:lstStyle/>
                    <a:p>
                      <a:pPr algn="l" fontAlgn="b"/>
                      <a:r>
                        <a:rPr lang="en-US" sz="1800" u="none" strike="noStrike" dirty="0">
                          <a:effectLst/>
                        </a:rPr>
                        <a:t>strong winds, turbulence,  higher altitude, speed &amp; angle limits</a:t>
                      </a:r>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7543233"/>
                  </a:ext>
                </a:extLst>
              </a:tr>
            </a:tbl>
          </a:graphicData>
        </a:graphic>
      </p:graphicFrame>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858738" y="3822533"/>
            <a:ext cx="2670048" cy="1923288"/>
          </a:xfrm>
          <a:prstGeom prst="rect">
            <a:avLst/>
          </a:prstGeom>
        </p:spPr>
      </p:pic>
      <p:pic>
        <p:nvPicPr>
          <p:cNvPr id="3" name="Picture 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931" y="3446969"/>
            <a:ext cx="2143125" cy="2143125"/>
          </a:xfrm>
          <a:prstGeom prst="rect">
            <a:avLst/>
          </a:prstGeom>
        </p:spPr>
      </p:pic>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316022" y="4113709"/>
            <a:ext cx="2593393" cy="1036586"/>
          </a:xfrm>
          <a:prstGeom prst="rect">
            <a:avLst/>
          </a:prstGeom>
        </p:spPr>
      </p:pic>
      <p:pic>
        <p:nvPicPr>
          <p:cNvPr id="127" name="Picture 126"/>
          <p:cNvPicPr>
            <a:picLocks noChangeAspect="1"/>
          </p:cNvPicPr>
          <p:nvPr/>
        </p:nvPicPr>
        <p:blipFill>
          <a:blip r:embed="rId22"/>
          <a:stretch>
            <a:fillRect/>
          </a:stretch>
        </p:blipFill>
        <p:spPr>
          <a:xfrm>
            <a:off x="457200" y="24984861"/>
            <a:ext cx="8534416" cy="7476339"/>
          </a:xfrm>
          <a:prstGeom prst="rect">
            <a:avLst/>
          </a:prstGeom>
        </p:spPr>
      </p:pic>
      <p:sp>
        <p:nvSpPr>
          <p:cNvPr id="135" name="Rectangle 134"/>
          <p:cNvSpPr/>
          <p:nvPr/>
        </p:nvSpPr>
        <p:spPr>
          <a:xfrm>
            <a:off x="734271" y="24569410"/>
            <a:ext cx="8100553" cy="461665"/>
          </a:xfrm>
          <a:prstGeom prst="rect">
            <a:avLst/>
          </a:prstGeom>
        </p:spPr>
        <p:txBody>
          <a:bodyPr wrap="square">
            <a:spAutoFit/>
          </a:bodyPr>
          <a:lstStyle/>
          <a:p>
            <a:r>
              <a:rPr lang="en-US" sz="2400" b="0" i="0" u="none" strike="noStrike" baseline="0" dirty="0" smtClean="0">
                <a:solidFill>
                  <a:srgbClr val="A020F0"/>
                </a:solidFill>
                <a:latin typeface="Courier New" panose="02070309020205020404" pitchFamily="49" charset="0"/>
              </a:rPr>
              <a:t>Sigma0</a:t>
            </a:r>
            <a:r>
              <a:rPr lang="en-US" sz="2400" b="0" i="0" u="none" strike="noStrike" dirty="0" smtClean="0">
                <a:solidFill>
                  <a:srgbClr val="A020F0"/>
                </a:solidFill>
                <a:latin typeface="Courier New" panose="02070309020205020404" pitchFamily="49" charset="0"/>
              </a:rPr>
              <a:t> from </a:t>
            </a:r>
            <a:r>
              <a:rPr lang="en-US" sz="2400" b="0" i="0" u="none" strike="noStrike" baseline="0" dirty="0" smtClean="0">
                <a:solidFill>
                  <a:srgbClr val="A020F0"/>
                </a:solidFill>
                <a:latin typeface="Courier New" panose="02070309020205020404" pitchFamily="49" charset="0"/>
              </a:rPr>
              <a:t>SNEX17_SnowSAR_20170221174335</a:t>
            </a:r>
          </a:p>
        </p:txBody>
      </p:sp>
      <p:pic>
        <p:nvPicPr>
          <p:cNvPr id="136" name="Picture 135"/>
          <p:cNvPicPr>
            <a:picLocks noChangeAspect="1"/>
          </p:cNvPicPr>
          <p:nvPr/>
        </p:nvPicPr>
        <p:blipFill>
          <a:blip r:embed="rId23"/>
          <a:stretch>
            <a:fillRect/>
          </a:stretch>
        </p:blipFill>
        <p:spPr>
          <a:xfrm>
            <a:off x="21127305" y="25068901"/>
            <a:ext cx="3987444" cy="5334826"/>
          </a:xfrm>
          <a:prstGeom prst="rect">
            <a:avLst/>
          </a:prstGeom>
        </p:spPr>
      </p:pic>
      <p:pic>
        <p:nvPicPr>
          <p:cNvPr id="138" name="Picture 137"/>
          <p:cNvPicPr>
            <a:picLocks noChangeAspect="1"/>
          </p:cNvPicPr>
          <p:nvPr/>
        </p:nvPicPr>
        <p:blipFill>
          <a:blip r:embed="rId24"/>
          <a:stretch>
            <a:fillRect/>
          </a:stretch>
        </p:blipFill>
        <p:spPr>
          <a:xfrm>
            <a:off x="24887060" y="25082833"/>
            <a:ext cx="4087113" cy="5311083"/>
          </a:xfrm>
          <a:prstGeom prst="rect">
            <a:avLst/>
          </a:prstGeom>
        </p:spPr>
      </p:pic>
      <p:sp>
        <p:nvSpPr>
          <p:cNvPr id="141" name="TextBox 140"/>
          <p:cNvSpPr txBox="1"/>
          <p:nvPr/>
        </p:nvSpPr>
        <p:spPr>
          <a:xfrm>
            <a:off x="21118760" y="30946599"/>
            <a:ext cx="7498122" cy="1200329"/>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t>Backscatter of forest area larger than that of open land</a:t>
            </a:r>
          </a:p>
          <a:p>
            <a:pPr marL="342900" indent="-342900">
              <a:buFont typeface="Wingdings" panose="05000000000000000000" pitchFamily="2" charset="2"/>
              <a:buChar char="q"/>
            </a:pPr>
            <a:r>
              <a:rPr lang="en-US" sz="2400" dirty="0" smtClean="0"/>
              <a:t>Backscatter at open land close to the Gaussian distribution, while more complex at forest areas</a:t>
            </a:r>
          </a:p>
        </p:txBody>
      </p:sp>
      <p:sp>
        <p:nvSpPr>
          <p:cNvPr id="143" name="TextBox 142"/>
          <p:cNvSpPr txBox="1"/>
          <p:nvPr/>
        </p:nvSpPr>
        <p:spPr>
          <a:xfrm>
            <a:off x="21107400" y="23920657"/>
            <a:ext cx="7726597" cy="584775"/>
          </a:xfrm>
          <a:prstGeom prst="rect">
            <a:avLst/>
          </a:prstGeom>
          <a:noFill/>
        </p:spPr>
        <p:txBody>
          <a:bodyPr wrap="square" rtlCol="0">
            <a:spAutoFit/>
          </a:bodyPr>
          <a:lstStyle/>
          <a:p>
            <a:r>
              <a:rPr lang="en-US" sz="3200" dirty="0" smtClean="0">
                <a:latin typeface="+mj-lt"/>
              </a:rPr>
              <a:t>Backscatter difference: forest and open areas</a:t>
            </a:r>
            <a:endParaRPr lang="en-US" sz="3200" dirty="0">
              <a:latin typeface="+mj-lt"/>
            </a:endParaRPr>
          </a:p>
        </p:txBody>
      </p:sp>
      <p:pic>
        <p:nvPicPr>
          <p:cNvPr id="144" name="Picture 143"/>
          <p:cNvPicPr>
            <a:picLocks noChangeAspect="1"/>
          </p:cNvPicPr>
          <p:nvPr/>
        </p:nvPicPr>
        <p:blipFill>
          <a:blip r:embed="rId25"/>
          <a:stretch>
            <a:fillRect/>
          </a:stretch>
        </p:blipFill>
        <p:spPr>
          <a:xfrm>
            <a:off x="9306127" y="24130345"/>
            <a:ext cx="3840480" cy="2882584"/>
          </a:xfrm>
          <a:prstGeom prst="rect">
            <a:avLst/>
          </a:prstGeom>
        </p:spPr>
      </p:pic>
      <p:sp>
        <p:nvSpPr>
          <p:cNvPr id="146" name="TextBox 145"/>
          <p:cNvSpPr txBox="1"/>
          <p:nvPr/>
        </p:nvSpPr>
        <p:spPr>
          <a:xfrm>
            <a:off x="15696652" y="27381486"/>
            <a:ext cx="5154433" cy="1938992"/>
          </a:xfrm>
          <a:prstGeom prst="rect">
            <a:avLst/>
          </a:prstGeom>
          <a:noFill/>
        </p:spPr>
        <p:txBody>
          <a:bodyPr wrap="square" rtlCol="0">
            <a:spAutoFit/>
          </a:bodyPr>
          <a:lstStyle/>
          <a:p>
            <a:r>
              <a:rPr lang="en-US" sz="2400" dirty="0" smtClean="0">
                <a:solidFill>
                  <a:srgbClr val="FF0000"/>
                </a:solidFill>
              </a:rPr>
              <a:t>Actual data values</a:t>
            </a:r>
          </a:p>
          <a:p>
            <a:pPr marL="285750" indent="-285750">
              <a:buFont typeface="Arial" panose="020B0604020202020204" pitchFamily="34" charset="0"/>
              <a:buChar char="•"/>
            </a:pPr>
            <a:r>
              <a:rPr lang="en-US" sz="2400" dirty="0" smtClean="0"/>
              <a:t>Most Ku band data located between -16 dB to -10 dB</a:t>
            </a:r>
          </a:p>
          <a:p>
            <a:pPr marL="285750" indent="-285750">
              <a:buFont typeface="Arial" panose="020B0604020202020204" pitchFamily="34" charset="0"/>
              <a:buChar char="•"/>
            </a:pPr>
            <a:r>
              <a:rPr lang="en-US" sz="2400" dirty="0" smtClean="0"/>
              <a:t>Most of X band data -22 dB to -10 dB  </a:t>
            </a:r>
          </a:p>
          <a:p>
            <a:pPr marL="285750" indent="-285750">
              <a:buFont typeface="Arial" panose="020B0604020202020204" pitchFamily="34" charset="0"/>
              <a:buChar char="•"/>
            </a:pPr>
            <a:r>
              <a:rPr lang="en-US" sz="2400" dirty="0" smtClean="0"/>
              <a:t>Mean grain size:0.4 mm</a:t>
            </a:r>
            <a:endParaRPr lang="en-US" sz="2400" dirty="0"/>
          </a:p>
        </p:txBody>
      </p:sp>
      <p:sp>
        <p:nvSpPr>
          <p:cNvPr id="147" name="TextBox 146"/>
          <p:cNvSpPr txBox="1"/>
          <p:nvPr/>
        </p:nvSpPr>
        <p:spPr>
          <a:xfrm>
            <a:off x="13777835" y="23766704"/>
            <a:ext cx="2899217" cy="461665"/>
          </a:xfrm>
          <a:prstGeom prst="rect">
            <a:avLst/>
          </a:prstGeom>
          <a:noFill/>
        </p:spPr>
        <p:txBody>
          <a:bodyPr wrap="square" rtlCol="0">
            <a:spAutoFit/>
          </a:bodyPr>
          <a:lstStyle/>
          <a:p>
            <a:pPr algn="ctr"/>
            <a:r>
              <a:rPr lang="en-US" sz="2400" dirty="0" smtClean="0"/>
              <a:t>X band simulations</a:t>
            </a:r>
            <a:endParaRPr lang="en-US" sz="2400" dirty="0"/>
          </a:p>
        </p:txBody>
      </p:sp>
      <p:sp>
        <p:nvSpPr>
          <p:cNvPr id="149" name="TextBox 148"/>
          <p:cNvSpPr txBox="1"/>
          <p:nvPr/>
        </p:nvSpPr>
        <p:spPr>
          <a:xfrm>
            <a:off x="17535369" y="23766704"/>
            <a:ext cx="2926796" cy="461665"/>
          </a:xfrm>
          <a:prstGeom prst="rect">
            <a:avLst/>
          </a:prstGeom>
          <a:noFill/>
        </p:spPr>
        <p:txBody>
          <a:bodyPr wrap="square" rtlCol="0">
            <a:spAutoFit/>
          </a:bodyPr>
          <a:lstStyle/>
          <a:p>
            <a:pPr algn="ctr"/>
            <a:r>
              <a:rPr lang="en-US" sz="2400" dirty="0" smtClean="0"/>
              <a:t>Ku band simulations</a:t>
            </a:r>
            <a:endParaRPr lang="en-US" sz="2400" dirty="0"/>
          </a:p>
        </p:txBody>
      </p:sp>
      <p:pic>
        <p:nvPicPr>
          <p:cNvPr id="150" name="Picture 149"/>
          <p:cNvPicPr>
            <a:picLocks noChangeAspect="1"/>
          </p:cNvPicPr>
          <p:nvPr/>
        </p:nvPicPr>
        <p:blipFill>
          <a:blip r:embed="rId26"/>
          <a:stretch>
            <a:fillRect/>
          </a:stretch>
        </p:blipFill>
        <p:spPr>
          <a:xfrm>
            <a:off x="13307204" y="24228369"/>
            <a:ext cx="3840480" cy="2882584"/>
          </a:xfrm>
          <a:prstGeom prst="rect">
            <a:avLst/>
          </a:prstGeom>
        </p:spPr>
      </p:pic>
      <p:pic>
        <p:nvPicPr>
          <p:cNvPr id="151" name="Picture 150"/>
          <p:cNvPicPr>
            <a:picLocks noChangeAspect="1"/>
          </p:cNvPicPr>
          <p:nvPr/>
        </p:nvPicPr>
        <p:blipFill>
          <a:blip r:embed="rId27"/>
          <a:stretch>
            <a:fillRect/>
          </a:stretch>
        </p:blipFill>
        <p:spPr>
          <a:xfrm>
            <a:off x="17078527" y="24305771"/>
            <a:ext cx="3840480" cy="2882584"/>
          </a:xfrm>
          <a:prstGeom prst="rect">
            <a:avLst/>
          </a:prstGeom>
        </p:spPr>
      </p:pic>
      <p:sp>
        <p:nvSpPr>
          <p:cNvPr id="152" name="TextBox 151"/>
          <p:cNvSpPr txBox="1"/>
          <p:nvPr/>
        </p:nvSpPr>
        <p:spPr>
          <a:xfrm>
            <a:off x="10059862" y="23766703"/>
            <a:ext cx="2374900" cy="461665"/>
          </a:xfrm>
          <a:prstGeom prst="rect">
            <a:avLst/>
          </a:prstGeom>
          <a:noFill/>
        </p:spPr>
        <p:txBody>
          <a:bodyPr wrap="square" rtlCol="0">
            <a:spAutoFit/>
          </a:bodyPr>
          <a:lstStyle/>
          <a:p>
            <a:pPr algn="ctr"/>
            <a:r>
              <a:rPr lang="en-US" sz="2400" dirty="0" smtClean="0"/>
              <a:t>Radar data</a:t>
            </a:r>
            <a:endParaRPr lang="en-US" sz="2400" dirty="0"/>
          </a:p>
        </p:txBody>
      </p:sp>
      <p:sp>
        <p:nvSpPr>
          <p:cNvPr id="153" name="TextBox 152"/>
          <p:cNvSpPr txBox="1"/>
          <p:nvPr/>
        </p:nvSpPr>
        <p:spPr>
          <a:xfrm>
            <a:off x="17662737" y="26007116"/>
            <a:ext cx="2428091" cy="646331"/>
          </a:xfrm>
          <a:prstGeom prst="rect">
            <a:avLst/>
          </a:prstGeom>
          <a:noFill/>
        </p:spPr>
        <p:txBody>
          <a:bodyPr wrap="square" rtlCol="0">
            <a:spAutoFit/>
          </a:bodyPr>
          <a:lstStyle/>
          <a:p>
            <a:r>
              <a:rPr lang="en-US" sz="1200" dirty="0" err="1" smtClean="0"/>
              <a:t>rms</a:t>
            </a:r>
            <a:r>
              <a:rPr lang="en-US" sz="1200" dirty="0" smtClean="0"/>
              <a:t> height= 0.5 cm, </a:t>
            </a:r>
          </a:p>
          <a:p>
            <a:r>
              <a:rPr lang="en-US" sz="1200" dirty="0" smtClean="0"/>
              <a:t>OH for </a:t>
            </a:r>
            <a:r>
              <a:rPr lang="en-US" sz="1200" dirty="0"/>
              <a:t>surface scattering</a:t>
            </a:r>
            <a:r>
              <a:rPr lang="en-US" sz="1200" dirty="0" smtClean="0"/>
              <a:t>,</a:t>
            </a:r>
          </a:p>
          <a:p>
            <a:r>
              <a:rPr lang="en-US" sz="1200" dirty="0" smtClean="0"/>
              <a:t> </a:t>
            </a:r>
            <a:r>
              <a:rPr lang="en-US" sz="1200" dirty="0"/>
              <a:t>snow depth </a:t>
            </a:r>
            <a:r>
              <a:rPr lang="en-US" sz="1200" dirty="0" smtClean="0"/>
              <a:t>1.4m</a:t>
            </a:r>
            <a:endParaRPr lang="en-US" sz="1200" dirty="0"/>
          </a:p>
        </p:txBody>
      </p:sp>
      <mc:AlternateContent xmlns:mc="http://schemas.openxmlformats.org/markup-compatibility/2006" xmlns:a14="http://schemas.microsoft.com/office/drawing/2010/main">
        <mc:Choice Requires="a14">
          <p:sp>
            <p:nvSpPr>
              <p:cNvPr id="154" name="Rectangle 153"/>
              <p:cNvSpPr/>
              <p:nvPr/>
            </p:nvSpPr>
            <p:spPr>
              <a:xfrm>
                <a:off x="19382753" y="26107978"/>
                <a:ext cx="1719673" cy="444609"/>
              </a:xfrm>
              <a:prstGeom prst="rect">
                <a:avLst/>
              </a:prstGeom>
            </p:spPr>
            <p:txBody>
              <a:bodyPr wrap="square">
                <a:spAutoFit/>
              </a:bodyPr>
              <a:lstStyle/>
              <a:p>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𝜀</m:t>
                        </m:r>
                      </m:e>
                      <m:sub>
                        <m:r>
                          <a:rPr lang="en-US" sz="1100" i="1">
                            <a:latin typeface="Cambria Math" panose="02040503050406030204" pitchFamily="18" charset="0"/>
                          </a:rPr>
                          <m:t>𝑠𝑛𝑜𝑤</m:t>
                        </m:r>
                      </m:sub>
                    </m:sSub>
                    <m:r>
                      <a:rPr lang="en-US" sz="1100" i="1">
                        <a:latin typeface="Cambria Math" panose="02040503050406030204" pitchFamily="18" charset="0"/>
                      </a:rPr>
                      <m:t>=1.43</m:t>
                    </m:r>
                  </m:oMath>
                </a14:m>
                <a:r>
                  <a:rPr lang="en-US" sz="1100" dirty="0"/>
                  <a:t> </a:t>
                </a:r>
              </a:p>
              <a:p>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𝜀</m:t>
                        </m:r>
                      </m:e>
                      <m:sub>
                        <m:r>
                          <a:rPr lang="en-US" sz="1100" i="1">
                            <a:latin typeface="Cambria Math" panose="02040503050406030204" pitchFamily="18" charset="0"/>
                          </a:rPr>
                          <m:t>𝑔</m:t>
                        </m:r>
                      </m:sub>
                    </m:sSub>
                    <m:r>
                      <a:rPr lang="en-US" sz="1100" i="1">
                        <a:latin typeface="Cambria Math" panose="02040503050406030204" pitchFamily="18" charset="0"/>
                      </a:rPr>
                      <m:t>=4+1</m:t>
                    </m:r>
                    <m:r>
                      <a:rPr lang="en-US" sz="1100" i="1">
                        <a:latin typeface="Cambria Math" panose="02040503050406030204" pitchFamily="18" charset="0"/>
                      </a:rPr>
                      <m:t>𝑖</m:t>
                    </m:r>
                  </m:oMath>
                </a14:m>
                <a:r>
                  <a:rPr lang="en-US" sz="1100" dirty="0"/>
                  <a:t> </a:t>
                </a:r>
              </a:p>
            </p:txBody>
          </p:sp>
        </mc:Choice>
        <mc:Fallback xmlns="">
          <p:sp>
            <p:nvSpPr>
              <p:cNvPr id="154" name="Rectangle 153"/>
              <p:cNvSpPr>
                <a:spLocks noRot="1" noChangeAspect="1" noMove="1" noResize="1" noEditPoints="1" noAdjustHandles="1" noChangeArrowheads="1" noChangeShapeType="1" noTextEdit="1"/>
              </p:cNvSpPr>
              <p:nvPr/>
            </p:nvSpPr>
            <p:spPr>
              <a:xfrm>
                <a:off x="19382753" y="26107978"/>
                <a:ext cx="1719673" cy="444609"/>
              </a:xfrm>
              <a:prstGeom prst="rect">
                <a:avLst/>
              </a:prstGeom>
              <a:blipFill>
                <a:blip r:embed="rId28"/>
                <a:stretch>
                  <a:fillRect/>
                </a:stretch>
              </a:blipFill>
            </p:spPr>
            <p:txBody>
              <a:bodyPr/>
              <a:lstStyle/>
              <a:p>
                <a:r>
                  <a:rPr lang="en-US">
                    <a:noFill/>
                  </a:rPr>
                  <a:t> </a:t>
                </a:r>
              </a:p>
            </p:txBody>
          </p:sp>
        </mc:Fallback>
      </mc:AlternateContent>
      <p:sp>
        <p:nvSpPr>
          <p:cNvPr id="155" name="TextBox 154"/>
          <p:cNvSpPr txBox="1"/>
          <p:nvPr/>
        </p:nvSpPr>
        <p:spPr>
          <a:xfrm>
            <a:off x="9060472" y="27462540"/>
            <a:ext cx="6484328" cy="1569660"/>
          </a:xfrm>
          <a:prstGeom prst="rect">
            <a:avLst/>
          </a:prstGeom>
          <a:noFill/>
        </p:spPr>
        <p:txBody>
          <a:bodyPr wrap="square" rtlCol="0">
            <a:spAutoFit/>
          </a:bodyPr>
          <a:lstStyle/>
          <a:p>
            <a:r>
              <a:rPr lang="en-US" sz="2400" dirty="0" smtClean="0">
                <a:solidFill>
                  <a:srgbClr val="FF0000"/>
                </a:solidFill>
              </a:rPr>
              <a:t>Electromagnetic simulation predicts:</a:t>
            </a:r>
            <a:endParaRPr lang="en-US" sz="2400" dirty="0">
              <a:solidFill>
                <a:srgbClr val="FF0000"/>
              </a:solidFill>
            </a:endParaRPr>
          </a:p>
          <a:p>
            <a:r>
              <a:rPr lang="en-US" sz="2400" dirty="0" smtClean="0">
                <a:effectLst/>
              </a:rPr>
              <a:t>for grain size of 0.4 mm, </a:t>
            </a:r>
          </a:p>
          <a:p>
            <a:pPr marL="342900" indent="-342900">
              <a:buFont typeface="Arial" panose="020B0604020202020204" pitchFamily="34" charset="0"/>
              <a:buChar char="•"/>
            </a:pPr>
            <a:r>
              <a:rPr lang="en-US" sz="2400" dirty="0" smtClean="0">
                <a:effectLst/>
              </a:rPr>
              <a:t>Ku band: total -10 dB, surface -14 dB, </a:t>
            </a:r>
            <a:r>
              <a:rPr lang="en-US" sz="2400" dirty="0" err="1" smtClean="0">
                <a:effectLst/>
              </a:rPr>
              <a:t>vol</a:t>
            </a:r>
            <a:r>
              <a:rPr lang="en-US" sz="2400" dirty="0" smtClean="0">
                <a:effectLst/>
              </a:rPr>
              <a:t> -12 dB</a:t>
            </a:r>
          </a:p>
          <a:p>
            <a:pPr marL="285750" indent="-285750">
              <a:buFont typeface="Arial" panose="020B0604020202020204" pitchFamily="34" charset="0"/>
              <a:buChar char="•"/>
            </a:pPr>
            <a:r>
              <a:rPr lang="en-US" sz="2400" dirty="0" smtClean="0">
                <a:effectLst/>
              </a:rPr>
              <a:t>X band: total -14 dB, surface -14.5 dB, </a:t>
            </a:r>
            <a:r>
              <a:rPr lang="en-US" sz="2400" dirty="0" err="1" smtClean="0">
                <a:effectLst/>
              </a:rPr>
              <a:t>vol</a:t>
            </a:r>
            <a:r>
              <a:rPr lang="en-US" sz="2400" dirty="0" smtClean="0">
                <a:effectLst/>
              </a:rPr>
              <a:t> -22 dB</a:t>
            </a:r>
          </a:p>
        </p:txBody>
      </p:sp>
      <p:sp>
        <p:nvSpPr>
          <p:cNvPr id="156" name="TextBox 155"/>
          <p:cNvSpPr txBox="1"/>
          <p:nvPr/>
        </p:nvSpPr>
        <p:spPr>
          <a:xfrm>
            <a:off x="9803117" y="29517729"/>
            <a:ext cx="10203043" cy="3046988"/>
          </a:xfrm>
          <a:prstGeom prst="rect">
            <a:avLst/>
          </a:prstGeom>
          <a:solidFill>
            <a:srgbClr val="92D050"/>
          </a:solidFill>
        </p:spPr>
        <p:txBody>
          <a:bodyPr wrap="square" rtlCol="0">
            <a:spAutoFit/>
          </a:bodyPr>
          <a:lstStyle/>
          <a:p>
            <a:r>
              <a:rPr lang="en-US" sz="2400" b="1" dirty="0" smtClean="0"/>
              <a:t>Preliminary findings:</a:t>
            </a:r>
          </a:p>
          <a:p>
            <a:pPr marL="342900" indent="-342900">
              <a:buFont typeface="Arial" panose="020B0604020202020204" pitchFamily="34" charset="0"/>
              <a:buChar char="•"/>
            </a:pPr>
            <a:r>
              <a:rPr lang="en-US" sz="2400" b="1" dirty="0" smtClean="0"/>
              <a:t>Simulated &amp; actual total backscatter values are comparable !</a:t>
            </a:r>
          </a:p>
          <a:p>
            <a:pPr marL="342900" indent="-342900">
              <a:buFont typeface="Arial" panose="020B0604020202020204" pitchFamily="34" charset="0"/>
              <a:buChar char="•"/>
            </a:pPr>
            <a:r>
              <a:rPr lang="en-US" sz="2400" b="1" dirty="0" smtClean="0"/>
              <a:t>Differences likely due to heterogeneity and forest effects</a:t>
            </a:r>
          </a:p>
          <a:p>
            <a:pPr marL="342900" indent="-342900">
              <a:buFont typeface="Arial" panose="020B0604020202020204" pitchFamily="34" charset="0"/>
              <a:buChar char="•"/>
            </a:pPr>
            <a:endParaRPr lang="en-US" sz="2400" b="1" dirty="0" smtClean="0"/>
          </a:p>
          <a:p>
            <a:r>
              <a:rPr lang="en-US" sz="2400" b="1" dirty="0" smtClean="0"/>
              <a:t>Next steps:</a:t>
            </a:r>
          </a:p>
          <a:p>
            <a:pPr marL="342900" indent="-342900">
              <a:buFont typeface="Arial" panose="020B0604020202020204" pitchFamily="34" charset="0"/>
              <a:buChar char="•"/>
            </a:pPr>
            <a:r>
              <a:rPr lang="en-US" sz="2400" b="1" dirty="0" smtClean="0"/>
              <a:t>Forward electromagnetic modeling utilizing additional ground truth</a:t>
            </a:r>
          </a:p>
          <a:p>
            <a:pPr marL="342900" indent="-342900">
              <a:buFont typeface="Arial" panose="020B0604020202020204" pitchFamily="34" charset="0"/>
              <a:buChar char="•"/>
            </a:pPr>
            <a:r>
              <a:rPr lang="en-US" sz="2400" b="1" dirty="0" smtClean="0"/>
              <a:t>Compare retrieved SWE with ground truth SWE</a:t>
            </a:r>
          </a:p>
          <a:p>
            <a:pPr marL="342900" indent="-342900">
              <a:buFont typeface="Arial" panose="020B0604020202020204" pitchFamily="34" charset="0"/>
              <a:buChar char="•"/>
            </a:pPr>
            <a:r>
              <a:rPr lang="en-US" sz="2400" b="1" dirty="0" smtClean="0"/>
              <a:t>Consider effect of forest on SWE retrieval performance</a:t>
            </a:r>
            <a:endParaRPr lang="en-US" sz="2400" b="1" dirty="0"/>
          </a:p>
        </p:txBody>
      </p:sp>
      <p:sp>
        <p:nvSpPr>
          <p:cNvPr id="6" name="TextBox 5"/>
          <p:cNvSpPr txBox="1"/>
          <p:nvPr/>
        </p:nvSpPr>
        <p:spPr>
          <a:xfrm>
            <a:off x="14231681" y="279737"/>
            <a:ext cx="10266400" cy="1015663"/>
          </a:xfrm>
          <a:prstGeom prst="rect">
            <a:avLst/>
          </a:prstGeom>
          <a:solidFill>
            <a:srgbClr val="FFFF00"/>
          </a:solidFill>
        </p:spPr>
        <p:txBody>
          <a:bodyPr wrap="none" rtlCol="0">
            <a:spAutoFit/>
          </a:bodyPr>
          <a:lstStyle/>
          <a:p>
            <a:r>
              <a:rPr lang="en-US" sz="6000" dirty="0" smtClean="0"/>
              <a:t>UPDATED WITH LATEST RESULTS</a:t>
            </a:r>
            <a:endParaRPr lang="en-US" sz="6000" dirty="0"/>
          </a:p>
        </p:txBody>
      </p:sp>
      <p:sp>
        <p:nvSpPr>
          <p:cNvPr id="10" name="TextBox 9"/>
          <p:cNvSpPr txBox="1"/>
          <p:nvPr/>
        </p:nvSpPr>
        <p:spPr>
          <a:xfrm rot="16200000">
            <a:off x="7603100" y="28568948"/>
            <a:ext cx="1524776" cy="400110"/>
          </a:xfrm>
          <a:prstGeom prst="rect">
            <a:avLst/>
          </a:prstGeom>
          <a:noFill/>
        </p:spPr>
        <p:txBody>
          <a:bodyPr wrap="none" rtlCol="0">
            <a:spAutoFit/>
          </a:bodyPr>
          <a:lstStyle/>
          <a:p>
            <a:r>
              <a:rPr lang="en-US" sz="2000" dirty="0" smtClean="0"/>
              <a:t>Sigma0 in dB</a:t>
            </a:r>
            <a:endParaRPr lang="en-US" sz="2000" dirty="0"/>
          </a:p>
        </p:txBody>
      </p:sp>
      <p:sp>
        <p:nvSpPr>
          <p:cNvPr id="129" name="TextBox 128"/>
          <p:cNvSpPr txBox="1"/>
          <p:nvPr/>
        </p:nvSpPr>
        <p:spPr>
          <a:xfrm>
            <a:off x="3800637" y="32225631"/>
            <a:ext cx="1291316" cy="400110"/>
          </a:xfrm>
          <a:prstGeom prst="rect">
            <a:avLst/>
          </a:prstGeom>
          <a:noFill/>
        </p:spPr>
        <p:txBody>
          <a:bodyPr wrap="none" rtlCol="0">
            <a:spAutoFit/>
          </a:bodyPr>
          <a:lstStyle/>
          <a:p>
            <a:r>
              <a:rPr lang="en-US" sz="2000" dirty="0" smtClean="0"/>
              <a:t>pixel index</a:t>
            </a:r>
            <a:endParaRPr lang="en-US" sz="2000" dirty="0"/>
          </a:p>
        </p:txBody>
      </p:sp>
      <p:sp>
        <p:nvSpPr>
          <p:cNvPr id="131" name="TextBox 130"/>
          <p:cNvSpPr txBox="1"/>
          <p:nvPr/>
        </p:nvSpPr>
        <p:spPr>
          <a:xfrm rot="5400000">
            <a:off x="163997" y="28522975"/>
            <a:ext cx="1291316" cy="400110"/>
          </a:xfrm>
          <a:prstGeom prst="rect">
            <a:avLst/>
          </a:prstGeom>
          <a:noFill/>
        </p:spPr>
        <p:txBody>
          <a:bodyPr wrap="none" rtlCol="0">
            <a:spAutoFit/>
          </a:bodyPr>
          <a:lstStyle/>
          <a:p>
            <a:r>
              <a:rPr lang="en-US" sz="2000" dirty="0" smtClean="0"/>
              <a:t>pixel index</a:t>
            </a:r>
            <a:endParaRPr lang="en-US" sz="2000" dirty="0"/>
          </a:p>
        </p:txBody>
      </p:sp>
      <p:sp>
        <p:nvSpPr>
          <p:cNvPr id="11" name="Rectangle 10"/>
          <p:cNvSpPr/>
          <p:nvPr/>
        </p:nvSpPr>
        <p:spPr>
          <a:xfrm>
            <a:off x="272866" y="24369830"/>
            <a:ext cx="8470249" cy="831997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9020186" y="23679090"/>
            <a:ext cx="11797927" cy="90107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21003476" y="23709099"/>
            <a:ext cx="7818306" cy="898070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076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TotalTime>
  <Words>1495</Words>
  <Application>Microsoft Office PowerPoint</Application>
  <PresentationFormat>Custom</PresentationFormat>
  <Paragraphs>342</Paragraphs>
  <Slides>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vt:i4>
      </vt:variant>
    </vt:vector>
  </HeadingPairs>
  <TitlesOfParts>
    <vt:vector size="11" baseType="lpstr">
      <vt:lpstr>MS PGothic</vt:lpstr>
      <vt:lpstr>Arial</vt:lpstr>
      <vt:lpstr>Arial Black</vt:lpstr>
      <vt:lpstr>Calibri</vt:lpstr>
      <vt:lpstr>Cambria Math</vt:lpstr>
      <vt:lpstr>Courier New</vt:lpstr>
      <vt:lpstr>Times New Roman</vt:lpstr>
      <vt:lpstr>Verdana</vt:lpstr>
      <vt:lpstr>Wingdings</vt:lpstr>
      <vt:lpstr>Office Theme</vt:lpstr>
      <vt:lpstr>PowerPoint Presentation</vt:lpstr>
    </vt:vector>
  </TitlesOfParts>
  <Company>SGT,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Hemanshu Patel</dc:creator>
  <cp:lastModifiedBy>Kim, Edward J. (GSFC-6170)</cp:lastModifiedBy>
  <cp:revision>76</cp:revision>
  <dcterms:created xsi:type="dcterms:W3CDTF">2014-01-24T22:17:18Z</dcterms:created>
  <dcterms:modified xsi:type="dcterms:W3CDTF">2020-09-08T02:41:26Z</dcterms:modified>
</cp:coreProperties>
</file>