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1959" r:id="rId2"/>
    <p:sldId id="1990" r:id="rId3"/>
    <p:sldId id="1991" r:id="rId4"/>
    <p:sldId id="1962" r:id="rId5"/>
    <p:sldId id="1975" r:id="rId6"/>
    <p:sldId id="1976" r:id="rId7"/>
    <p:sldId id="1977" r:id="rId8"/>
    <p:sldId id="1979" r:id="rId9"/>
    <p:sldId id="257" r:id="rId10"/>
    <p:sldId id="269" r:id="rId11"/>
    <p:sldId id="277" r:id="rId12"/>
    <p:sldId id="278" r:id="rId13"/>
    <p:sldId id="1966" r:id="rId14"/>
    <p:sldId id="1963" r:id="rId15"/>
    <p:sldId id="256" r:id="rId16"/>
    <p:sldId id="258" r:id="rId17"/>
    <p:sldId id="261" r:id="rId18"/>
    <p:sldId id="264" r:id="rId19"/>
    <p:sldId id="19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79048" autoAdjust="0"/>
  </p:normalViewPr>
  <p:slideViewPr>
    <p:cSldViewPr snapToGrid="0" snapToObjects="1">
      <p:cViewPr varScale="1">
        <p:scale>
          <a:sx n="100" d="100"/>
          <a:sy n="100" d="100"/>
        </p:scale>
        <p:origin x="1728" y="160"/>
      </p:cViewPr>
      <p:guideLst/>
    </p:cSldViewPr>
  </p:slideViewPr>
  <p:notesTextViewPr>
    <p:cViewPr>
      <p:scale>
        <a:sx n="1" d="1"/>
        <a:sy n="1" d="1"/>
      </p:scale>
      <p:origin x="0" y="0"/>
    </p:cViewPr>
  </p:notesTextViewPr>
  <p:sorterViewPr>
    <p:cViewPr>
      <p:scale>
        <a:sx n="100" d="100"/>
        <a:sy n="100" d="100"/>
      </p:scale>
      <p:origin x="0" y="-33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F9590-79F5-FC43-A48A-032A23BA31FD}"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69C044-DF1F-1E47-B308-0981A0C80E5E}" type="slidenum">
              <a:rPr lang="en-US" smtClean="0"/>
              <a:t>‹#›</a:t>
            </a:fld>
            <a:endParaRPr lang="en-US"/>
          </a:p>
        </p:txBody>
      </p:sp>
    </p:spTree>
    <p:extLst>
      <p:ext uri="{BB962C8B-B14F-4D97-AF65-F5344CB8AC3E}">
        <p14:creationId xmlns:p14="http://schemas.microsoft.com/office/powerpoint/2010/main" val="3235670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5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mentioned previously that ICESat-2 is a flagship </a:t>
            </a:r>
            <a:r>
              <a:rPr lang="en-US" baseline="0" dirty="0" err="1"/>
              <a:t>cyrospheric</a:t>
            </a:r>
            <a:r>
              <a:rPr lang="en-US" baseline="0" dirty="0"/>
              <a:t> mission the was borne out of the 2007 decadal survey recommendation to continue high quality elevation measurements over our polar regions using laser altimetry. That is, can we observe changes in the ice sheets to provide mass balance estimation and measure sea ice freeboard to derive sea ice thickness and seasonal extent characteristics. These were similar objectives for the successor mission ICESat. </a:t>
            </a:r>
          </a:p>
          <a:p>
            <a:endParaRPr lang="en-US" dirty="0"/>
          </a:p>
        </p:txBody>
      </p:sp>
      <p:sp>
        <p:nvSpPr>
          <p:cNvPr id="4" name="Slide Number Placeholder 3"/>
          <p:cNvSpPr>
            <a:spLocks noGrp="1"/>
          </p:cNvSpPr>
          <p:nvPr>
            <p:ph type="sldNum" sz="quarter" idx="10"/>
          </p:nvPr>
        </p:nvSpPr>
        <p:spPr/>
        <p:txBody>
          <a:bodyPr/>
          <a:lstStyle/>
          <a:p>
            <a:fld id="{53B6F108-E54E-45CB-9E7B-57D6DBE95FC9}" type="slidenum">
              <a:rPr lang="en-US" smtClean="0"/>
              <a:t>2</a:t>
            </a:fld>
            <a:endParaRPr lang="en-US"/>
          </a:p>
        </p:txBody>
      </p:sp>
    </p:spTree>
    <p:extLst>
      <p:ext uri="{BB962C8B-B14F-4D97-AF65-F5344CB8AC3E}">
        <p14:creationId xmlns:p14="http://schemas.microsoft.com/office/powerpoint/2010/main" val="120325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focus on:</a:t>
            </a:r>
          </a:p>
          <a:p>
            <a:r>
              <a:rPr lang="en-US" dirty="0"/>
              <a:t>Photon</a:t>
            </a:r>
            <a:r>
              <a:rPr lang="en-US" baseline="0" dirty="0"/>
              <a:t> counting technology comes in different flavors. For awhile the only systems operational were the DoD’s quick response capability that utilized Geiger mode </a:t>
            </a:r>
            <a:r>
              <a:rPr lang="en-US" baseline="0" dirty="0" err="1"/>
              <a:t>dection</a:t>
            </a:r>
            <a:r>
              <a:rPr lang="en-US" baseline="0" dirty="0"/>
              <a:t> configuration which meant that the receiver- the photo multiplier tube was operated beyond the breakdown voltage and an incident photon would result in an exponential gain.  ATLAS technology is what is called linear mode, which has a more sensitive receiver and more complex timing system to accommodate high laser repetition rates. </a:t>
            </a:r>
          </a:p>
          <a:p>
            <a:r>
              <a:rPr lang="en-US" baseline="0" dirty="0"/>
              <a:t>With photon level sensitivities the laser onboard ATLAS is lower power than the original ICESat which also accommodates higher laser repetition rates. This is important because the high repetition rates means more measurements in the along track direction. As such, ICESat-2 at a 10 kHz rate and an average altitude of nearly 500 km is able to provide measurements every 70 cm. Another </a:t>
            </a:r>
            <a:r>
              <a:rPr lang="en-US" baseline="0" dirty="0" err="1"/>
              <a:t>novelity</a:t>
            </a:r>
            <a:r>
              <a:rPr lang="en-US" baseline="0" dirty="0"/>
              <a:t> of this mission is that it is a </a:t>
            </a:r>
            <a:r>
              <a:rPr lang="en-US" baseline="0" dirty="0" err="1"/>
              <a:t>multibeam</a:t>
            </a:r>
            <a:r>
              <a:rPr lang="en-US" baseline="0" dirty="0"/>
              <a:t> system where a diffractive optical element produces 6 beams from one laser. These six beams are configured in 3 beam pairs with the spacing shown on the right. Each pair component is 90 m across track separation and each pair is 3.3 km apart. This helps to disentangle surface slope from elevation changes in repeat measurements. Additionally, each pair consists of a high and low energy beam to allow from some level of dynamic radiometry depending on the surface reflectivity. </a:t>
            </a:r>
          </a:p>
          <a:p>
            <a:r>
              <a:rPr lang="en-US" baseline="0" dirty="0"/>
              <a:t>Other aspects of the mission are that it has a 12 m footprint diameter and operates in the green regions of the electromagnet spectrum- a visible beam at 532 nm</a:t>
            </a:r>
            <a:endParaRPr lang="en-US" dirty="0"/>
          </a:p>
        </p:txBody>
      </p:sp>
      <p:sp>
        <p:nvSpPr>
          <p:cNvPr id="4" name="Slide Number Placeholder 3"/>
          <p:cNvSpPr>
            <a:spLocks noGrp="1"/>
          </p:cNvSpPr>
          <p:nvPr>
            <p:ph type="sldNum" sz="quarter" idx="10"/>
          </p:nvPr>
        </p:nvSpPr>
        <p:spPr/>
        <p:txBody>
          <a:bodyPr/>
          <a:lstStyle/>
          <a:p>
            <a:fld id="{53B6F108-E54E-45CB-9E7B-57D6DBE95FC9}" type="slidenum">
              <a:rPr lang="en-US" smtClean="0"/>
              <a:t>3</a:t>
            </a:fld>
            <a:endParaRPr lang="en-US"/>
          </a:p>
        </p:txBody>
      </p:sp>
    </p:spTree>
    <p:extLst>
      <p:ext uri="{BB962C8B-B14F-4D97-AF65-F5344CB8AC3E}">
        <p14:creationId xmlns:p14="http://schemas.microsoft.com/office/powerpoint/2010/main" val="181661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69C044-DF1F-1E47-B308-0981A0C80E5E}" type="slidenum">
              <a:rPr lang="en-US" smtClean="0"/>
              <a:t>13</a:t>
            </a:fld>
            <a:endParaRPr lang="en-US"/>
          </a:p>
        </p:txBody>
      </p:sp>
    </p:spTree>
    <p:extLst>
      <p:ext uri="{BB962C8B-B14F-4D97-AF65-F5344CB8AC3E}">
        <p14:creationId xmlns:p14="http://schemas.microsoft.com/office/powerpoint/2010/main" val="19451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69C044-DF1F-1E47-B308-0981A0C80E5E}" type="slidenum">
              <a:rPr lang="en-US" smtClean="0"/>
              <a:t>19</a:t>
            </a:fld>
            <a:endParaRPr lang="en-US"/>
          </a:p>
        </p:txBody>
      </p:sp>
    </p:spTree>
    <p:extLst>
      <p:ext uri="{BB962C8B-B14F-4D97-AF65-F5344CB8AC3E}">
        <p14:creationId xmlns:p14="http://schemas.microsoft.com/office/powerpoint/2010/main" val="1538633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876C-A5D6-7248-977D-86B1A43916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BB4B7-0080-DA47-8D45-B4C17ED8B9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59A04-C7E5-6148-B0FB-1AE5A0AC661E}"/>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5" name="Footer Placeholder 4">
            <a:extLst>
              <a:ext uri="{FF2B5EF4-FFF2-40B4-BE49-F238E27FC236}">
                <a16:creationId xmlns:a16="http://schemas.microsoft.com/office/drawing/2014/main" id="{EDA6C2E4-87C1-C345-A31C-9635A53EB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FDE40-7922-B74F-945D-0084D70413E3}"/>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321868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D95-1895-F344-9F79-972FB7B705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AF9BE1-E9D3-334B-8A9D-6D3968998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F671D-FBCE-5646-974B-88B1D18A8B79}"/>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5" name="Footer Placeholder 4">
            <a:extLst>
              <a:ext uri="{FF2B5EF4-FFF2-40B4-BE49-F238E27FC236}">
                <a16:creationId xmlns:a16="http://schemas.microsoft.com/office/drawing/2014/main" id="{62DCBD7B-DC2D-F048-8EA8-309E531B4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23B36-EDD1-7E45-AC1B-8EC38E61094B}"/>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247819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B74A0-35FF-D544-B03A-07FB1B6C7B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39C4C0-D273-1644-9A7F-67CB6F80A1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8D9F9-CC5C-EF4D-833A-30B4581B36C8}"/>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5" name="Footer Placeholder 4">
            <a:extLst>
              <a:ext uri="{FF2B5EF4-FFF2-40B4-BE49-F238E27FC236}">
                <a16:creationId xmlns:a16="http://schemas.microsoft.com/office/drawing/2014/main" id="{A6BF5D5C-5363-164F-BABE-4FA12F55C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4F3C6-95AB-9448-A9A4-D59EF10EBEC6}"/>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416664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CC0C-AAF5-F14C-8538-BCB0799808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BA378-001B-AB43-BDDB-4FA4B87C7D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2489F-67DE-7047-B8F9-C75261C3065D}"/>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5" name="Footer Placeholder 4">
            <a:extLst>
              <a:ext uri="{FF2B5EF4-FFF2-40B4-BE49-F238E27FC236}">
                <a16:creationId xmlns:a16="http://schemas.microsoft.com/office/drawing/2014/main" id="{331CCAC9-A70D-0345-A520-C16A2FB6A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2C58D-50FD-4C44-A880-B683F9B0AFB4}"/>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109719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0B00-A599-104F-9F75-BBB8871494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43E148-256E-204A-BC67-97CC43B75D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4C44B9-5C78-CF43-87F2-AD53D73E97D3}"/>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5" name="Footer Placeholder 4">
            <a:extLst>
              <a:ext uri="{FF2B5EF4-FFF2-40B4-BE49-F238E27FC236}">
                <a16:creationId xmlns:a16="http://schemas.microsoft.com/office/drawing/2014/main" id="{5FFC1841-D511-E74D-977C-CD9B2BDDF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E33B2-48CC-CE48-A12F-AAB4F9B8E33E}"/>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87013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59A2-5C0F-954E-88D6-1EA2379DC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1437C-EDCD-E342-9868-9747F68447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9A4CA-49C2-8E4E-A042-17EBEFDC1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FB617A-5865-E842-84AE-997226E5420C}"/>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6" name="Footer Placeholder 5">
            <a:extLst>
              <a:ext uri="{FF2B5EF4-FFF2-40B4-BE49-F238E27FC236}">
                <a16:creationId xmlns:a16="http://schemas.microsoft.com/office/drawing/2014/main" id="{E31B3DB7-FDA5-6E47-8255-8895F72A9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0E0B7-2859-A140-8520-3CF410A43523}"/>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282382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642F-E473-8F47-B6C0-7BAD0F75C5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6E9869-2C8D-C94C-83BA-4E17F19ECB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4B612C-EB45-7A4F-B677-F97DFE2899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525AA2-E80D-2D41-824A-AAE6DCB92B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E17866-CE87-2A45-9E3F-71E8EBF4F7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0E0623-08E2-9E42-9120-62383C29F2B0}"/>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8" name="Footer Placeholder 7">
            <a:extLst>
              <a:ext uri="{FF2B5EF4-FFF2-40B4-BE49-F238E27FC236}">
                <a16:creationId xmlns:a16="http://schemas.microsoft.com/office/drawing/2014/main" id="{18F781B4-2E95-734C-A7CD-3535152004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0955F-6F89-5241-8EA5-A151C32D2717}"/>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176636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F5B1-A6B0-8843-97CC-DDC3727E78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D68E0-D6AC-6448-80BC-B7AC98ABB648}"/>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4" name="Footer Placeholder 3">
            <a:extLst>
              <a:ext uri="{FF2B5EF4-FFF2-40B4-BE49-F238E27FC236}">
                <a16:creationId xmlns:a16="http://schemas.microsoft.com/office/drawing/2014/main" id="{961B543A-B3C9-5444-B215-7723DEBE1F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3C4C23-E8A4-5C40-A0F3-CA83E9D047CF}"/>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3878621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7D55D-5BD9-0349-9E6A-997E6BEFBE57}"/>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3" name="Footer Placeholder 2">
            <a:extLst>
              <a:ext uri="{FF2B5EF4-FFF2-40B4-BE49-F238E27FC236}">
                <a16:creationId xmlns:a16="http://schemas.microsoft.com/office/drawing/2014/main" id="{77D0E8F9-5930-CD45-8269-940B49F96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8E9067-225D-494F-8A45-F7FE87B9E7F7}"/>
              </a:ext>
            </a:extLst>
          </p:cNvPr>
          <p:cNvSpPr>
            <a:spLocks noGrp="1"/>
          </p:cNvSpPr>
          <p:nvPr>
            <p:ph type="sldNum" sz="quarter" idx="12"/>
          </p:nvPr>
        </p:nvSpPr>
        <p:spPr/>
        <p:txBody>
          <a:bodyPr/>
          <a:lstStyle/>
          <a:p>
            <a:fld id="{AD6FE972-1C16-1D44-B2E0-3FDBF64910BF}" type="slidenum">
              <a:rPr lang="en-US" smtClean="0"/>
              <a:t>‹#›</a:t>
            </a:fld>
            <a:endParaRPr lang="en-US"/>
          </a:p>
        </p:txBody>
      </p:sp>
      <p:sp>
        <p:nvSpPr>
          <p:cNvPr id="5" name="Rectangle 4">
            <a:extLst>
              <a:ext uri="{FF2B5EF4-FFF2-40B4-BE49-F238E27FC236}">
                <a16:creationId xmlns:a16="http://schemas.microsoft.com/office/drawing/2014/main" id="{03C7EE6F-A73E-744C-A1DC-CFF7184ECA2D}"/>
              </a:ext>
            </a:extLst>
          </p:cNvPr>
          <p:cNvSpPr/>
          <p:nvPr userDrawn="1"/>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284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254F-55A9-CB4E-95A8-8CE8E3417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8E3C5B-DD91-D445-BC0A-6DE6CAD21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0C44A-785D-7E43-A7DF-D47A393FB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9C9ECD-6C85-074A-B0DB-26EFECEF0ADA}"/>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6" name="Footer Placeholder 5">
            <a:extLst>
              <a:ext uri="{FF2B5EF4-FFF2-40B4-BE49-F238E27FC236}">
                <a16:creationId xmlns:a16="http://schemas.microsoft.com/office/drawing/2014/main" id="{57A5F09A-5AF3-374D-BBFE-793E5F858E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6F0E1-1A9B-814E-86AF-71A7FA58DF3F}"/>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72324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278C-ADC4-B04E-A941-D775B4596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A2BF3F-0D72-9B4C-AC7F-9EAC76068C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8C884B-F86C-9049-9969-954704FDF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DCCE4-E770-D340-AEBC-5C76FB7FFA1B}"/>
              </a:ext>
            </a:extLst>
          </p:cNvPr>
          <p:cNvSpPr>
            <a:spLocks noGrp="1"/>
          </p:cNvSpPr>
          <p:nvPr>
            <p:ph type="dt" sz="half" idx="10"/>
          </p:nvPr>
        </p:nvSpPr>
        <p:spPr/>
        <p:txBody>
          <a:bodyPr/>
          <a:lstStyle/>
          <a:p>
            <a:fld id="{FE296C12-21F4-1C4F-9676-4E6DFD65BAD3}" type="datetimeFigureOut">
              <a:rPr lang="en-US" smtClean="0"/>
              <a:t>9/8/20</a:t>
            </a:fld>
            <a:endParaRPr lang="en-US"/>
          </a:p>
        </p:txBody>
      </p:sp>
      <p:sp>
        <p:nvSpPr>
          <p:cNvPr id="6" name="Footer Placeholder 5">
            <a:extLst>
              <a:ext uri="{FF2B5EF4-FFF2-40B4-BE49-F238E27FC236}">
                <a16:creationId xmlns:a16="http://schemas.microsoft.com/office/drawing/2014/main" id="{6922D898-DBF5-004A-B00E-970ED10D3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F7F19-403E-D048-B13A-AD7C4103F8D6}"/>
              </a:ext>
            </a:extLst>
          </p:cNvPr>
          <p:cNvSpPr>
            <a:spLocks noGrp="1"/>
          </p:cNvSpPr>
          <p:nvPr>
            <p:ph type="sldNum" sz="quarter" idx="12"/>
          </p:nvPr>
        </p:nvSpPr>
        <p:spPr/>
        <p:txBody>
          <a:bodyPr/>
          <a:lstStyle/>
          <a:p>
            <a:fld id="{AD6FE972-1C16-1D44-B2E0-3FDBF64910BF}" type="slidenum">
              <a:rPr lang="en-US" smtClean="0"/>
              <a:t>‹#›</a:t>
            </a:fld>
            <a:endParaRPr lang="en-US"/>
          </a:p>
        </p:txBody>
      </p:sp>
    </p:spTree>
    <p:extLst>
      <p:ext uri="{BB962C8B-B14F-4D97-AF65-F5344CB8AC3E}">
        <p14:creationId xmlns:p14="http://schemas.microsoft.com/office/powerpoint/2010/main" val="99831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C72EE-F2E3-F94D-AE44-6F43F9CC76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D5761A-33BB-7249-9457-75BFB9D6D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55F4E-FABA-FF4C-AD19-6B823EF33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96C12-21F4-1C4F-9676-4E6DFD65BAD3}" type="datetimeFigureOut">
              <a:rPr lang="en-US" smtClean="0"/>
              <a:t>9/8/20</a:t>
            </a:fld>
            <a:endParaRPr lang="en-US"/>
          </a:p>
        </p:txBody>
      </p:sp>
      <p:sp>
        <p:nvSpPr>
          <p:cNvPr id="5" name="Footer Placeholder 4">
            <a:extLst>
              <a:ext uri="{FF2B5EF4-FFF2-40B4-BE49-F238E27FC236}">
                <a16:creationId xmlns:a16="http://schemas.microsoft.com/office/drawing/2014/main" id="{1194B3AA-DD64-8046-94B8-4DFCBC99D3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88586-3FA6-5C49-8AFA-DBE35A848A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FE972-1C16-1D44-B2E0-3FDBF64910BF}" type="slidenum">
              <a:rPr lang="en-US" smtClean="0"/>
              <a:t>‹#›</a:t>
            </a:fld>
            <a:endParaRPr lang="en-US"/>
          </a:p>
        </p:txBody>
      </p:sp>
    </p:spTree>
    <p:extLst>
      <p:ext uri="{BB962C8B-B14F-4D97-AF65-F5344CB8AC3E}">
        <p14:creationId xmlns:p14="http://schemas.microsoft.com/office/powerpoint/2010/main" val="2896832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oi.org/10.1029/2019EO133233" TargetMode="External"/><Relationship Id="rId5" Type="http://schemas.openxmlformats.org/officeDocument/2006/relationships/image" Target="../media/image10.em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3;p14" descr="ICESat2_IconFancy.png">
            <a:extLst>
              <a:ext uri="{FF2B5EF4-FFF2-40B4-BE49-F238E27FC236}">
                <a16:creationId xmlns:a16="http://schemas.microsoft.com/office/drawing/2014/main" id="{851D506B-B283-6445-AF88-2BE3C01E327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359" y="239882"/>
            <a:ext cx="2966403" cy="1035618"/>
          </a:xfrm>
          <a:prstGeom prst="rect">
            <a:avLst/>
          </a:prstGeom>
          <a:noFill/>
          <a:ln>
            <a:noFill/>
          </a:ln>
        </p:spPr>
      </p:pic>
      <p:sp>
        <p:nvSpPr>
          <p:cNvPr id="7" name="Google Shape;421;p60">
            <a:extLst>
              <a:ext uri="{FF2B5EF4-FFF2-40B4-BE49-F238E27FC236}">
                <a16:creationId xmlns:a16="http://schemas.microsoft.com/office/drawing/2014/main" id="{648A9C28-2B2E-CA4B-AC2E-10156D109381}"/>
              </a:ext>
            </a:extLst>
          </p:cNvPr>
          <p:cNvSpPr txBox="1"/>
          <p:nvPr/>
        </p:nvSpPr>
        <p:spPr>
          <a:xfrm>
            <a:off x="185358" y="1274396"/>
            <a:ext cx="7204997" cy="3081365"/>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a:ea typeface="+mn-ea"/>
                <a:cs typeface="+mn-cs"/>
              </a:rPr>
              <a:t>ICESat-2 Update and Application to SnowEx</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endParaRPr kumimoji="0" lang="en-US" sz="2400" b="1"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kumimoji="0" lang="en-US" sz="2600" b="1" i="1" u="none" strike="noStrike" kern="1200" cap="none" spc="0" normalizeH="0" baseline="0" noProof="0" dirty="0">
                <a:ln>
                  <a:noFill/>
                </a:ln>
                <a:solidFill>
                  <a:schemeClr val="bg1"/>
                </a:solidFill>
                <a:effectLst/>
                <a:uLnTx/>
                <a:uFillTx/>
                <a:latin typeface="Calibri" panose="020F0502020204030204"/>
                <a:ea typeface="+mn-ea"/>
                <a:cs typeface="+mn-cs"/>
              </a:rPr>
              <a:t>Tom Neumann, Project Scientist</a:t>
            </a: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lang="en-US" sz="2600" b="1" i="1" dirty="0">
                <a:solidFill>
                  <a:schemeClr val="bg1"/>
                </a:solidFill>
                <a:latin typeface="Calibri" panose="020F0502020204030204"/>
              </a:rPr>
              <a:t>Nathan Kurtz, Deputy </a:t>
            </a:r>
            <a:r>
              <a:rPr lang="en-US" sz="2600" b="1" i="1" dirty="0" err="1">
                <a:solidFill>
                  <a:schemeClr val="bg1"/>
                </a:solidFill>
                <a:latin typeface="Calibri" panose="020F0502020204030204"/>
              </a:rPr>
              <a:t>Proj</a:t>
            </a:r>
            <a:r>
              <a:rPr lang="en-US" sz="2600" b="1" i="1" dirty="0">
                <a:solidFill>
                  <a:schemeClr val="bg1"/>
                </a:solidFill>
                <a:latin typeface="Calibri" panose="020F0502020204030204"/>
              </a:rPr>
              <a:t>. Sci. </a:t>
            </a: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lang="en-US" sz="2600" b="1" i="1" dirty="0">
                <a:solidFill>
                  <a:schemeClr val="bg1"/>
                </a:solidFill>
                <a:latin typeface="Calibri" panose="020F0502020204030204"/>
              </a:rPr>
              <a:t>Kaitlin </a:t>
            </a:r>
            <a:r>
              <a:rPr lang="en-US" sz="2600" b="1" i="1" dirty="0" err="1">
                <a:solidFill>
                  <a:schemeClr val="bg1"/>
                </a:solidFill>
                <a:latin typeface="Calibri" panose="020F0502020204030204"/>
              </a:rPr>
              <a:t>Harbeck</a:t>
            </a:r>
            <a:r>
              <a:rPr lang="en-US" sz="2600" b="1" i="1" dirty="0">
                <a:solidFill>
                  <a:schemeClr val="bg1"/>
                </a:solidFill>
                <a:latin typeface="Calibri" panose="020F0502020204030204"/>
              </a:rPr>
              <a:t>, Data Product Mgmt.</a:t>
            </a: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endParaRPr lang="en-US" sz="2600" b="1" i="1"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endParaRPr kumimoji="0" lang="en-US" sz="3600" b="1"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endParaRPr kumimoji="0" lang="en-US" sz="3600" b="1"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endParaRPr kumimoji="0" lang="en-US" sz="3600" b="1"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endParaRPr kumimoji="0" sz="3600" b="1" i="0" u="none" strike="noStrike" kern="1200" cap="none" spc="0" normalizeH="0" baseline="0" noProof="0" dirty="0">
              <a:ln>
                <a:noFill/>
              </a:ln>
              <a:solidFill>
                <a:schemeClr val="bg1"/>
              </a:solidFill>
              <a:effectLst/>
              <a:uLnTx/>
              <a:uFillTx/>
              <a:latin typeface="Calibri"/>
              <a:ea typeface="Calibri"/>
              <a:cs typeface="Calibri"/>
              <a:sym typeface="Calibri"/>
            </a:endParaRPr>
          </a:p>
        </p:txBody>
      </p:sp>
      <p:pic>
        <p:nvPicPr>
          <p:cNvPr id="14" name="Picture 13" descr="NASA_logo2.jpg">
            <a:extLst>
              <a:ext uri="{FF2B5EF4-FFF2-40B4-BE49-F238E27FC236}">
                <a16:creationId xmlns:a16="http://schemas.microsoft.com/office/drawing/2014/main" id="{94FEEE76-F9DA-F440-A85A-33717775A820}"/>
              </a:ext>
            </a:extLst>
          </p:cNvPr>
          <p:cNvPicPr>
            <a:picLocks noChangeAspect="1"/>
          </p:cNvPicPr>
          <p:nvPr/>
        </p:nvPicPr>
        <p:blipFill>
          <a:blip r:embed="rId4"/>
          <a:srcRect/>
          <a:stretch>
            <a:fillRect/>
          </a:stretch>
        </p:blipFill>
        <p:spPr bwMode="auto">
          <a:xfrm>
            <a:off x="10991354" y="97286"/>
            <a:ext cx="1073150" cy="914400"/>
          </a:xfrm>
          <a:prstGeom prst="rect">
            <a:avLst/>
          </a:prstGeom>
          <a:noFill/>
          <a:ln w="9525">
            <a:noFill/>
            <a:miter lim="800000"/>
            <a:headEnd/>
            <a:tailEnd/>
          </a:ln>
        </p:spPr>
      </p:pic>
      <p:pic>
        <p:nvPicPr>
          <p:cNvPr id="5" name="Picture 4">
            <a:extLst>
              <a:ext uri="{FF2B5EF4-FFF2-40B4-BE49-F238E27FC236}">
                <a16:creationId xmlns:a16="http://schemas.microsoft.com/office/drawing/2014/main" id="{68E506E6-B639-1E4F-9F24-E0659BE2F7E8}"/>
              </a:ext>
            </a:extLst>
          </p:cNvPr>
          <p:cNvPicPr>
            <a:picLocks noChangeAspect="1"/>
          </p:cNvPicPr>
          <p:nvPr/>
        </p:nvPicPr>
        <p:blipFill rotWithShape="1">
          <a:blip r:embed="rId5"/>
          <a:srcRect t="3757" r="9014"/>
          <a:stretch/>
        </p:blipFill>
        <p:spPr>
          <a:xfrm>
            <a:off x="7390355" y="3733798"/>
            <a:ext cx="4674149" cy="2763870"/>
          </a:xfrm>
          <a:prstGeom prst="rect">
            <a:avLst/>
          </a:prstGeom>
        </p:spPr>
      </p:pic>
      <p:pic>
        <p:nvPicPr>
          <p:cNvPr id="9" name="Picture 8">
            <a:extLst>
              <a:ext uri="{FF2B5EF4-FFF2-40B4-BE49-F238E27FC236}">
                <a16:creationId xmlns:a16="http://schemas.microsoft.com/office/drawing/2014/main" id="{23D6D367-ECD4-7944-BCFC-4B182F7E225E}"/>
              </a:ext>
            </a:extLst>
          </p:cNvPr>
          <p:cNvPicPr>
            <a:picLocks noChangeAspect="1"/>
          </p:cNvPicPr>
          <p:nvPr/>
        </p:nvPicPr>
        <p:blipFill rotWithShape="1">
          <a:blip r:embed="rId6"/>
          <a:srcRect t="9325" b="6768"/>
          <a:stretch/>
        </p:blipFill>
        <p:spPr>
          <a:xfrm>
            <a:off x="7375816" y="1451376"/>
            <a:ext cx="4630826" cy="2107660"/>
          </a:xfrm>
          <a:prstGeom prst="rect">
            <a:avLst/>
          </a:prstGeom>
        </p:spPr>
      </p:pic>
      <p:pic>
        <p:nvPicPr>
          <p:cNvPr id="11" name="Picture 10">
            <a:extLst>
              <a:ext uri="{FF2B5EF4-FFF2-40B4-BE49-F238E27FC236}">
                <a16:creationId xmlns:a16="http://schemas.microsoft.com/office/drawing/2014/main" id="{779849B4-D814-2F47-B80B-DF57180AD965}"/>
              </a:ext>
            </a:extLst>
          </p:cNvPr>
          <p:cNvPicPr>
            <a:picLocks noChangeAspect="1"/>
          </p:cNvPicPr>
          <p:nvPr/>
        </p:nvPicPr>
        <p:blipFill>
          <a:blip r:embed="rId7"/>
          <a:stretch>
            <a:fillRect/>
          </a:stretch>
        </p:blipFill>
        <p:spPr>
          <a:xfrm>
            <a:off x="2204581" y="4350207"/>
            <a:ext cx="4835046" cy="2410508"/>
          </a:xfrm>
          <a:prstGeom prst="rect">
            <a:avLst/>
          </a:prstGeom>
        </p:spPr>
      </p:pic>
    </p:spTree>
    <p:extLst>
      <p:ext uri="{BB962C8B-B14F-4D97-AF65-F5344CB8AC3E}">
        <p14:creationId xmlns:p14="http://schemas.microsoft.com/office/powerpoint/2010/main" val="814928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99F0355D-E37F-BE4F-81BA-3F9DFA368AF8}"/>
              </a:ext>
            </a:extLst>
          </p:cNvPr>
          <p:cNvPicPr>
            <a:picLocks noChangeAspect="1"/>
          </p:cNvPicPr>
          <p:nvPr/>
        </p:nvPicPr>
        <p:blipFill>
          <a:blip r:embed="rId2"/>
          <a:stretch>
            <a:fillRect/>
          </a:stretch>
        </p:blipFill>
        <p:spPr>
          <a:xfrm>
            <a:off x="0" y="379136"/>
            <a:ext cx="12192000" cy="6099728"/>
          </a:xfrm>
          <a:prstGeom prst="rect">
            <a:avLst/>
          </a:prstGeom>
        </p:spPr>
      </p:pic>
    </p:spTree>
    <p:extLst>
      <p:ext uri="{BB962C8B-B14F-4D97-AF65-F5344CB8AC3E}">
        <p14:creationId xmlns:p14="http://schemas.microsoft.com/office/powerpoint/2010/main" val="3320482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974E324B-4896-D347-ADCC-C1B63E819F38}"/>
              </a:ext>
            </a:extLst>
          </p:cNvPr>
          <p:cNvPicPr>
            <a:picLocks noChangeAspect="1"/>
          </p:cNvPicPr>
          <p:nvPr/>
        </p:nvPicPr>
        <p:blipFill>
          <a:blip r:embed="rId2"/>
          <a:stretch>
            <a:fillRect/>
          </a:stretch>
        </p:blipFill>
        <p:spPr>
          <a:xfrm>
            <a:off x="0" y="379136"/>
            <a:ext cx="12192000" cy="6099728"/>
          </a:xfrm>
          <a:prstGeom prst="rect">
            <a:avLst/>
          </a:prstGeom>
        </p:spPr>
      </p:pic>
      <p:sp>
        <p:nvSpPr>
          <p:cNvPr id="6" name="TextBox 5">
            <a:extLst>
              <a:ext uri="{FF2B5EF4-FFF2-40B4-BE49-F238E27FC236}">
                <a16:creationId xmlns:a16="http://schemas.microsoft.com/office/drawing/2014/main" id="{54889A79-746F-FF4B-90CC-6087A9B2ED10}"/>
              </a:ext>
            </a:extLst>
          </p:cNvPr>
          <p:cNvSpPr txBox="1"/>
          <p:nvPr/>
        </p:nvSpPr>
        <p:spPr>
          <a:xfrm>
            <a:off x="9799983" y="983974"/>
            <a:ext cx="1066318" cy="646331"/>
          </a:xfrm>
          <a:prstGeom prst="rect">
            <a:avLst/>
          </a:prstGeom>
          <a:noFill/>
        </p:spPr>
        <p:txBody>
          <a:bodyPr wrap="none" rtlCol="0">
            <a:spAutoFit/>
          </a:bodyPr>
          <a:lstStyle/>
          <a:p>
            <a:r>
              <a:rPr lang="en-US" dirty="0"/>
              <a:t>2/5/2020</a:t>
            </a:r>
          </a:p>
          <a:p>
            <a:r>
              <a:rPr lang="en-US" dirty="0"/>
              <a:t>8/5/2020</a:t>
            </a:r>
          </a:p>
        </p:txBody>
      </p:sp>
      <p:sp>
        <p:nvSpPr>
          <p:cNvPr id="7" name="Oval 6">
            <a:extLst>
              <a:ext uri="{FF2B5EF4-FFF2-40B4-BE49-F238E27FC236}">
                <a16:creationId xmlns:a16="http://schemas.microsoft.com/office/drawing/2014/main" id="{0F792145-2E61-DB4E-8FD2-02A7F13B7B76}"/>
              </a:ext>
            </a:extLst>
          </p:cNvPr>
          <p:cNvSpPr/>
          <p:nvPr/>
        </p:nvSpPr>
        <p:spPr>
          <a:xfrm>
            <a:off x="9580098" y="1097280"/>
            <a:ext cx="168813" cy="1594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3494F58-F723-544B-AAB2-8B3437E3E7D0}"/>
              </a:ext>
            </a:extLst>
          </p:cNvPr>
          <p:cNvSpPr/>
          <p:nvPr/>
        </p:nvSpPr>
        <p:spPr>
          <a:xfrm>
            <a:off x="9580098" y="1366911"/>
            <a:ext cx="168813" cy="159434"/>
          </a:xfrm>
          <a:prstGeom prst="ellipse">
            <a:avLst/>
          </a:prstGeom>
          <a:solidFill>
            <a:srgbClr val="ED2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8582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50CF7813-C8F3-784F-AF86-FDEFD138ECFC}"/>
              </a:ext>
            </a:extLst>
          </p:cNvPr>
          <p:cNvPicPr>
            <a:picLocks noChangeAspect="1"/>
          </p:cNvPicPr>
          <p:nvPr/>
        </p:nvPicPr>
        <p:blipFill>
          <a:blip r:embed="rId2"/>
          <a:stretch>
            <a:fillRect/>
          </a:stretch>
        </p:blipFill>
        <p:spPr>
          <a:xfrm>
            <a:off x="0" y="379136"/>
            <a:ext cx="12192000" cy="6099728"/>
          </a:xfrm>
          <a:prstGeom prst="rect">
            <a:avLst/>
          </a:prstGeom>
        </p:spPr>
      </p:pic>
      <p:sp>
        <p:nvSpPr>
          <p:cNvPr id="6" name="TextBox 5">
            <a:extLst>
              <a:ext uri="{FF2B5EF4-FFF2-40B4-BE49-F238E27FC236}">
                <a16:creationId xmlns:a16="http://schemas.microsoft.com/office/drawing/2014/main" id="{BBFF3C66-BCB9-C24F-B3E3-8367CC9FCEDC}"/>
              </a:ext>
            </a:extLst>
          </p:cNvPr>
          <p:cNvSpPr txBox="1"/>
          <p:nvPr/>
        </p:nvSpPr>
        <p:spPr>
          <a:xfrm>
            <a:off x="9799983" y="983974"/>
            <a:ext cx="1066318" cy="646331"/>
          </a:xfrm>
          <a:prstGeom prst="rect">
            <a:avLst/>
          </a:prstGeom>
          <a:noFill/>
        </p:spPr>
        <p:txBody>
          <a:bodyPr wrap="none" rtlCol="0">
            <a:spAutoFit/>
          </a:bodyPr>
          <a:lstStyle/>
          <a:p>
            <a:r>
              <a:rPr lang="en-US" dirty="0"/>
              <a:t>2/5/2020</a:t>
            </a:r>
          </a:p>
          <a:p>
            <a:r>
              <a:rPr lang="en-US" dirty="0"/>
              <a:t>8/5/2020</a:t>
            </a:r>
          </a:p>
        </p:txBody>
      </p:sp>
      <p:sp>
        <p:nvSpPr>
          <p:cNvPr id="7" name="Oval 6">
            <a:extLst>
              <a:ext uri="{FF2B5EF4-FFF2-40B4-BE49-F238E27FC236}">
                <a16:creationId xmlns:a16="http://schemas.microsoft.com/office/drawing/2014/main" id="{B2A8D551-9B6D-B746-82A9-8BE9CCB26F0B}"/>
              </a:ext>
            </a:extLst>
          </p:cNvPr>
          <p:cNvSpPr/>
          <p:nvPr/>
        </p:nvSpPr>
        <p:spPr>
          <a:xfrm>
            <a:off x="9580098" y="1097280"/>
            <a:ext cx="168813" cy="1594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B5F5F8B-5FFF-584D-BBA0-E19983D663DF}"/>
              </a:ext>
            </a:extLst>
          </p:cNvPr>
          <p:cNvSpPr/>
          <p:nvPr/>
        </p:nvSpPr>
        <p:spPr>
          <a:xfrm>
            <a:off x="9580098" y="1366911"/>
            <a:ext cx="168813" cy="159434"/>
          </a:xfrm>
          <a:prstGeom prst="ellipse">
            <a:avLst/>
          </a:prstGeom>
          <a:solidFill>
            <a:srgbClr val="ED2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3032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SA_logo2.jpg">
            <a:extLst>
              <a:ext uri="{FF2B5EF4-FFF2-40B4-BE49-F238E27FC236}">
                <a16:creationId xmlns:a16="http://schemas.microsoft.com/office/drawing/2014/main" id="{04D815B0-3FBF-2646-A79A-AD6EDC0E3549}"/>
              </a:ext>
            </a:extLst>
          </p:cNvPr>
          <p:cNvPicPr>
            <a:picLocks noChangeAspect="1"/>
          </p:cNvPicPr>
          <p:nvPr/>
        </p:nvPicPr>
        <p:blipFill>
          <a:blip r:embed="rId3"/>
          <a:srcRect/>
          <a:stretch>
            <a:fillRect/>
          </a:stretch>
        </p:blipFill>
        <p:spPr bwMode="auto">
          <a:xfrm>
            <a:off x="10991354" y="97286"/>
            <a:ext cx="1073150" cy="914400"/>
          </a:xfrm>
          <a:prstGeom prst="rect">
            <a:avLst/>
          </a:prstGeom>
          <a:noFill/>
          <a:ln w="9525">
            <a:noFill/>
            <a:miter lim="800000"/>
            <a:headEnd/>
            <a:tailEnd/>
          </a:ln>
        </p:spPr>
      </p:pic>
      <p:pic>
        <p:nvPicPr>
          <p:cNvPr id="3" name="Google Shape;93;p14" descr="ICESat2_IconFancy.png">
            <a:extLst>
              <a:ext uri="{FF2B5EF4-FFF2-40B4-BE49-F238E27FC236}">
                <a16:creationId xmlns:a16="http://schemas.microsoft.com/office/drawing/2014/main" id="{C90D0E5B-64D9-1E42-89F1-0889682C301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5359" y="113417"/>
            <a:ext cx="2684301" cy="914401"/>
          </a:xfrm>
          <a:prstGeom prst="rect">
            <a:avLst/>
          </a:prstGeom>
          <a:noFill/>
          <a:ln>
            <a:noFill/>
          </a:ln>
        </p:spPr>
      </p:pic>
      <p:sp>
        <p:nvSpPr>
          <p:cNvPr id="4" name="TextBox 3">
            <a:extLst>
              <a:ext uri="{FF2B5EF4-FFF2-40B4-BE49-F238E27FC236}">
                <a16:creationId xmlns:a16="http://schemas.microsoft.com/office/drawing/2014/main" id="{2F50FF80-7AAE-3E41-B1F9-13AC06AA2BB1}"/>
              </a:ext>
            </a:extLst>
          </p:cNvPr>
          <p:cNvSpPr txBox="1"/>
          <p:nvPr/>
        </p:nvSpPr>
        <p:spPr>
          <a:xfrm>
            <a:off x="1" y="345712"/>
            <a:ext cx="12168516" cy="646331"/>
          </a:xfrm>
          <a:prstGeom prst="rect">
            <a:avLst/>
          </a:prstGeom>
          <a:noFill/>
        </p:spPr>
        <p:txBody>
          <a:bodyPr wrap="square" rtlCol="0">
            <a:spAutoFit/>
          </a:bodyPr>
          <a:lstStyle/>
          <a:p>
            <a:pPr algn="ctr"/>
            <a:r>
              <a:rPr lang="en-US" sz="3600" b="1" dirty="0">
                <a:solidFill>
                  <a:schemeClr val="bg1"/>
                </a:solidFill>
              </a:rPr>
              <a:t>Pointing at SnowEx Sites</a:t>
            </a:r>
          </a:p>
        </p:txBody>
      </p:sp>
      <p:pic>
        <p:nvPicPr>
          <p:cNvPr id="8" name="Picture 7">
            <a:extLst>
              <a:ext uri="{FF2B5EF4-FFF2-40B4-BE49-F238E27FC236}">
                <a16:creationId xmlns:a16="http://schemas.microsoft.com/office/drawing/2014/main" id="{F489E49B-7BA1-ED4C-8190-E24B81BCEDE7}"/>
              </a:ext>
            </a:extLst>
          </p:cNvPr>
          <p:cNvPicPr>
            <a:picLocks noChangeAspect="1"/>
          </p:cNvPicPr>
          <p:nvPr/>
        </p:nvPicPr>
        <p:blipFill>
          <a:blip r:embed="rId5"/>
          <a:stretch>
            <a:fillRect/>
          </a:stretch>
        </p:blipFill>
        <p:spPr>
          <a:xfrm>
            <a:off x="185359" y="1956496"/>
            <a:ext cx="5910641" cy="1472504"/>
          </a:xfrm>
          <a:prstGeom prst="rect">
            <a:avLst/>
          </a:prstGeom>
        </p:spPr>
      </p:pic>
      <p:pic>
        <p:nvPicPr>
          <p:cNvPr id="9" name="Picture 8">
            <a:extLst>
              <a:ext uri="{FF2B5EF4-FFF2-40B4-BE49-F238E27FC236}">
                <a16:creationId xmlns:a16="http://schemas.microsoft.com/office/drawing/2014/main" id="{1628B52B-BF8B-A843-96ED-3DF0A48F162A}"/>
              </a:ext>
            </a:extLst>
          </p:cNvPr>
          <p:cNvPicPr>
            <a:picLocks noChangeAspect="1"/>
          </p:cNvPicPr>
          <p:nvPr/>
        </p:nvPicPr>
        <p:blipFill>
          <a:blip r:embed="rId6"/>
          <a:stretch>
            <a:fillRect/>
          </a:stretch>
        </p:blipFill>
        <p:spPr>
          <a:xfrm>
            <a:off x="7842075" y="4436604"/>
            <a:ext cx="4222429" cy="2324110"/>
          </a:xfrm>
          <a:prstGeom prst="rect">
            <a:avLst/>
          </a:prstGeom>
        </p:spPr>
      </p:pic>
      <p:pic>
        <p:nvPicPr>
          <p:cNvPr id="11" name="Picture 10">
            <a:extLst>
              <a:ext uri="{FF2B5EF4-FFF2-40B4-BE49-F238E27FC236}">
                <a16:creationId xmlns:a16="http://schemas.microsoft.com/office/drawing/2014/main" id="{52571AD9-8F2D-2949-86E1-13B5F5480077}"/>
              </a:ext>
            </a:extLst>
          </p:cNvPr>
          <p:cNvPicPr>
            <a:picLocks noChangeAspect="1"/>
          </p:cNvPicPr>
          <p:nvPr/>
        </p:nvPicPr>
        <p:blipFill>
          <a:blip r:embed="rId7"/>
          <a:stretch>
            <a:fillRect/>
          </a:stretch>
        </p:blipFill>
        <p:spPr>
          <a:xfrm>
            <a:off x="127496" y="5235749"/>
            <a:ext cx="7600628" cy="1472504"/>
          </a:xfrm>
          <a:prstGeom prst="rect">
            <a:avLst/>
          </a:prstGeom>
        </p:spPr>
      </p:pic>
      <p:pic>
        <p:nvPicPr>
          <p:cNvPr id="12" name="Picture 11">
            <a:extLst>
              <a:ext uri="{FF2B5EF4-FFF2-40B4-BE49-F238E27FC236}">
                <a16:creationId xmlns:a16="http://schemas.microsoft.com/office/drawing/2014/main" id="{BD8F1F7E-9F07-B94C-B1AE-D1435A46E118}"/>
              </a:ext>
            </a:extLst>
          </p:cNvPr>
          <p:cNvPicPr>
            <a:picLocks noChangeAspect="1"/>
          </p:cNvPicPr>
          <p:nvPr/>
        </p:nvPicPr>
        <p:blipFill>
          <a:blip r:embed="rId8"/>
          <a:stretch>
            <a:fillRect/>
          </a:stretch>
        </p:blipFill>
        <p:spPr>
          <a:xfrm>
            <a:off x="6197251" y="1678695"/>
            <a:ext cx="5910641" cy="2110542"/>
          </a:xfrm>
          <a:prstGeom prst="rect">
            <a:avLst/>
          </a:prstGeom>
        </p:spPr>
      </p:pic>
      <p:sp>
        <p:nvSpPr>
          <p:cNvPr id="10" name="TextBox 9">
            <a:extLst>
              <a:ext uri="{FF2B5EF4-FFF2-40B4-BE49-F238E27FC236}">
                <a16:creationId xmlns:a16="http://schemas.microsoft.com/office/drawing/2014/main" id="{ADA1D097-EEA1-7849-B18A-B3F5B69DCADD}"/>
              </a:ext>
            </a:extLst>
          </p:cNvPr>
          <p:cNvSpPr txBox="1"/>
          <p:nvPr/>
        </p:nvSpPr>
        <p:spPr>
          <a:xfrm>
            <a:off x="6324600" y="1240469"/>
            <a:ext cx="3031599" cy="430887"/>
          </a:xfrm>
          <a:prstGeom prst="rect">
            <a:avLst/>
          </a:prstGeom>
          <a:noFill/>
        </p:spPr>
        <p:txBody>
          <a:bodyPr wrap="none" rtlCol="0">
            <a:spAutoFit/>
          </a:bodyPr>
          <a:lstStyle/>
          <a:p>
            <a:r>
              <a:rPr lang="en-US" sz="2200" dirty="0">
                <a:solidFill>
                  <a:schemeClr val="bg1"/>
                </a:solidFill>
              </a:rPr>
              <a:t>Summer Snow Off Status</a:t>
            </a:r>
          </a:p>
        </p:txBody>
      </p:sp>
      <p:sp>
        <p:nvSpPr>
          <p:cNvPr id="14" name="TextBox 13">
            <a:extLst>
              <a:ext uri="{FF2B5EF4-FFF2-40B4-BE49-F238E27FC236}">
                <a16:creationId xmlns:a16="http://schemas.microsoft.com/office/drawing/2014/main" id="{A9ABC128-4A9F-1947-A50D-C8C0F100AC1A}"/>
              </a:ext>
            </a:extLst>
          </p:cNvPr>
          <p:cNvSpPr txBox="1"/>
          <p:nvPr/>
        </p:nvSpPr>
        <p:spPr>
          <a:xfrm>
            <a:off x="185359" y="4660068"/>
            <a:ext cx="3081164" cy="430887"/>
          </a:xfrm>
          <a:prstGeom prst="rect">
            <a:avLst/>
          </a:prstGeom>
          <a:noFill/>
        </p:spPr>
        <p:txBody>
          <a:bodyPr wrap="none" rtlCol="0">
            <a:spAutoFit/>
          </a:bodyPr>
          <a:lstStyle/>
          <a:p>
            <a:r>
              <a:rPr lang="en-US" sz="2200" dirty="0">
                <a:solidFill>
                  <a:schemeClr val="bg1"/>
                </a:solidFill>
              </a:rPr>
              <a:t>Colorado Snow On Status</a:t>
            </a:r>
          </a:p>
        </p:txBody>
      </p:sp>
      <p:sp>
        <p:nvSpPr>
          <p:cNvPr id="15" name="TextBox 14">
            <a:extLst>
              <a:ext uri="{FF2B5EF4-FFF2-40B4-BE49-F238E27FC236}">
                <a16:creationId xmlns:a16="http://schemas.microsoft.com/office/drawing/2014/main" id="{A91A40DC-8881-9B43-AF06-8855D60773B5}"/>
              </a:ext>
            </a:extLst>
          </p:cNvPr>
          <p:cNvSpPr txBox="1"/>
          <p:nvPr/>
        </p:nvSpPr>
        <p:spPr>
          <a:xfrm>
            <a:off x="285828" y="1420631"/>
            <a:ext cx="2694199" cy="430887"/>
          </a:xfrm>
          <a:prstGeom prst="rect">
            <a:avLst/>
          </a:prstGeom>
          <a:noFill/>
        </p:spPr>
        <p:txBody>
          <a:bodyPr wrap="none" rtlCol="0">
            <a:spAutoFit/>
          </a:bodyPr>
          <a:lstStyle/>
          <a:p>
            <a:r>
              <a:rPr lang="en-US" sz="2200" dirty="0">
                <a:solidFill>
                  <a:schemeClr val="bg1"/>
                </a:solidFill>
              </a:rPr>
              <a:t>Idaho Snow On Status</a:t>
            </a:r>
          </a:p>
        </p:txBody>
      </p:sp>
      <p:sp>
        <p:nvSpPr>
          <p:cNvPr id="17" name="TextBox 16">
            <a:extLst>
              <a:ext uri="{FF2B5EF4-FFF2-40B4-BE49-F238E27FC236}">
                <a16:creationId xmlns:a16="http://schemas.microsoft.com/office/drawing/2014/main" id="{DBEA6036-74DB-984E-9144-5AF00B9CBC51}"/>
              </a:ext>
            </a:extLst>
          </p:cNvPr>
          <p:cNvSpPr txBox="1"/>
          <p:nvPr/>
        </p:nvSpPr>
        <p:spPr>
          <a:xfrm>
            <a:off x="7806078" y="3959281"/>
            <a:ext cx="3132332" cy="430887"/>
          </a:xfrm>
          <a:prstGeom prst="rect">
            <a:avLst/>
          </a:prstGeom>
          <a:noFill/>
        </p:spPr>
        <p:txBody>
          <a:bodyPr wrap="none" rtlCol="0">
            <a:spAutoFit/>
          </a:bodyPr>
          <a:lstStyle/>
          <a:p>
            <a:r>
              <a:rPr lang="en-US" sz="2200" dirty="0">
                <a:solidFill>
                  <a:schemeClr val="bg1"/>
                </a:solidFill>
              </a:rPr>
              <a:t>California Snow On Status</a:t>
            </a:r>
          </a:p>
        </p:txBody>
      </p:sp>
    </p:spTree>
    <p:extLst>
      <p:ext uri="{BB962C8B-B14F-4D97-AF65-F5344CB8AC3E}">
        <p14:creationId xmlns:p14="http://schemas.microsoft.com/office/powerpoint/2010/main" val="212634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SA_logo2.jpg">
            <a:extLst>
              <a:ext uri="{FF2B5EF4-FFF2-40B4-BE49-F238E27FC236}">
                <a16:creationId xmlns:a16="http://schemas.microsoft.com/office/drawing/2014/main" id="{E95D5EEB-3ABB-8D4A-973A-4161B3A48AC5}"/>
              </a:ext>
            </a:extLst>
          </p:cNvPr>
          <p:cNvPicPr>
            <a:picLocks noChangeAspect="1"/>
          </p:cNvPicPr>
          <p:nvPr/>
        </p:nvPicPr>
        <p:blipFill>
          <a:blip r:embed="rId2"/>
          <a:srcRect/>
          <a:stretch>
            <a:fillRect/>
          </a:stretch>
        </p:blipFill>
        <p:spPr bwMode="auto">
          <a:xfrm>
            <a:off x="10991354" y="97286"/>
            <a:ext cx="1073150" cy="914400"/>
          </a:xfrm>
          <a:prstGeom prst="rect">
            <a:avLst/>
          </a:prstGeom>
          <a:noFill/>
          <a:ln w="9525">
            <a:noFill/>
            <a:miter lim="800000"/>
            <a:headEnd/>
            <a:tailEnd/>
          </a:ln>
        </p:spPr>
      </p:pic>
      <p:pic>
        <p:nvPicPr>
          <p:cNvPr id="3" name="Google Shape;93;p14" descr="ICESat2_IconFancy.png">
            <a:extLst>
              <a:ext uri="{FF2B5EF4-FFF2-40B4-BE49-F238E27FC236}">
                <a16:creationId xmlns:a16="http://schemas.microsoft.com/office/drawing/2014/main" id="{A646D1A9-4A41-0D4B-804D-319290697DA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359" y="113417"/>
            <a:ext cx="2684301" cy="914401"/>
          </a:xfrm>
          <a:prstGeom prst="rect">
            <a:avLst/>
          </a:prstGeom>
          <a:noFill/>
          <a:ln>
            <a:noFill/>
          </a:ln>
        </p:spPr>
      </p:pic>
      <p:sp>
        <p:nvSpPr>
          <p:cNvPr id="4" name="TextBox 3">
            <a:extLst>
              <a:ext uri="{FF2B5EF4-FFF2-40B4-BE49-F238E27FC236}">
                <a16:creationId xmlns:a16="http://schemas.microsoft.com/office/drawing/2014/main" id="{6119F038-7DBE-A844-A2E4-BC01849B6EB1}"/>
              </a:ext>
            </a:extLst>
          </p:cNvPr>
          <p:cNvSpPr txBox="1"/>
          <p:nvPr/>
        </p:nvSpPr>
        <p:spPr>
          <a:xfrm>
            <a:off x="773723" y="345712"/>
            <a:ext cx="11394794" cy="646331"/>
          </a:xfrm>
          <a:prstGeom prst="rect">
            <a:avLst/>
          </a:prstGeom>
          <a:noFill/>
        </p:spPr>
        <p:txBody>
          <a:bodyPr wrap="square" rtlCol="0">
            <a:spAutoFit/>
          </a:bodyPr>
          <a:lstStyle/>
          <a:p>
            <a:pPr algn="ctr"/>
            <a:r>
              <a:rPr lang="en-US" sz="3600" b="1" dirty="0">
                <a:solidFill>
                  <a:schemeClr val="bg1"/>
                </a:solidFill>
              </a:rPr>
              <a:t>ICESat-2 Data are Publicly Available</a:t>
            </a:r>
          </a:p>
        </p:txBody>
      </p:sp>
      <p:pic>
        <p:nvPicPr>
          <p:cNvPr id="5" name="Picture 4">
            <a:extLst>
              <a:ext uri="{FF2B5EF4-FFF2-40B4-BE49-F238E27FC236}">
                <a16:creationId xmlns:a16="http://schemas.microsoft.com/office/drawing/2014/main" id="{FF27CEC6-937F-2D43-B594-3638024D0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4990" y="1109546"/>
            <a:ext cx="5557010" cy="3709791"/>
          </a:xfrm>
          <a:prstGeom prst="rect">
            <a:avLst/>
          </a:prstGeom>
        </p:spPr>
      </p:pic>
      <p:pic>
        <p:nvPicPr>
          <p:cNvPr id="6" name="Picture 5">
            <a:extLst>
              <a:ext uri="{FF2B5EF4-FFF2-40B4-BE49-F238E27FC236}">
                <a16:creationId xmlns:a16="http://schemas.microsoft.com/office/drawing/2014/main" id="{3F534D28-2FF6-6B4D-9F1A-BE3316C5D861}"/>
              </a:ext>
            </a:extLst>
          </p:cNvPr>
          <p:cNvPicPr>
            <a:picLocks noChangeAspect="1"/>
          </p:cNvPicPr>
          <p:nvPr/>
        </p:nvPicPr>
        <p:blipFill rotWithShape="1">
          <a:blip r:embed="rId5"/>
          <a:srcRect l="5980" r="10913"/>
          <a:stretch/>
        </p:blipFill>
        <p:spPr>
          <a:xfrm>
            <a:off x="6040459" y="3913860"/>
            <a:ext cx="4456254" cy="2373851"/>
          </a:xfrm>
          <a:prstGeom prst="rect">
            <a:avLst/>
          </a:prstGeom>
        </p:spPr>
      </p:pic>
      <p:sp>
        <p:nvSpPr>
          <p:cNvPr id="7" name="TextBox 6">
            <a:extLst>
              <a:ext uri="{FF2B5EF4-FFF2-40B4-BE49-F238E27FC236}">
                <a16:creationId xmlns:a16="http://schemas.microsoft.com/office/drawing/2014/main" id="{D8EFEBF6-0B57-9B4C-AF2E-A251B2FDBAEF}"/>
              </a:ext>
            </a:extLst>
          </p:cNvPr>
          <p:cNvSpPr txBox="1"/>
          <p:nvPr/>
        </p:nvSpPr>
        <p:spPr>
          <a:xfrm>
            <a:off x="10601700" y="5058075"/>
            <a:ext cx="16066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Rugged topography in Greenland</a:t>
            </a:r>
          </a:p>
        </p:txBody>
      </p:sp>
      <p:sp>
        <p:nvSpPr>
          <p:cNvPr id="10" name="Content Placeholder 2">
            <a:extLst>
              <a:ext uri="{FF2B5EF4-FFF2-40B4-BE49-F238E27FC236}">
                <a16:creationId xmlns:a16="http://schemas.microsoft.com/office/drawing/2014/main" id="{7CF1E8C7-584F-5248-ADE4-0164DAFAAF8F}"/>
              </a:ext>
            </a:extLst>
          </p:cNvPr>
          <p:cNvSpPr txBox="1">
            <a:spLocks/>
          </p:cNvSpPr>
          <p:nvPr/>
        </p:nvSpPr>
        <p:spPr>
          <a:xfrm>
            <a:off x="78512" y="1262108"/>
            <a:ext cx="10619923" cy="4016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rPr>
              <a:t>National Snow and Ice Data Center (NSIDC DAAC)</a:t>
            </a:r>
          </a:p>
          <a:p>
            <a:pPr marL="0" indent="0">
              <a:buNone/>
            </a:pPr>
            <a:r>
              <a:rPr lang="en-US" sz="2000" dirty="0">
                <a:solidFill>
                  <a:schemeClr val="bg1"/>
                </a:solidFill>
              </a:rPr>
              <a:t>Data Products:</a:t>
            </a:r>
          </a:p>
          <a:p>
            <a:pPr marL="0" indent="0">
              <a:buNone/>
            </a:pPr>
            <a:r>
              <a:rPr lang="en-US" sz="2200" b="1" dirty="0">
                <a:solidFill>
                  <a:srgbClr val="FFFF00"/>
                </a:solidFill>
              </a:rPr>
              <a:t>	Geolocated Photons (ATL03) </a:t>
            </a:r>
          </a:p>
          <a:p>
            <a:pPr marL="0" indent="0">
              <a:buNone/>
            </a:pPr>
            <a:r>
              <a:rPr lang="en-US" sz="2000" dirty="0">
                <a:solidFill>
                  <a:schemeClr val="bg1"/>
                </a:solidFill>
              </a:rPr>
              <a:t>	Land Ice Elevation</a:t>
            </a:r>
          </a:p>
          <a:p>
            <a:pPr marL="0" indent="0">
              <a:buNone/>
            </a:pPr>
            <a:r>
              <a:rPr lang="en-US" sz="2000" dirty="0">
                <a:solidFill>
                  <a:schemeClr val="bg1"/>
                </a:solidFill>
              </a:rPr>
              <a:t>	Sea Ice Elevation and Freeboard</a:t>
            </a:r>
          </a:p>
          <a:p>
            <a:pPr marL="0" indent="0">
              <a:buNone/>
            </a:pPr>
            <a:r>
              <a:rPr lang="en-US" sz="2200" b="1" dirty="0">
                <a:solidFill>
                  <a:srgbClr val="FFFF00"/>
                </a:solidFill>
              </a:rPr>
              <a:t>	Land Elevation (ATL08)</a:t>
            </a:r>
          </a:p>
          <a:p>
            <a:pPr marL="0" indent="0">
              <a:buNone/>
            </a:pPr>
            <a:r>
              <a:rPr lang="en-US" sz="2000" dirty="0">
                <a:solidFill>
                  <a:schemeClr val="bg1"/>
                </a:solidFill>
              </a:rPr>
              <a:t>	Atmospheric Backscatter</a:t>
            </a:r>
          </a:p>
          <a:p>
            <a:pPr marL="0" indent="0">
              <a:buNone/>
            </a:pPr>
            <a:r>
              <a:rPr lang="en-US" sz="2000" dirty="0">
                <a:solidFill>
                  <a:schemeClr val="bg1"/>
                </a:solidFill>
              </a:rPr>
              <a:t>	Ocean Surface Height</a:t>
            </a:r>
          </a:p>
          <a:p>
            <a:pPr marL="0" indent="0">
              <a:buNone/>
            </a:pPr>
            <a:r>
              <a:rPr lang="en-US" sz="2000" dirty="0">
                <a:solidFill>
                  <a:schemeClr val="bg1"/>
                </a:solidFill>
              </a:rPr>
              <a:t>	Inland Water Elevation</a:t>
            </a:r>
          </a:p>
          <a:p>
            <a:pPr marL="0" indent="0">
              <a:buNone/>
            </a:pPr>
            <a:r>
              <a:rPr lang="en-US" sz="2000" dirty="0">
                <a:solidFill>
                  <a:schemeClr val="bg1"/>
                </a:solidFill>
              </a:rPr>
              <a:t>	</a:t>
            </a:r>
          </a:p>
        </p:txBody>
      </p:sp>
      <p:sp>
        <p:nvSpPr>
          <p:cNvPr id="12" name="TextBox 11">
            <a:extLst>
              <a:ext uri="{FF2B5EF4-FFF2-40B4-BE49-F238E27FC236}">
                <a16:creationId xmlns:a16="http://schemas.microsoft.com/office/drawing/2014/main" id="{B72F5D3F-F2E7-1C41-A668-4C8DED8C918A}"/>
              </a:ext>
            </a:extLst>
          </p:cNvPr>
          <p:cNvSpPr txBox="1"/>
          <p:nvPr/>
        </p:nvSpPr>
        <p:spPr>
          <a:xfrm>
            <a:off x="166992" y="5080532"/>
            <a:ext cx="5678221" cy="1569660"/>
          </a:xfrm>
          <a:prstGeom prst="rect">
            <a:avLst/>
          </a:prstGeom>
          <a:noFill/>
          <a:ln w="41275">
            <a:solidFill>
              <a:schemeClr val="accent1"/>
            </a:solidFill>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Calibri" panose="020F0502020204030204"/>
              </a:rPr>
              <a:t>Rel003 data out 5 May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Calibri" panose="020F0502020204030204"/>
              </a:rPr>
              <a:t>Data through 15 July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Calibri" panose="020F0502020204030204"/>
              </a:rPr>
              <a:t>2297 unique data users to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7</a:t>
            </a:r>
            <a:r>
              <a:rPr lang="en-US" sz="2400" b="1" dirty="0">
                <a:solidFill>
                  <a:srgbClr val="FFFF00"/>
                </a:solidFill>
                <a:latin typeface="Calibri" panose="020F0502020204030204"/>
              </a:rPr>
              <a:t>,712,619</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 files served from since </a:t>
            </a:r>
            <a:r>
              <a:rPr lang="en-US" sz="2400" b="1" dirty="0">
                <a:solidFill>
                  <a:srgbClr val="FFFF00"/>
                </a:solidFill>
                <a:latin typeface="Calibri" panose="020F0502020204030204"/>
              </a:rPr>
              <a:t>May</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 2019</a:t>
            </a:r>
          </a:p>
        </p:txBody>
      </p:sp>
    </p:spTree>
    <p:extLst>
      <p:ext uri="{BB962C8B-B14F-4D97-AF65-F5344CB8AC3E}">
        <p14:creationId xmlns:p14="http://schemas.microsoft.com/office/powerpoint/2010/main" val="273693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3223E-475D-B147-85A1-F5EE8515F3A3}"/>
              </a:ext>
            </a:extLst>
          </p:cNvPr>
          <p:cNvPicPr>
            <a:picLocks noChangeAspect="1"/>
          </p:cNvPicPr>
          <p:nvPr/>
        </p:nvPicPr>
        <p:blipFill>
          <a:blip r:embed="rId2"/>
          <a:stretch>
            <a:fillRect/>
          </a:stretch>
        </p:blipFill>
        <p:spPr>
          <a:xfrm>
            <a:off x="493796" y="302938"/>
            <a:ext cx="7991479" cy="3403469"/>
          </a:xfrm>
          <a:prstGeom prst="rect">
            <a:avLst/>
          </a:prstGeom>
        </p:spPr>
      </p:pic>
      <p:sp>
        <p:nvSpPr>
          <p:cNvPr id="2" name="TextBox 1">
            <a:extLst>
              <a:ext uri="{FF2B5EF4-FFF2-40B4-BE49-F238E27FC236}">
                <a16:creationId xmlns:a16="http://schemas.microsoft.com/office/drawing/2014/main" id="{516E59BC-08FB-8946-904D-84C0D2F690CE}"/>
              </a:ext>
            </a:extLst>
          </p:cNvPr>
          <p:cNvSpPr txBox="1"/>
          <p:nvPr/>
        </p:nvSpPr>
        <p:spPr>
          <a:xfrm>
            <a:off x="867466" y="4026452"/>
            <a:ext cx="7881731" cy="1200329"/>
          </a:xfrm>
          <a:prstGeom prst="rect">
            <a:avLst/>
          </a:prstGeom>
          <a:noFill/>
        </p:spPr>
        <p:txBody>
          <a:bodyPr wrap="square" rtlCol="0">
            <a:spAutoFit/>
          </a:bodyPr>
          <a:lstStyle/>
          <a:p>
            <a:r>
              <a:rPr lang="en-US" b="1" i="1" dirty="0"/>
              <a:t>PIs: Cook, Morton, Neumann</a:t>
            </a:r>
          </a:p>
          <a:p>
            <a:r>
              <a:rPr lang="en-US" dirty="0"/>
              <a:t>Collaborators: Scott, Neigh, Yin, Martino, </a:t>
            </a:r>
            <a:r>
              <a:rPr lang="en-US" dirty="0" err="1"/>
              <a:t>Vuyovich</a:t>
            </a:r>
            <a:r>
              <a:rPr lang="en-US" dirty="0"/>
              <a:t> (GSFC)</a:t>
            </a:r>
          </a:p>
          <a:p>
            <a:r>
              <a:rPr lang="en-US" dirty="0" err="1"/>
              <a:t>Shean</a:t>
            </a:r>
            <a:r>
              <a:rPr lang="en-US" dirty="0"/>
              <a:t> (Univ. of Washington), Morin (Univ. of Minnesota), Howat (Ohio St.), Gardner (JPL), Smith (Univ. of Washington)</a:t>
            </a:r>
          </a:p>
        </p:txBody>
      </p:sp>
    </p:spTree>
    <p:extLst>
      <p:ext uri="{BB962C8B-B14F-4D97-AF65-F5344CB8AC3E}">
        <p14:creationId xmlns:p14="http://schemas.microsoft.com/office/powerpoint/2010/main" val="173988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37170-CE40-B047-B1F2-A6D476F8C8F7}"/>
              </a:ext>
            </a:extLst>
          </p:cNvPr>
          <p:cNvPicPr>
            <a:picLocks noChangeAspect="1"/>
          </p:cNvPicPr>
          <p:nvPr/>
        </p:nvPicPr>
        <p:blipFill>
          <a:blip r:embed="rId2"/>
          <a:stretch>
            <a:fillRect/>
          </a:stretch>
        </p:blipFill>
        <p:spPr>
          <a:xfrm>
            <a:off x="1734735" y="1336409"/>
            <a:ext cx="8573343" cy="2997185"/>
          </a:xfrm>
          <a:prstGeom prst="rect">
            <a:avLst/>
          </a:prstGeom>
          <a:solidFill>
            <a:srgbClr val="FFFFFF">
              <a:shade val="85000"/>
            </a:srgbClr>
          </a:solidFill>
          <a:ln w="19050" cap="sq">
            <a:solidFill>
              <a:schemeClr val="bg1"/>
            </a:solidFill>
            <a:miter lim="800000"/>
          </a:ln>
          <a:effectLst>
            <a:glow rad="228600">
              <a:srgbClr val="00B050">
                <a:alpha val="40000"/>
              </a:srgbClr>
            </a:glow>
            <a:outerShdw blurRad="55000" dist="18000" dir="5400000" algn="tl" rotWithShape="0">
              <a:srgbClr val="000000">
                <a:alpha val="40000"/>
              </a:srgbClr>
            </a:outerShdw>
            <a:softEdge rad="12700"/>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8955411-4A85-3142-8341-3B8B8BFCE075}"/>
              </a:ext>
            </a:extLst>
          </p:cNvPr>
          <p:cNvSpPr txBox="1"/>
          <p:nvPr/>
        </p:nvSpPr>
        <p:spPr>
          <a:xfrm>
            <a:off x="2662136" y="4961107"/>
            <a:ext cx="4634474" cy="646331"/>
          </a:xfrm>
          <a:prstGeom prst="rect">
            <a:avLst/>
          </a:prstGeom>
          <a:noFill/>
        </p:spPr>
        <p:txBody>
          <a:bodyPr wrap="none" rtlCol="0">
            <a:spAutoFit/>
          </a:bodyPr>
          <a:lstStyle/>
          <a:p>
            <a:r>
              <a:rPr lang="en-US" dirty="0"/>
              <a:t>One of ~125 such White Papers</a:t>
            </a:r>
          </a:p>
          <a:p>
            <a:r>
              <a:rPr lang="en-US" dirty="0"/>
              <a:t>One of ~handful of laser altimetry white papers</a:t>
            </a:r>
          </a:p>
        </p:txBody>
      </p:sp>
      <p:sp>
        <p:nvSpPr>
          <p:cNvPr id="6" name="Title 1">
            <a:extLst>
              <a:ext uri="{FF2B5EF4-FFF2-40B4-BE49-F238E27FC236}">
                <a16:creationId xmlns:a16="http://schemas.microsoft.com/office/drawing/2014/main" id="{988332D0-918A-0649-B6FB-3A99871E73CD}"/>
              </a:ext>
            </a:extLst>
          </p:cNvPr>
          <p:cNvSpPr>
            <a:spLocks noGrp="1"/>
          </p:cNvSpPr>
          <p:nvPr>
            <p:ph type="title"/>
          </p:nvPr>
        </p:nvSpPr>
        <p:spPr>
          <a:xfrm>
            <a:off x="519619" y="189511"/>
            <a:ext cx="10515600" cy="1325563"/>
          </a:xfrm>
        </p:spPr>
        <p:txBody>
          <a:bodyPr/>
          <a:lstStyle/>
          <a:p>
            <a:r>
              <a:rPr lang="en-US" dirty="0"/>
              <a:t>CHANGE: Concept paper for Decadal Survey</a:t>
            </a:r>
          </a:p>
        </p:txBody>
      </p:sp>
    </p:spTree>
    <p:extLst>
      <p:ext uri="{BB962C8B-B14F-4D97-AF65-F5344CB8AC3E}">
        <p14:creationId xmlns:p14="http://schemas.microsoft.com/office/powerpoint/2010/main" val="459526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E8E7D-AF79-1347-AC1D-6F9FC1CD2082}"/>
              </a:ext>
            </a:extLst>
          </p:cNvPr>
          <p:cNvSpPr>
            <a:spLocks noGrp="1"/>
          </p:cNvSpPr>
          <p:nvPr>
            <p:ph type="title"/>
          </p:nvPr>
        </p:nvSpPr>
        <p:spPr>
          <a:xfrm>
            <a:off x="519619" y="189511"/>
            <a:ext cx="10515600" cy="1325563"/>
          </a:xfrm>
        </p:spPr>
        <p:txBody>
          <a:bodyPr/>
          <a:lstStyle/>
          <a:p>
            <a:r>
              <a:rPr lang="en-US" dirty="0"/>
              <a:t>CHANGE Science</a:t>
            </a:r>
          </a:p>
        </p:txBody>
      </p:sp>
      <p:sp>
        <p:nvSpPr>
          <p:cNvPr id="5" name="Content Placeholder 2">
            <a:extLst>
              <a:ext uri="{FF2B5EF4-FFF2-40B4-BE49-F238E27FC236}">
                <a16:creationId xmlns:a16="http://schemas.microsoft.com/office/drawing/2014/main" id="{F724B3AD-B202-A44E-B9D4-BD0830F060C2}"/>
              </a:ext>
            </a:extLst>
          </p:cNvPr>
          <p:cNvSpPr>
            <a:spLocks noGrp="1"/>
          </p:cNvSpPr>
          <p:nvPr>
            <p:ph idx="1"/>
          </p:nvPr>
        </p:nvSpPr>
        <p:spPr>
          <a:xfrm>
            <a:off x="519620" y="1253331"/>
            <a:ext cx="8675451" cy="4351338"/>
          </a:xfrm>
        </p:spPr>
        <p:txBody>
          <a:bodyPr>
            <a:normAutofit/>
          </a:bodyPr>
          <a:lstStyle/>
          <a:p>
            <a:r>
              <a:rPr lang="en-US" sz="2400" dirty="0"/>
              <a:t>Full time stereo &amp; lidar operation</a:t>
            </a:r>
          </a:p>
          <a:p>
            <a:r>
              <a:rPr lang="en-US" sz="2400" dirty="0"/>
              <a:t>Seasonal (90 day) repeat ground tracks to assess fine-scale changes in ice topography and vegetation structure</a:t>
            </a:r>
          </a:p>
          <a:p>
            <a:r>
              <a:rPr lang="en-US" sz="2400" dirty="0"/>
              <a:t>1064 nm laser for vegetation profiles, ice sheet elevation</a:t>
            </a:r>
          </a:p>
          <a:p>
            <a:r>
              <a:rPr lang="en-US" sz="2400" dirty="0"/>
              <a:t>Fusion: lidar-derived control points in image swath; knowledge of features in lidar footprint.</a:t>
            </a:r>
          </a:p>
          <a:p>
            <a:endParaRPr lang="en-US" sz="2400" dirty="0"/>
          </a:p>
          <a:p>
            <a:endParaRPr lang="en-US" sz="2400" dirty="0"/>
          </a:p>
        </p:txBody>
      </p:sp>
      <p:pic>
        <p:nvPicPr>
          <p:cNvPr id="6" name="Picture 5">
            <a:extLst>
              <a:ext uri="{FF2B5EF4-FFF2-40B4-BE49-F238E27FC236}">
                <a16:creationId xmlns:a16="http://schemas.microsoft.com/office/drawing/2014/main" id="{ED64DAA8-4B93-0D46-9A6F-85159B0DA112}"/>
              </a:ext>
            </a:extLst>
          </p:cNvPr>
          <p:cNvPicPr>
            <a:picLocks noChangeAspect="1"/>
          </p:cNvPicPr>
          <p:nvPr/>
        </p:nvPicPr>
        <p:blipFill rotWithShape="1">
          <a:blip r:embed="rId2"/>
          <a:srcRect t="50168"/>
          <a:stretch/>
        </p:blipFill>
        <p:spPr>
          <a:xfrm>
            <a:off x="3342768" y="4570306"/>
            <a:ext cx="7033402" cy="2098184"/>
          </a:xfrm>
          <a:prstGeom prst="rect">
            <a:avLst/>
          </a:prstGeom>
        </p:spPr>
      </p:pic>
      <p:sp>
        <p:nvSpPr>
          <p:cNvPr id="7" name="TextBox 6">
            <a:extLst>
              <a:ext uri="{FF2B5EF4-FFF2-40B4-BE49-F238E27FC236}">
                <a16:creationId xmlns:a16="http://schemas.microsoft.com/office/drawing/2014/main" id="{B0E81CBC-387C-8A4E-A271-7A5ACCC7D85D}"/>
              </a:ext>
            </a:extLst>
          </p:cNvPr>
          <p:cNvSpPr txBox="1"/>
          <p:nvPr/>
        </p:nvSpPr>
        <p:spPr>
          <a:xfrm>
            <a:off x="8270338" y="4200974"/>
            <a:ext cx="2105833" cy="369332"/>
          </a:xfrm>
          <a:prstGeom prst="rect">
            <a:avLst/>
          </a:prstGeom>
          <a:noFill/>
        </p:spPr>
        <p:txBody>
          <a:bodyPr wrap="none" rtlCol="0">
            <a:spAutoFit/>
          </a:bodyPr>
          <a:lstStyle/>
          <a:p>
            <a:r>
              <a:rPr lang="en-US" dirty="0"/>
              <a:t>Noh &amp; Howat, 2015</a:t>
            </a:r>
          </a:p>
        </p:txBody>
      </p:sp>
    </p:spTree>
    <p:extLst>
      <p:ext uri="{BB962C8B-B14F-4D97-AF65-F5344CB8AC3E}">
        <p14:creationId xmlns:p14="http://schemas.microsoft.com/office/powerpoint/2010/main" val="3982333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6F7C1-03BB-B841-8924-E1DAA7AF09D5}"/>
              </a:ext>
            </a:extLst>
          </p:cNvPr>
          <p:cNvPicPr>
            <a:picLocks noChangeAspect="1"/>
          </p:cNvPicPr>
          <p:nvPr/>
        </p:nvPicPr>
        <p:blipFill>
          <a:blip r:embed="rId2"/>
          <a:stretch>
            <a:fillRect/>
          </a:stretch>
        </p:blipFill>
        <p:spPr>
          <a:xfrm>
            <a:off x="2549974" y="1906623"/>
            <a:ext cx="7389541" cy="4678271"/>
          </a:xfrm>
          <a:prstGeom prst="rect">
            <a:avLst/>
          </a:prstGeom>
          <a:solidFill>
            <a:schemeClr val="bg1"/>
          </a:solidFill>
        </p:spPr>
      </p:pic>
      <p:sp>
        <p:nvSpPr>
          <p:cNvPr id="5" name="Title 1">
            <a:extLst>
              <a:ext uri="{FF2B5EF4-FFF2-40B4-BE49-F238E27FC236}">
                <a16:creationId xmlns:a16="http://schemas.microsoft.com/office/drawing/2014/main" id="{1ABC2C66-D08B-9D4C-9F6D-32826E47D365}"/>
              </a:ext>
            </a:extLst>
          </p:cNvPr>
          <p:cNvSpPr>
            <a:spLocks noGrp="1"/>
          </p:cNvSpPr>
          <p:nvPr>
            <p:ph type="title"/>
          </p:nvPr>
        </p:nvSpPr>
        <p:spPr>
          <a:xfrm>
            <a:off x="316419" y="273106"/>
            <a:ext cx="10515600" cy="1325563"/>
          </a:xfrm>
        </p:spPr>
        <p:txBody>
          <a:bodyPr/>
          <a:lstStyle/>
          <a:p>
            <a:r>
              <a:rPr lang="en-US" dirty="0"/>
              <a:t>CHANGE Measurement Concept</a:t>
            </a:r>
          </a:p>
        </p:txBody>
      </p:sp>
      <p:sp>
        <p:nvSpPr>
          <p:cNvPr id="6" name="TextBox 5">
            <a:extLst>
              <a:ext uri="{FF2B5EF4-FFF2-40B4-BE49-F238E27FC236}">
                <a16:creationId xmlns:a16="http://schemas.microsoft.com/office/drawing/2014/main" id="{F7B324CC-CA87-BB41-AA72-848F839FF73F}"/>
              </a:ext>
            </a:extLst>
          </p:cNvPr>
          <p:cNvSpPr txBox="1"/>
          <p:nvPr/>
        </p:nvSpPr>
        <p:spPr>
          <a:xfrm>
            <a:off x="7505146" y="5924144"/>
            <a:ext cx="3162854" cy="369332"/>
          </a:xfrm>
          <a:prstGeom prst="rect">
            <a:avLst/>
          </a:prstGeom>
          <a:noFill/>
        </p:spPr>
        <p:txBody>
          <a:bodyPr wrap="none" rtlCol="0">
            <a:spAutoFit/>
          </a:bodyPr>
          <a:lstStyle/>
          <a:p>
            <a:r>
              <a:rPr lang="en-US" i="1" dirty="0"/>
              <a:t>COMPASS Lab at GRC, Aug 2018</a:t>
            </a:r>
          </a:p>
        </p:txBody>
      </p:sp>
      <p:sp>
        <p:nvSpPr>
          <p:cNvPr id="2" name="TextBox 1">
            <a:extLst>
              <a:ext uri="{FF2B5EF4-FFF2-40B4-BE49-F238E27FC236}">
                <a16:creationId xmlns:a16="http://schemas.microsoft.com/office/drawing/2014/main" id="{99C50CD7-8E9E-6C44-B249-B478D3F36880}"/>
              </a:ext>
            </a:extLst>
          </p:cNvPr>
          <p:cNvSpPr txBox="1"/>
          <p:nvPr/>
        </p:nvSpPr>
        <p:spPr>
          <a:xfrm>
            <a:off x="316419" y="1598669"/>
            <a:ext cx="4622800" cy="646331"/>
          </a:xfrm>
          <a:prstGeom prst="rect">
            <a:avLst/>
          </a:prstGeom>
          <a:noFill/>
        </p:spPr>
        <p:txBody>
          <a:bodyPr wrap="square" rtlCol="0">
            <a:spAutoFit/>
          </a:bodyPr>
          <a:lstStyle/>
          <a:p>
            <a:r>
              <a:rPr lang="en-US" dirty="0"/>
              <a:t>Concept in development for Earth System Explorers Announcement of Opportunity</a:t>
            </a:r>
          </a:p>
        </p:txBody>
      </p:sp>
    </p:spTree>
    <p:extLst>
      <p:ext uri="{BB962C8B-B14F-4D97-AF65-F5344CB8AC3E}">
        <p14:creationId xmlns:p14="http://schemas.microsoft.com/office/powerpoint/2010/main" val="102929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A1374-D31A-9B4E-BEF5-9A137A2D12D5}"/>
              </a:ext>
            </a:extLst>
          </p:cNvPr>
          <p:cNvPicPr>
            <a:picLocks noChangeAspect="1"/>
          </p:cNvPicPr>
          <p:nvPr/>
        </p:nvPicPr>
        <p:blipFill rotWithShape="1">
          <a:blip r:embed="rId3"/>
          <a:srcRect r="16787"/>
          <a:stretch/>
        </p:blipFill>
        <p:spPr>
          <a:xfrm>
            <a:off x="2042800" y="1878890"/>
            <a:ext cx="10125717" cy="4979110"/>
          </a:xfrm>
          <a:prstGeom prst="rect">
            <a:avLst/>
          </a:prstGeom>
        </p:spPr>
      </p:pic>
      <p:pic>
        <p:nvPicPr>
          <p:cNvPr id="3" name="Picture 2" descr="NASA_logo2.jpg">
            <a:extLst>
              <a:ext uri="{FF2B5EF4-FFF2-40B4-BE49-F238E27FC236}">
                <a16:creationId xmlns:a16="http://schemas.microsoft.com/office/drawing/2014/main" id="{95205A27-AFC5-D442-90FC-5F743B86326E}"/>
              </a:ext>
            </a:extLst>
          </p:cNvPr>
          <p:cNvPicPr>
            <a:picLocks noChangeAspect="1"/>
          </p:cNvPicPr>
          <p:nvPr/>
        </p:nvPicPr>
        <p:blipFill>
          <a:blip r:embed="rId4"/>
          <a:srcRect/>
          <a:stretch>
            <a:fillRect/>
          </a:stretch>
        </p:blipFill>
        <p:spPr bwMode="auto">
          <a:xfrm>
            <a:off x="10991354" y="97286"/>
            <a:ext cx="1073150" cy="914400"/>
          </a:xfrm>
          <a:prstGeom prst="rect">
            <a:avLst/>
          </a:prstGeom>
          <a:noFill/>
          <a:ln w="9525">
            <a:noFill/>
            <a:miter lim="800000"/>
            <a:headEnd/>
            <a:tailEnd/>
          </a:ln>
        </p:spPr>
      </p:pic>
      <p:pic>
        <p:nvPicPr>
          <p:cNvPr id="4" name="Google Shape;93;p14" descr="ICESat2_IconFancy.png">
            <a:extLst>
              <a:ext uri="{FF2B5EF4-FFF2-40B4-BE49-F238E27FC236}">
                <a16:creationId xmlns:a16="http://schemas.microsoft.com/office/drawing/2014/main" id="{9405427C-B026-9343-A012-8FDAF8EC1C9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5359" y="113417"/>
            <a:ext cx="2684301" cy="914401"/>
          </a:xfrm>
          <a:prstGeom prst="rect">
            <a:avLst/>
          </a:prstGeom>
          <a:noFill/>
          <a:ln>
            <a:noFill/>
          </a:ln>
        </p:spPr>
      </p:pic>
      <p:sp>
        <p:nvSpPr>
          <p:cNvPr id="5" name="TextBox 4">
            <a:extLst>
              <a:ext uri="{FF2B5EF4-FFF2-40B4-BE49-F238E27FC236}">
                <a16:creationId xmlns:a16="http://schemas.microsoft.com/office/drawing/2014/main" id="{3E0E37BC-7EA4-0B48-AB0B-50B3A542D084}"/>
              </a:ext>
            </a:extLst>
          </p:cNvPr>
          <p:cNvSpPr txBox="1"/>
          <p:nvPr/>
        </p:nvSpPr>
        <p:spPr>
          <a:xfrm>
            <a:off x="1" y="345712"/>
            <a:ext cx="12168516" cy="646331"/>
          </a:xfrm>
          <a:prstGeom prst="rect">
            <a:avLst/>
          </a:prstGeom>
          <a:noFill/>
        </p:spPr>
        <p:txBody>
          <a:bodyPr wrap="square" rtlCol="0">
            <a:spAutoFit/>
          </a:bodyPr>
          <a:lstStyle/>
          <a:p>
            <a:pPr algn="ctr"/>
            <a:r>
              <a:rPr lang="en-US" sz="3600" b="1" dirty="0">
                <a:solidFill>
                  <a:schemeClr val="bg1"/>
                </a:solidFill>
              </a:rPr>
              <a:t>ICESat-2 Measures </a:t>
            </a:r>
            <a:r>
              <a:rPr lang="en-US" sz="3600" b="1">
                <a:solidFill>
                  <a:schemeClr val="bg1"/>
                </a:solidFill>
              </a:rPr>
              <a:t>the Earth</a:t>
            </a:r>
            <a:endParaRPr lang="en-US" sz="3600" b="1" dirty="0">
              <a:solidFill>
                <a:schemeClr val="bg1"/>
              </a:solidFill>
            </a:endParaRPr>
          </a:p>
        </p:txBody>
      </p:sp>
      <p:sp>
        <p:nvSpPr>
          <p:cNvPr id="6" name="TextBox 5">
            <a:extLst>
              <a:ext uri="{FF2B5EF4-FFF2-40B4-BE49-F238E27FC236}">
                <a16:creationId xmlns:a16="http://schemas.microsoft.com/office/drawing/2014/main" id="{6039CDAA-8198-6B4F-BB17-CDB5672203FC}"/>
              </a:ext>
            </a:extLst>
          </p:cNvPr>
          <p:cNvSpPr txBox="1"/>
          <p:nvPr/>
        </p:nvSpPr>
        <p:spPr>
          <a:xfrm>
            <a:off x="185359" y="1240469"/>
            <a:ext cx="919210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ICESat-2 well on it’s way to meeting science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rPr>
              <a:t>	</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ice sheet elevation, sea ice freeboard, vegetation canopy height</a:t>
            </a:r>
          </a:p>
          <a:p>
            <a:pPr lvl="0">
              <a:defRPr/>
            </a:pPr>
            <a:endParaRPr lang="en-US" sz="2400" dirty="0">
              <a:solidFill>
                <a:schemeClr val="bg1"/>
              </a:solidFill>
            </a:endParaRPr>
          </a:p>
          <a:p>
            <a:pPr lvl="0">
              <a:defRPr/>
            </a:pPr>
            <a:r>
              <a:rPr lang="en-US" sz="2400">
                <a:solidFill>
                  <a:schemeClr val="bg1"/>
                </a:solidFill>
              </a:rPr>
              <a:t>30+ </a:t>
            </a:r>
            <a:r>
              <a:rPr lang="en-US" sz="2400" dirty="0">
                <a:solidFill>
                  <a:schemeClr val="bg1"/>
                </a:solidFill>
              </a:rPr>
              <a:t>science papers already in print; many more in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rPr>
              <a:t>Initial data quality: &lt; 10 cm vertical, &lt; 10 m horizontal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rPr>
              <a:t>Spacecraft and instrument remain nominal</a:t>
            </a:r>
            <a:endParaRPr lang="en-US" sz="2400" noProof="0" dirty="0">
              <a:solidFill>
                <a:schemeClr val="bg1"/>
              </a:solidFill>
              <a:latin typeface="Calibri" panose="020F0502020204030204"/>
            </a:endParaRPr>
          </a:p>
        </p:txBody>
      </p:sp>
    </p:spTree>
    <p:extLst>
      <p:ext uri="{BB962C8B-B14F-4D97-AF65-F5344CB8AC3E}">
        <p14:creationId xmlns:p14="http://schemas.microsoft.com/office/powerpoint/2010/main" val="68199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a:bodyPr>
          <a:lstStyle/>
          <a:p>
            <a:fld id="{B9BB93C2-FA0E-4EAD-9172-1F1240A1961E}" type="slidenum">
              <a:rPr lang="en-US" smtClean="0"/>
              <a:t>2</a:t>
            </a:fld>
            <a:endParaRPr lang="en-US"/>
          </a:p>
        </p:txBody>
      </p:sp>
      <p:pic>
        <p:nvPicPr>
          <p:cNvPr id="4" name="Picture 3">
            <a:extLst>
              <a:ext uri="{FF2B5EF4-FFF2-40B4-BE49-F238E27FC236}">
                <a16:creationId xmlns:a16="http://schemas.microsoft.com/office/drawing/2014/main" id="{86BF0E63-DD15-084C-ABDD-097FA204C23D}"/>
              </a:ext>
            </a:extLst>
          </p:cNvPr>
          <p:cNvPicPr>
            <a:picLocks noChangeAspect="1"/>
          </p:cNvPicPr>
          <p:nvPr/>
        </p:nvPicPr>
        <p:blipFill>
          <a:blip r:embed="rId3"/>
          <a:stretch>
            <a:fillRect/>
          </a:stretch>
        </p:blipFill>
        <p:spPr>
          <a:xfrm>
            <a:off x="-116840" y="1"/>
            <a:ext cx="11409680" cy="6857999"/>
          </a:xfrm>
          <a:prstGeom prst="rect">
            <a:avLst/>
          </a:prstGeom>
        </p:spPr>
      </p:pic>
      <p:sp>
        <p:nvSpPr>
          <p:cNvPr id="5" name="Content Placeholder 2">
            <a:extLst>
              <a:ext uri="{FF2B5EF4-FFF2-40B4-BE49-F238E27FC236}">
                <a16:creationId xmlns:a16="http://schemas.microsoft.com/office/drawing/2014/main" id="{BE36287B-1E1A-1642-9D12-877112629D0A}"/>
              </a:ext>
            </a:extLst>
          </p:cNvPr>
          <p:cNvSpPr txBox="1">
            <a:spLocks/>
          </p:cNvSpPr>
          <p:nvPr/>
        </p:nvSpPr>
        <p:spPr>
          <a:xfrm>
            <a:off x="0" y="1010789"/>
            <a:ext cx="10393680" cy="3452227"/>
          </a:xfrm>
          <a:prstGeom prst="rect">
            <a:avLst/>
          </a:prstGeom>
          <a:solidFill>
            <a:schemeClr val="tx1">
              <a:alpha val="11000"/>
            </a:schemeClr>
          </a:solidFill>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dirty="0">
                <a:solidFill>
                  <a:prstClr val="white"/>
                </a:solidFill>
                <a:latin typeface="+mj-lt"/>
              </a:rPr>
              <a:t>NASA’s Earth observing altimetry mission</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dirty="0">
                <a:solidFill>
                  <a:prstClr val="white"/>
                </a:solidFill>
                <a:latin typeface="+mj-lt"/>
              </a:rPr>
              <a:t>Successor to ICESat (2003-2009)</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mj-lt"/>
              </a:rPr>
              <a:t>Designated as a top priority in Earth Science Decadal Survey</a:t>
            </a:r>
          </a:p>
          <a:p>
            <a:pPr>
              <a:defRPr/>
            </a:pPr>
            <a:r>
              <a:rPr lang="en-US" sz="2000" dirty="0">
                <a:solidFill>
                  <a:prstClr val="white"/>
                </a:solidFill>
                <a:latin typeface="+mj-lt"/>
              </a:rPr>
              <a:t>Launched successfully September 2018</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dirty="0">
                <a:solidFill>
                  <a:prstClr val="white"/>
                </a:solidFill>
                <a:latin typeface="+mj-lt"/>
              </a:rPr>
              <a:t>More than a trillion measurements to date</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dirty="0">
                <a:solidFill>
                  <a:prstClr val="white"/>
                </a:solidFill>
                <a:latin typeface="+mj-lt"/>
              </a:rPr>
              <a:t>All data available at National Snow and Ice Data Center</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mj-lt"/>
              </a:rPr>
              <a:t>(nsidc.org)</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rPr>
              <a:t>	</a:t>
            </a:r>
            <a:endParaRPr kumimoji="0" lang="en-US" sz="2000" b="1" i="0" u="none" strike="noStrike" kern="1200" cap="none" spc="0" normalizeH="0" baseline="0" noProof="0" dirty="0">
              <a:ln>
                <a:noFill/>
              </a:ln>
              <a:solidFill>
                <a:prstClr val="white"/>
              </a:solidFill>
              <a:effectLst/>
              <a:uLnTx/>
              <a:uFillTx/>
            </a:endParaRPr>
          </a:p>
        </p:txBody>
      </p:sp>
      <p:pic>
        <p:nvPicPr>
          <p:cNvPr id="3075" name="Picture 3" descr="image.png"/>
          <p:cNvPicPr>
            <a:picLocks noChangeAspect="1" noChangeArrowheads="1"/>
          </p:cNvPicPr>
          <p:nvPr/>
        </p:nvPicPr>
        <p:blipFill rotWithShape="1">
          <a:blip r:embed="rId4">
            <a:extLst>
              <a:ext uri="{28A0092B-C50C-407E-A947-70E740481C1C}">
                <a14:useLocalDpi xmlns:a14="http://schemas.microsoft.com/office/drawing/2010/main" val="0"/>
              </a:ext>
            </a:extLst>
          </a:blip>
          <a:srcRect l="21801" t="6244" r="41716"/>
          <a:stretch/>
        </p:blipFill>
        <p:spPr bwMode="auto">
          <a:xfrm>
            <a:off x="7365489" y="265789"/>
            <a:ext cx="4573476" cy="638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9317" y="81123"/>
            <a:ext cx="1784463" cy="369332"/>
          </a:xfrm>
          <a:prstGeom prst="rect">
            <a:avLst/>
          </a:prstGeom>
          <a:noFill/>
        </p:spPr>
        <p:txBody>
          <a:bodyPr wrap="none" rtlCol="0">
            <a:spAutoFit/>
          </a:bodyPr>
          <a:lstStyle/>
          <a:p>
            <a:r>
              <a:rPr lang="en-US" dirty="0"/>
              <a:t>Mission Status</a:t>
            </a:r>
          </a:p>
        </p:txBody>
      </p:sp>
      <p:sp>
        <p:nvSpPr>
          <p:cNvPr id="3" name="TextBox 2"/>
          <p:cNvSpPr txBox="1"/>
          <p:nvPr/>
        </p:nvSpPr>
        <p:spPr>
          <a:xfrm>
            <a:off x="0" y="223800"/>
            <a:ext cx="4063933" cy="615553"/>
          </a:xfrm>
          <a:prstGeom prst="rect">
            <a:avLst/>
          </a:prstGeom>
          <a:noFill/>
        </p:spPr>
        <p:txBody>
          <a:bodyPr wrap="none" rtlCol="0">
            <a:spAutoFit/>
          </a:bodyPr>
          <a:lstStyle/>
          <a:p>
            <a:r>
              <a:rPr lang="en-US" sz="3400" b="1" dirty="0">
                <a:solidFill>
                  <a:schemeClr val="bg1"/>
                </a:solidFill>
              </a:rPr>
              <a:t>ICESat-2 Mission</a:t>
            </a:r>
          </a:p>
        </p:txBody>
      </p:sp>
    </p:spTree>
    <p:extLst>
      <p:ext uri="{BB962C8B-B14F-4D97-AF65-F5344CB8AC3E}">
        <p14:creationId xmlns:p14="http://schemas.microsoft.com/office/powerpoint/2010/main" val="48014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120"/>
          <p:cNvSpPr txBox="1">
            <a:spLocks noChangeArrowheads="1"/>
          </p:cNvSpPr>
          <p:nvPr/>
        </p:nvSpPr>
        <p:spPr bwMode="auto">
          <a:xfrm>
            <a:off x="6674704" y="3341459"/>
            <a:ext cx="4609680" cy="1323439"/>
          </a:xfrm>
          <a:prstGeom prst="rect">
            <a:avLst/>
          </a:prstGeom>
          <a:noFill/>
          <a:ln w="9525">
            <a:noFill/>
            <a:miter lim="800000"/>
            <a:headEnd/>
            <a:tailEnd/>
          </a:ln>
        </p:spPr>
        <p:txBody>
          <a:bodyPr wrap="square">
            <a:prstTxWarp prst="textNoShape">
              <a:avLst/>
            </a:prstTxWarp>
            <a:spAutoFit/>
          </a:bodyPr>
          <a:lstStyle/>
          <a:p>
            <a:r>
              <a:rPr lang="en-US" sz="1600" dirty="0">
                <a:solidFill>
                  <a:srgbClr val="376092"/>
                </a:solidFill>
                <a:latin typeface="Times New Roman" panose="02020603050405020304" pitchFamily="18" charset="0"/>
                <a:cs typeface="Times New Roman" panose="02020603050405020304" pitchFamily="18" charset="0"/>
              </a:rPr>
              <a:t>~3 km spacing between pairs provides spatial coverage</a:t>
            </a:r>
          </a:p>
          <a:p>
            <a:r>
              <a:rPr lang="en-US" sz="1600" dirty="0">
                <a:solidFill>
                  <a:srgbClr val="376092"/>
                </a:solidFill>
                <a:latin typeface="Times New Roman" panose="02020603050405020304" pitchFamily="18" charset="0"/>
                <a:cs typeface="Times New Roman" panose="02020603050405020304" pitchFamily="18" charset="0"/>
              </a:rPr>
              <a:t>~90 m pair spacing for </a:t>
            </a:r>
            <a:r>
              <a:rPr lang="en-US" sz="1600" b="1" i="1" dirty="0">
                <a:solidFill>
                  <a:srgbClr val="FF0000"/>
                </a:solidFill>
                <a:latin typeface="Times New Roman" panose="02020603050405020304" pitchFamily="18" charset="0"/>
                <a:cs typeface="Times New Roman" panose="02020603050405020304" pitchFamily="18" charset="0"/>
              </a:rPr>
              <a:t>slope determination</a:t>
            </a:r>
            <a:r>
              <a:rPr lang="en-US" sz="1600" dirty="0">
                <a:latin typeface="Times New Roman" panose="02020603050405020304" pitchFamily="18" charset="0"/>
                <a:cs typeface="Times New Roman" panose="02020603050405020304" pitchFamily="18" charset="0"/>
              </a:rPr>
              <a:t> </a:t>
            </a:r>
            <a:r>
              <a:rPr lang="en-US" sz="1600" dirty="0">
                <a:solidFill>
                  <a:srgbClr val="376092"/>
                </a:solidFill>
                <a:latin typeface="Times New Roman" panose="02020603050405020304" pitchFamily="18" charset="0"/>
                <a:cs typeface="Times New Roman" panose="02020603050405020304" pitchFamily="18" charset="0"/>
              </a:rPr>
              <a:t>(2° yaw)</a:t>
            </a:r>
          </a:p>
          <a:p>
            <a:r>
              <a:rPr lang="en-US" sz="1600" b="1" dirty="0">
                <a:solidFill>
                  <a:srgbClr val="008000"/>
                </a:solidFill>
                <a:latin typeface="Times New Roman" panose="02020603050405020304" pitchFamily="18" charset="0"/>
                <a:cs typeface="Times New Roman" panose="02020603050405020304" pitchFamily="18" charset="0"/>
              </a:rPr>
              <a:t>high-energy beams (4x)</a:t>
            </a:r>
            <a:r>
              <a:rPr lang="en-US" sz="1600" dirty="0">
                <a:latin typeface="Times New Roman" panose="02020603050405020304" pitchFamily="18" charset="0"/>
                <a:cs typeface="Times New Roman" panose="02020603050405020304" pitchFamily="18" charset="0"/>
              </a:rPr>
              <a:t> </a:t>
            </a:r>
            <a:r>
              <a:rPr lang="en-US" sz="1600" dirty="0">
                <a:solidFill>
                  <a:srgbClr val="376092"/>
                </a:solidFill>
                <a:latin typeface="Times New Roman" panose="02020603050405020304" pitchFamily="18" charset="0"/>
                <a:cs typeface="Times New Roman" panose="02020603050405020304" pitchFamily="18" charset="0"/>
              </a:rPr>
              <a:t>for better performance over low-reflectivity targets.</a:t>
            </a:r>
          </a:p>
        </p:txBody>
      </p:sp>
      <p:pic>
        <p:nvPicPr>
          <p:cNvPr id="69" name="Picture 2" descr="C:\Users\rowlands\Desktop\obs_top_level_is2_stowed_is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28410" y="4662926"/>
            <a:ext cx="1339256" cy="2173879"/>
          </a:xfrm>
          <a:prstGeom prst="rect">
            <a:avLst/>
          </a:prstGeom>
          <a:noFill/>
          <a:ln w="9525">
            <a:noFill/>
            <a:miter lim="800000"/>
            <a:headEnd/>
            <a:tailEnd/>
          </a:ln>
        </p:spPr>
      </p:pic>
      <p:sp>
        <p:nvSpPr>
          <p:cNvPr id="70" name="Rectangle 5"/>
          <p:cNvSpPr>
            <a:spLocks noChangeArrowheads="1"/>
          </p:cNvSpPr>
          <p:nvPr/>
        </p:nvSpPr>
        <p:spPr bwMode="auto">
          <a:xfrm>
            <a:off x="89500" y="4505174"/>
            <a:ext cx="4884668" cy="198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877" indent="-342877" fontAlgn="base">
              <a:spcBef>
                <a:spcPct val="20000"/>
              </a:spcBef>
              <a:spcAft>
                <a:spcPct val="0"/>
              </a:spcAft>
              <a:buClr>
                <a:srgbClr val="A50021"/>
              </a:buClr>
            </a:pPr>
            <a:r>
              <a:rPr lang="en-US" sz="1600" b="1" u="sng" dirty="0">
                <a:solidFill>
                  <a:srgbClr val="000000"/>
                </a:solidFill>
                <a:latin typeface="Times New Roman" pitchFamily="18" charset="0"/>
                <a:sym typeface="Times New Roman" pitchFamily="18" charset="0"/>
              </a:rPr>
              <a:t>Implementation</a:t>
            </a:r>
          </a:p>
          <a:p>
            <a:pPr marL="342877" indent="-342877" fontAlgn="base">
              <a:spcBef>
                <a:spcPct val="20000"/>
              </a:spcBef>
              <a:spcAft>
                <a:spcPct val="0"/>
              </a:spcAft>
              <a:buClr>
                <a:srgbClr val="A50021"/>
              </a:buClr>
            </a:pPr>
            <a:r>
              <a:rPr lang="en-US" sz="1600" b="1" dirty="0">
                <a:solidFill>
                  <a:srgbClr val="333399"/>
                </a:solidFill>
                <a:latin typeface="Times New Roman" pitchFamily="18" charset="0"/>
                <a:sym typeface="Times New Roman" pitchFamily="18" charset="0"/>
              </a:rPr>
              <a:t>Lifetime:</a:t>
            </a:r>
            <a:r>
              <a:rPr lang="en-US" sz="1600" b="1" dirty="0">
                <a:solidFill>
                  <a:srgbClr val="C00000"/>
                </a:solidFill>
                <a:latin typeface="Times New Roman" pitchFamily="18" charset="0"/>
                <a:sym typeface="Times New Roman" pitchFamily="18" charset="0"/>
              </a:rPr>
              <a:t> 3 years, with consumables for 5+</a:t>
            </a:r>
          </a:p>
          <a:p>
            <a:pPr fontAlgn="base">
              <a:spcBef>
                <a:spcPct val="20000"/>
              </a:spcBef>
              <a:spcAft>
                <a:spcPct val="0"/>
              </a:spcAft>
              <a:buClr>
                <a:srgbClr val="A50021"/>
              </a:buClr>
            </a:pPr>
            <a:r>
              <a:rPr lang="en-US" sz="1600" b="1" dirty="0">
                <a:solidFill>
                  <a:srgbClr val="333399"/>
                </a:solidFill>
                <a:latin typeface="Times New Roman" pitchFamily="18" charset="0"/>
                <a:sym typeface="Times New Roman" pitchFamily="18" charset="0"/>
              </a:rPr>
              <a:t>Orbit: </a:t>
            </a:r>
            <a:r>
              <a:rPr lang="en-US" sz="1600" b="1" dirty="0">
                <a:solidFill>
                  <a:srgbClr val="CC0000"/>
                </a:solidFill>
                <a:latin typeface="Times New Roman" pitchFamily="18" charset="0"/>
                <a:sym typeface="Times New Roman" pitchFamily="18" charset="0"/>
              </a:rPr>
              <a:t>496 km, non-sun-synch, 92° inclination</a:t>
            </a:r>
          </a:p>
          <a:p>
            <a:pPr fontAlgn="base">
              <a:spcBef>
                <a:spcPct val="20000"/>
              </a:spcBef>
              <a:spcAft>
                <a:spcPct val="0"/>
              </a:spcAft>
              <a:buClr>
                <a:srgbClr val="A50021"/>
              </a:buClr>
            </a:pPr>
            <a:r>
              <a:rPr lang="en-US" sz="1600" b="1" dirty="0">
                <a:solidFill>
                  <a:srgbClr val="333399"/>
                </a:solidFill>
                <a:latin typeface="Times New Roman" pitchFamily="18" charset="0"/>
                <a:sym typeface="Times New Roman" pitchFamily="18" charset="0"/>
              </a:rPr>
              <a:t>Repeat: </a:t>
            </a:r>
            <a:r>
              <a:rPr lang="en-US" sz="1600" b="1" dirty="0">
                <a:solidFill>
                  <a:srgbClr val="CC0000"/>
                </a:solidFill>
                <a:latin typeface="Times New Roman" pitchFamily="18" charset="0"/>
                <a:sym typeface="Times New Roman" pitchFamily="18" charset="0"/>
              </a:rPr>
              <a:t>91 day exact repeat, ~30 day sub-cycle</a:t>
            </a:r>
          </a:p>
          <a:p>
            <a:pPr fontAlgn="base">
              <a:spcBef>
                <a:spcPct val="20000"/>
              </a:spcBef>
              <a:spcAft>
                <a:spcPct val="0"/>
              </a:spcAft>
              <a:buClr>
                <a:srgbClr val="A50021"/>
              </a:buClr>
            </a:pPr>
            <a:r>
              <a:rPr lang="en-US" sz="1600" b="1" dirty="0">
                <a:solidFill>
                  <a:srgbClr val="333399"/>
                </a:solidFill>
                <a:latin typeface="Times New Roman" pitchFamily="18" charset="0"/>
                <a:sym typeface="Times New Roman" pitchFamily="18" charset="0"/>
              </a:rPr>
              <a:t>Science Data: </a:t>
            </a:r>
            <a:r>
              <a:rPr lang="en-US" sz="1600" b="1" dirty="0">
                <a:solidFill>
                  <a:srgbClr val="CC0000"/>
                </a:solidFill>
                <a:latin typeface="Times New Roman" pitchFamily="18" charset="0"/>
                <a:sym typeface="Times New Roman" pitchFamily="18" charset="0"/>
              </a:rPr>
              <a:t>1 TB/day</a:t>
            </a:r>
          </a:p>
          <a:p>
            <a:pPr marL="342877" indent="-342877" fontAlgn="base">
              <a:spcBef>
                <a:spcPct val="20000"/>
              </a:spcBef>
              <a:spcAft>
                <a:spcPct val="0"/>
              </a:spcAft>
              <a:buClr>
                <a:srgbClr val="A50021"/>
              </a:buClr>
            </a:pPr>
            <a:r>
              <a:rPr lang="en-US" sz="1600" b="1" dirty="0">
                <a:solidFill>
                  <a:srgbClr val="333399"/>
                </a:solidFill>
                <a:latin typeface="Times New Roman" panose="02020603050405020304" pitchFamily="18" charset="0"/>
                <a:cs typeface="Times New Roman" panose="02020603050405020304" pitchFamily="18" charset="0"/>
                <a:sym typeface="Times New Roman" pitchFamily="18" charset="0"/>
              </a:rPr>
              <a:t>System Pointing: </a:t>
            </a: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Control = 45 m (14.3 m, CBE)</a:t>
            </a:r>
            <a:endParaRPr lang="el-GR" sz="1600" b="1" dirty="0">
              <a:solidFill>
                <a:srgbClr val="C00000"/>
              </a:solidFill>
              <a:latin typeface="Times New Roman" panose="02020603050405020304" pitchFamily="18" charset="0"/>
              <a:cs typeface="Times New Roman" panose="02020603050405020304" pitchFamily="18" charset="0"/>
              <a:sym typeface="Times New Roman" pitchFamily="18" charset="0"/>
            </a:endParaRPr>
          </a:p>
          <a:p>
            <a:pPr marL="342877" indent="-342877"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	    Geolocation Knowledge = 6.5 m (4.0 m, CBE)</a:t>
            </a:r>
            <a:endParaRPr lang="el-GR" sz="1600" b="1" dirty="0">
              <a:solidFill>
                <a:srgbClr val="C00000"/>
              </a:solidFill>
              <a:latin typeface="Times New Roman" panose="02020603050405020304" pitchFamily="18" charset="0"/>
              <a:cs typeface="Times New Roman" panose="02020603050405020304" pitchFamily="18" charset="0"/>
              <a:sym typeface="Times New Roman" pitchFamily="18" charset="0"/>
            </a:endParaRPr>
          </a:p>
          <a:p>
            <a:pPr fontAlgn="base">
              <a:spcBef>
                <a:spcPct val="20000"/>
              </a:spcBef>
              <a:spcAft>
                <a:spcPct val="0"/>
              </a:spcAft>
              <a:buClr>
                <a:srgbClr val="A50021"/>
              </a:buClr>
            </a:pPr>
            <a:endParaRPr lang="en-US" sz="1600" b="1" dirty="0">
              <a:solidFill>
                <a:srgbClr val="CC0000"/>
              </a:solidFill>
              <a:latin typeface="Times New Roman" pitchFamily="18" charset="0"/>
              <a:sym typeface="Times New Roman" pitchFamily="18" charset="0"/>
            </a:endParaRPr>
          </a:p>
          <a:p>
            <a:pPr marL="342877" indent="-342877" fontAlgn="base">
              <a:spcBef>
                <a:spcPct val="20000"/>
              </a:spcBef>
              <a:spcAft>
                <a:spcPct val="0"/>
              </a:spcAft>
              <a:buClr>
                <a:srgbClr val="A50021"/>
              </a:buClr>
            </a:pPr>
            <a:endParaRPr lang="en-US" sz="1600" b="1" dirty="0">
              <a:solidFill>
                <a:srgbClr val="C00000"/>
              </a:solidFill>
              <a:sym typeface="Times New Roman" pitchFamily="18" charset="0"/>
            </a:endParaRPr>
          </a:p>
          <a:p>
            <a:pPr marL="342877" indent="-342877" fontAlgn="base">
              <a:spcBef>
                <a:spcPct val="20000"/>
              </a:spcBef>
              <a:spcAft>
                <a:spcPct val="0"/>
              </a:spcAft>
              <a:buClr>
                <a:srgbClr val="A50021"/>
              </a:buClr>
            </a:pPr>
            <a:r>
              <a:rPr lang="en-US" sz="1600" b="1" dirty="0">
                <a:solidFill>
                  <a:srgbClr val="C00000"/>
                </a:solidFill>
                <a:latin typeface="Times New Roman" pitchFamily="18" charset="0"/>
                <a:sym typeface="Times New Roman" pitchFamily="18" charset="0"/>
              </a:rPr>
              <a:t> </a:t>
            </a:r>
          </a:p>
        </p:txBody>
      </p:sp>
      <p:sp>
        <p:nvSpPr>
          <p:cNvPr id="57" name="Rectangle 56"/>
          <p:cNvSpPr/>
          <p:nvPr/>
        </p:nvSpPr>
        <p:spPr>
          <a:xfrm>
            <a:off x="89500" y="1190439"/>
            <a:ext cx="6383804" cy="2997744"/>
          </a:xfrm>
          <a:prstGeom prst="rect">
            <a:avLst/>
          </a:prstGeom>
        </p:spPr>
        <p:txBody>
          <a:bodyPr wrap="square">
            <a:spAutoFit/>
          </a:bodyPr>
          <a:lstStyle/>
          <a:p>
            <a:pPr marL="342877" indent="-342877" fontAlgn="base">
              <a:spcBef>
                <a:spcPct val="20000"/>
              </a:spcBef>
              <a:spcAft>
                <a:spcPct val="0"/>
              </a:spcAft>
              <a:buClr>
                <a:srgbClr val="A50021"/>
              </a:buClr>
            </a:pPr>
            <a:r>
              <a:rPr lang="en-US" sz="1600" b="1" dirty="0">
                <a:solidFill>
                  <a:srgbClr val="002060"/>
                </a:solidFill>
                <a:latin typeface="Times New Roman" panose="02020603050405020304" pitchFamily="18" charset="0"/>
                <a:cs typeface="Times New Roman" panose="02020603050405020304" pitchFamily="18" charset="0"/>
                <a:sym typeface="Times New Roman" pitchFamily="18" charset="0"/>
              </a:rPr>
              <a:t>ATLAS – Advanced Topographic Laser Altimeter System developed at Goddard Space Flight Center, Greenbelt, MD.</a:t>
            </a:r>
          </a:p>
          <a:p>
            <a:pPr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Measures time of flight of laser pulses</a:t>
            </a:r>
          </a:p>
          <a:p>
            <a:pPr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Measures pointing direction</a:t>
            </a:r>
          </a:p>
          <a:p>
            <a:pPr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Single-photon sensitive detection</a:t>
            </a:r>
          </a:p>
          <a:p>
            <a:pPr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6 beams, arranged in 3 pairs</a:t>
            </a:r>
          </a:p>
          <a:p>
            <a:pPr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10 kHz pulse-rep. rate</a:t>
            </a:r>
          </a:p>
          <a:p>
            <a:pPr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11 m footprint</a:t>
            </a:r>
          </a:p>
          <a:p>
            <a:pPr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spaced 0.7m along-track</a:t>
            </a:r>
          </a:p>
          <a:p>
            <a:pPr fontAlgn="base">
              <a:spcBef>
                <a:spcPct val="20000"/>
              </a:spcBef>
              <a:spcAft>
                <a:spcPct val="0"/>
              </a:spcAft>
              <a:buClr>
                <a:srgbClr val="A50021"/>
              </a:buClr>
            </a:pPr>
            <a:r>
              <a:rPr lang="en-US" sz="1600" b="1" dirty="0">
                <a:solidFill>
                  <a:srgbClr val="C00000"/>
                </a:solidFill>
                <a:latin typeface="Times New Roman" panose="02020603050405020304" pitchFamily="18" charset="0"/>
                <a:cs typeface="Times New Roman" panose="02020603050405020304" pitchFamily="18" charset="0"/>
                <a:sym typeface="Times New Roman" pitchFamily="18" charset="0"/>
              </a:rPr>
              <a:t>532nm wavelength</a:t>
            </a:r>
            <a:endParaRPr lang="en-US" sz="1600" dirty="0">
              <a:solidFill>
                <a:srgbClr val="C00000"/>
              </a:solidFill>
            </a:endParaRPr>
          </a:p>
        </p:txBody>
      </p:sp>
      <p:sp>
        <p:nvSpPr>
          <p:cNvPr id="58" name="Rectangle 57"/>
          <p:cNvSpPr/>
          <p:nvPr/>
        </p:nvSpPr>
        <p:spPr>
          <a:xfrm>
            <a:off x="89500" y="873789"/>
            <a:ext cx="891591" cy="338554"/>
          </a:xfrm>
          <a:prstGeom prst="rect">
            <a:avLst/>
          </a:prstGeom>
        </p:spPr>
        <p:txBody>
          <a:bodyPr wrap="none">
            <a:spAutoFit/>
          </a:bodyPr>
          <a:lstStyle/>
          <a:p>
            <a:pPr marL="342877" indent="-342877" fontAlgn="base">
              <a:spcBef>
                <a:spcPct val="20000"/>
              </a:spcBef>
              <a:spcAft>
                <a:spcPct val="0"/>
              </a:spcAft>
              <a:buClr>
                <a:srgbClr val="A50021"/>
              </a:buClr>
            </a:pPr>
            <a:r>
              <a:rPr lang="en-US" sz="1600" b="1" u="sng" dirty="0">
                <a:solidFill>
                  <a:srgbClr val="000000"/>
                </a:solidFill>
                <a:latin typeface="Times New Roman" panose="02020603050405020304" pitchFamily="18" charset="0"/>
                <a:cs typeface="Times New Roman" panose="02020603050405020304" pitchFamily="18" charset="0"/>
                <a:sym typeface="Times New Roman" pitchFamily="18" charset="0"/>
              </a:rPr>
              <a:t>Payload</a:t>
            </a:r>
          </a:p>
        </p:txBody>
      </p:sp>
      <p:pic>
        <p:nvPicPr>
          <p:cNvPr id="59" name="Picture 58"/>
          <p:cNvPicPr>
            <a:picLocks noChangeAspect="1"/>
          </p:cNvPicPr>
          <p:nvPr/>
        </p:nvPicPr>
        <p:blipFill rotWithShape="1">
          <a:blip r:embed="rId4" cstate="print">
            <a:extLst>
              <a:ext uri="{28A0092B-C50C-407E-A947-70E740481C1C}">
                <a14:useLocalDpi xmlns:a14="http://schemas.microsoft.com/office/drawing/2010/main"/>
              </a:ext>
            </a:extLst>
          </a:blip>
          <a:srcRect l="12488" t="4077" r="9300" b="5247"/>
          <a:stretch/>
        </p:blipFill>
        <p:spPr>
          <a:xfrm>
            <a:off x="6712578" y="79513"/>
            <a:ext cx="4566244" cy="3244030"/>
          </a:xfrm>
          <a:prstGeom prst="rect">
            <a:avLst/>
          </a:prstGeom>
        </p:spPr>
      </p:pic>
      <p:sp>
        <p:nvSpPr>
          <p:cNvPr id="16" name="TextBox 15"/>
          <p:cNvSpPr txBox="1"/>
          <p:nvPr/>
        </p:nvSpPr>
        <p:spPr>
          <a:xfrm>
            <a:off x="115651" y="142619"/>
            <a:ext cx="6361037" cy="615553"/>
          </a:xfrm>
          <a:prstGeom prst="rect">
            <a:avLst/>
          </a:prstGeom>
          <a:noFill/>
        </p:spPr>
        <p:txBody>
          <a:bodyPr wrap="none" rtlCol="0">
            <a:spAutoFit/>
          </a:bodyPr>
          <a:lstStyle/>
          <a:p>
            <a:r>
              <a:rPr lang="en-US" sz="3400" b="1" dirty="0"/>
              <a:t>ICESat-2 Mission Overview</a:t>
            </a:r>
          </a:p>
        </p:txBody>
      </p:sp>
      <p:pic>
        <p:nvPicPr>
          <p:cNvPr id="71"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73054" y="2154627"/>
            <a:ext cx="3730718" cy="242860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normAutofit/>
          </a:bodyPr>
          <a:lstStyle/>
          <a:p>
            <a:fld id="{B9BB93C2-FA0E-4EAD-9172-1F1240A1961E}" type="slidenum">
              <a:rPr lang="en-US" smtClean="0"/>
              <a:t>3</a:t>
            </a:fld>
            <a:endParaRPr lang="en-US"/>
          </a:p>
        </p:txBody>
      </p:sp>
      <p:sp>
        <p:nvSpPr>
          <p:cNvPr id="2" name="Rectangle 1"/>
          <p:cNvSpPr/>
          <p:nvPr/>
        </p:nvSpPr>
        <p:spPr>
          <a:xfrm>
            <a:off x="6065907" y="4989716"/>
            <a:ext cx="5110932" cy="1077218"/>
          </a:xfrm>
          <a:prstGeom prst="rect">
            <a:avLst/>
          </a:prstGeom>
          <a:solidFill>
            <a:schemeClr val="bg2"/>
          </a:solidFill>
        </p:spPr>
        <p:txBody>
          <a:bodyPr wrap="square">
            <a:spAutoFit/>
          </a:bodyPr>
          <a:lstStyle/>
          <a:p>
            <a:r>
              <a:rPr lang="en-US" sz="1600" dirty="0">
                <a:latin typeface="Times New Roman" panose="02020603050405020304" pitchFamily="18" charset="0"/>
                <a:ea typeface="Times New Roman" panose="02020603050405020304" pitchFamily="18" charset="0"/>
              </a:rPr>
              <a:t>Magruder, L.A., Neumann, T. A., Brunt, K., Farrell, S., Fricker, H., Gardner, A., Neuenschwander, A., et. al., (2019) New Earth orbiter provides a sharper look at a changing planet. </a:t>
            </a:r>
            <a:r>
              <a:rPr lang="en-US" sz="1600" i="1" dirty="0">
                <a:latin typeface="Times New Roman" panose="02020603050405020304" pitchFamily="18" charset="0"/>
                <a:ea typeface="Times New Roman" panose="02020603050405020304" pitchFamily="18" charset="0"/>
              </a:rPr>
              <a:t>EOS, </a:t>
            </a:r>
            <a:r>
              <a:rPr lang="en-US" sz="1600" dirty="0">
                <a:latin typeface="Times New Roman" panose="02020603050405020304" pitchFamily="18" charset="0"/>
                <a:ea typeface="Times New Roman" panose="02020603050405020304" pitchFamily="18" charset="0"/>
              </a:rPr>
              <a:t>100, </a:t>
            </a:r>
            <a:r>
              <a:rPr lang="en-US" sz="1600" u="sng" dirty="0">
                <a:solidFill>
                  <a:srgbClr val="0000FF"/>
                </a:solidFill>
                <a:latin typeface="Times New Roman" panose="02020603050405020304" pitchFamily="18" charset="0"/>
                <a:ea typeface="Times New Roman" panose="02020603050405020304" pitchFamily="18" charset="0"/>
                <a:hlinkClick r:id="rId6"/>
              </a:rPr>
              <a:t>https://doi.org/10.1029/2019EO133233</a:t>
            </a:r>
            <a:endParaRPr lang="en-US" sz="1600" dirty="0"/>
          </a:p>
        </p:txBody>
      </p:sp>
    </p:spTree>
    <p:extLst>
      <p:ext uri="{BB962C8B-B14F-4D97-AF65-F5344CB8AC3E}">
        <p14:creationId xmlns:p14="http://schemas.microsoft.com/office/powerpoint/2010/main" val="331716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84A1E2-3C2A-3E44-97E3-90EA382A01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69" y="-26076"/>
            <a:ext cx="12192000" cy="6853816"/>
          </a:xfrm>
          <a:prstGeom prst="rect">
            <a:avLst/>
          </a:prstGeom>
        </p:spPr>
      </p:pic>
      <p:pic>
        <p:nvPicPr>
          <p:cNvPr id="2" name="Picture 1" descr="NASA_logo2.jpg">
            <a:extLst>
              <a:ext uri="{FF2B5EF4-FFF2-40B4-BE49-F238E27FC236}">
                <a16:creationId xmlns:a16="http://schemas.microsoft.com/office/drawing/2014/main" id="{29ED55A5-DC32-AD45-88B4-163422346076}"/>
              </a:ext>
            </a:extLst>
          </p:cNvPr>
          <p:cNvPicPr>
            <a:picLocks noChangeAspect="1"/>
          </p:cNvPicPr>
          <p:nvPr/>
        </p:nvPicPr>
        <p:blipFill>
          <a:blip r:embed="rId3"/>
          <a:srcRect/>
          <a:stretch>
            <a:fillRect/>
          </a:stretch>
        </p:blipFill>
        <p:spPr bwMode="auto">
          <a:xfrm>
            <a:off x="10991354" y="97286"/>
            <a:ext cx="1073150" cy="914400"/>
          </a:xfrm>
          <a:prstGeom prst="rect">
            <a:avLst/>
          </a:prstGeom>
          <a:noFill/>
          <a:ln w="9525">
            <a:noFill/>
            <a:miter lim="800000"/>
            <a:headEnd/>
            <a:tailEnd/>
          </a:ln>
        </p:spPr>
      </p:pic>
      <p:pic>
        <p:nvPicPr>
          <p:cNvPr id="3" name="Google Shape;93;p14" descr="ICESat2_IconFancy.png">
            <a:extLst>
              <a:ext uri="{FF2B5EF4-FFF2-40B4-BE49-F238E27FC236}">
                <a16:creationId xmlns:a16="http://schemas.microsoft.com/office/drawing/2014/main" id="{07D05083-3097-5345-8139-0B9E9135F22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5359" y="113417"/>
            <a:ext cx="2684301" cy="914401"/>
          </a:xfrm>
          <a:prstGeom prst="rect">
            <a:avLst/>
          </a:prstGeom>
          <a:noFill/>
          <a:ln>
            <a:noFill/>
          </a:ln>
        </p:spPr>
      </p:pic>
      <p:sp>
        <p:nvSpPr>
          <p:cNvPr id="4" name="TextBox 3">
            <a:extLst>
              <a:ext uri="{FF2B5EF4-FFF2-40B4-BE49-F238E27FC236}">
                <a16:creationId xmlns:a16="http://schemas.microsoft.com/office/drawing/2014/main" id="{47A6C1BC-8277-9942-9F90-7503F79455C2}"/>
              </a:ext>
            </a:extLst>
          </p:cNvPr>
          <p:cNvSpPr txBox="1"/>
          <p:nvPr/>
        </p:nvSpPr>
        <p:spPr>
          <a:xfrm>
            <a:off x="1" y="345712"/>
            <a:ext cx="12168516" cy="646331"/>
          </a:xfrm>
          <a:prstGeom prst="rect">
            <a:avLst/>
          </a:prstGeom>
          <a:noFill/>
        </p:spPr>
        <p:txBody>
          <a:bodyPr wrap="square" rtlCol="0">
            <a:spAutoFit/>
          </a:bodyPr>
          <a:lstStyle/>
          <a:p>
            <a:pPr algn="ctr"/>
            <a:r>
              <a:rPr lang="en-US" sz="3600" b="1" dirty="0">
                <a:solidFill>
                  <a:schemeClr val="bg1"/>
                </a:solidFill>
              </a:rPr>
              <a:t>Current Status</a:t>
            </a:r>
          </a:p>
        </p:txBody>
      </p:sp>
      <p:sp>
        <p:nvSpPr>
          <p:cNvPr id="6" name="Content Placeholder 2">
            <a:extLst>
              <a:ext uri="{FF2B5EF4-FFF2-40B4-BE49-F238E27FC236}">
                <a16:creationId xmlns:a16="http://schemas.microsoft.com/office/drawing/2014/main" id="{D4124FE7-49C2-794C-AF8E-AB5D8AF992A3}"/>
              </a:ext>
            </a:extLst>
          </p:cNvPr>
          <p:cNvSpPr txBox="1">
            <a:spLocks/>
          </p:cNvSpPr>
          <p:nvPr/>
        </p:nvSpPr>
        <p:spPr>
          <a:xfrm>
            <a:off x="1597843" y="1428497"/>
            <a:ext cx="10393680" cy="3944670"/>
          </a:xfrm>
          <a:prstGeom prst="rect">
            <a:avLst/>
          </a:prstGeom>
          <a:solidFill>
            <a:schemeClr val="tx1">
              <a:alpha val="55000"/>
            </a:schemeClr>
          </a:solidFill>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726 days on orbit since launch</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ATLAS: transmitting laser light since 1 October 2018 </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400" b="1" dirty="0">
                <a:solidFill>
                  <a:prstClr val="white"/>
                </a:solidFill>
              </a:rPr>
              <a:t>605</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billion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laser pulses (compared with 2 billion from ICESat)</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 beams, arranged in pairs</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400" dirty="0">
                <a:solidFill>
                  <a:prstClr val="white"/>
                </a:solidFill>
              </a:rPr>
              <a:t>11 m footprint diameter</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0.7 m along-track spacing</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metrics remain nominal, and within requirements</a:t>
            </a:r>
          </a:p>
        </p:txBody>
      </p:sp>
    </p:spTree>
    <p:extLst>
      <p:ext uri="{BB962C8B-B14F-4D97-AF65-F5344CB8AC3E}">
        <p14:creationId xmlns:p14="http://schemas.microsoft.com/office/powerpoint/2010/main" val="3902384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SA_logo2.jpg">
            <a:extLst>
              <a:ext uri="{FF2B5EF4-FFF2-40B4-BE49-F238E27FC236}">
                <a16:creationId xmlns:a16="http://schemas.microsoft.com/office/drawing/2014/main" id="{1947B533-EC18-5740-9EAC-D56F45442A8D}"/>
              </a:ext>
            </a:extLst>
          </p:cNvPr>
          <p:cNvPicPr>
            <a:picLocks noChangeAspect="1"/>
          </p:cNvPicPr>
          <p:nvPr/>
        </p:nvPicPr>
        <p:blipFill>
          <a:blip r:embed="rId2"/>
          <a:srcRect/>
          <a:stretch>
            <a:fillRect/>
          </a:stretch>
        </p:blipFill>
        <p:spPr bwMode="auto">
          <a:xfrm>
            <a:off x="10991354" y="97286"/>
            <a:ext cx="1073150" cy="914400"/>
          </a:xfrm>
          <a:prstGeom prst="rect">
            <a:avLst/>
          </a:prstGeom>
          <a:noFill/>
          <a:ln w="9525">
            <a:noFill/>
            <a:miter lim="800000"/>
            <a:headEnd/>
            <a:tailEnd/>
          </a:ln>
        </p:spPr>
      </p:pic>
      <p:pic>
        <p:nvPicPr>
          <p:cNvPr id="3" name="Google Shape;93;p14" descr="ICESat2_IconFancy.png">
            <a:extLst>
              <a:ext uri="{FF2B5EF4-FFF2-40B4-BE49-F238E27FC236}">
                <a16:creationId xmlns:a16="http://schemas.microsoft.com/office/drawing/2014/main" id="{1CF4DAB2-A47A-DC41-87E5-9B2A2A73F6E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359" y="113417"/>
            <a:ext cx="2684301" cy="914401"/>
          </a:xfrm>
          <a:prstGeom prst="rect">
            <a:avLst/>
          </a:prstGeom>
          <a:noFill/>
          <a:ln>
            <a:noFill/>
          </a:ln>
        </p:spPr>
      </p:pic>
      <p:sp>
        <p:nvSpPr>
          <p:cNvPr id="4" name="TextBox 3">
            <a:extLst>
              <a:ext uri="{FF2B5EF4-FFF2-40B4-BE49-F238E27FC236}">
                <a16:creationId xmlns:a16="http://schemas.microsoft.com/office/drawing/2014/main" id="{76BB73BD-6960-1B46-B4AC-1E1FA3630F5E}"/>
              </a:ext>
            </a:extLst>
          </p:cNvPr>
          <p:cNvSpPr txBox="1"/>
          <p:nvPr/>
        </p:nvSpPr>
        <p:spPr>
          <a:xfrm>
            <a:off x="1" y="345712"/>
            <a:ext cx="12168516" cy="646331"/>
          </a:xfrm>
          <a:prstGeom prst="rect">
            <a:avLst/>
          </a:prstGeom>
          <a:noFill/>
        </p:spPr>
        <p:txBody>
          <a:bodyPr wrap="square" rtlCol="0">
            <a:spAutoFit/>
          </a:bodyPr>
          <a:lstStyle/>
          <a:p>
            <a:pPr algn="ctr"/>
            <a:r>
              <a:rPr lang="en-US" sz="3600" b="1" dirty="0">
                <a:solidFill>
                  <a:schemeClr val="bg1"/>
                </a:solidFill>
              </a:rPr>
              <a:t>Orbit and Coverage</a:t>
            </a:r>
          </a:p>
        </p:txBody>
      </p:sp>
      <p:pic>
        <p:nvPicPr>
          <p:cNvPr id="8" name="Picture 7">
            <a:extLst>
              <a:ext uri="{FF2B5EF4-FFF2-40B4-BE49-F238E27FC236}">
                <a16:creationId xmlns:a16="http://schemas.microsoft.com/office/drawing/2014/main" id="{991FF7A8-AD79-BC4A-960E-696C1DBDF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390742"/>
            <a:ext cx="9144000" cy="5121546"/>
          </a:xfrm>
          <a:prstGeom prst="rect">
            <a:avLst/>
          </a:prstGeom>
        </p:spPr>
      </p:pic>
      <p:sp>
        <p:nvSpPr>
          <p:cNvPr id="9" name="TextBox 8">
            <a:extLst>
              <a:ext uri="{FF2B5EF4-FFF2-40B4-BE49-F238E27FC236}">
                <a16:creationId xmlns:a16="http://schemas.microsoft.com/office/drawing/2014/main" id="{4469ADF5-6CFB-FC46-B21B-B470A3328B51}"/>
              </a:ext>
            </a:extLst>
          </p:cNvPr>
          <p:cNvSpPr txBox="1"/>
          <p:nvPr/>
        </p:nvSpPr>
        <p:spPr>
          <a:xfrm>
            <a:off x="683338" y="1882620"/>
            <a:ext cx="2637521" cy="3785652"/>
          </a:xfrm>
          <a:prstGeom prst="rect">
            <a:avLst/>
          </a:prstGeom>
          <a:noFill/>
        </p:spPr>
        <p:txBody>
          <a:bodyPr wrap="square" rtlCol="0">
            <a:spAutoFit/>
          </a:bodyPr>
          <a:lstStyle/>
          <a:p>
            <a:r>
              <a:rPr lang="en-US" sz="2000" b="1" dirty="0">
                <a:solidFill>
                  <a:srgbClr val="FFFF00"/>
                </a:solidFill>
              </a:rPr>
              <a:t>500 km altitude</a:t>
            </a:r>
          </a:p>
          <a:p>
            <a:endParaRPr lang="en-US" sz="2000" b="1" dirty="0">
              <a:solidFill>
                <a:srgbClr val="FFFF00"/>
              </a:solidFill>
            </a:endParaRPr>
          </a:p>
          <a:p>
            <a:r>
              <a:rPr lang="en-US" sz="2000" b="1" dirty="0">
                <a:solidFill>
                  <a:srgbClr val="FFFF00"/>
                </a:solidFill>
              </a:rPr>
              <a:t>88S to 88N</a:t>
            </a:r>
          </a:p>
          <a:p>
            <a:endParaRPr lang="en-US" sz="2000" b="1" dirty="0">
              <a:solidFill>
                <a:srgbClr val="FFFF00"/>
              </a:solidFill>
            </a:endParaRPr>
          </a:p>
          <a:p>
            <a:r>
              <a:rPr lang="en-US" sz="2000" b="1" dirty="0">
                <a:solidFill>
                  <a:srgbClr val="FFFF00"/>
                </a:solidFill>
              </a:rPr>
              <a:t>15 revs/day</a:t>
            </a:r>
          </a:p>
          <a:p>
            <a:endParaRPr lang="en-US" sz="2000" b="1" dirty="0">
              <a:solidFill>
                <a:srgbClr val="FFFF00"/>
              </a:solidFill>
            </a:endParaRPr>
          </a:p>
          <a:p>
            <a:r>
              <a:rPr lang="en-US" sz="2000" b="1" dirty="0">
                <a:solidFill>
                  <a:srgbClr val="FFFF00"/>
                </a:solidFill>
              </a:rPr>
              <a:t>1387 tracks</a:t>
            </a:r>
          </a:p>
          <a:p>
            <a:endParaRPr lang="en-US" sz="2000" b="1" dirty="0">
              <a:solidFill>
                <a:srgbClr val="FFFF00"/>
              </a:solidFill>
            </a:endParaRPr>
          </a:p>
          <a:p>
            <a:r>
              <a:rPr lang="en-US" sz="2000" b="1" dirty="0">
                <a:solidFill>
                  <a:srgbClr val="FFFF00"/>
                </a:solidFill>
              </a:rPr>
              <a:t>91-day revisit</a:t>
            </a:r>
          </a:p>
          <a:p>
            <a:endParaRPr lang="en-US" sz="2000" b="1" dirty="0">
              <a:solidFill>
                <a:srgbClr val="FFFF00"/>
              </a:solidFill>
            </a:endParaRPr>
          </a:p>
          <a:p>
            <a:r>
              <a:rPr lang="en-US" sz="2000" b="1" dirty="0">
                <a:solidFill>
                  <a:srgbClr val="FFFF00"/>
                </a:solidFill>
              </a:rPr>
              <a:t>Ground tracks at icesat-2.gsfc.nasa.gov</a:t>
            </a:r>
          </a:p>
        </p:txBody>
      </p:sp>
    </p:spTree>
    <p:extLst>
      <p:ext uri="{BB962C8B-B14F-4D97-AF65-F5344CB8AC3E}">
        <p14:creationId xmlns:p14="http://schemas.microsoft.com/office/powerpoint/2010/main" val="195655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SA_logo2.jpg">
            <a:extLst>
              <a:ext uri="{FF2B5EF4-FFF2-40B4-BE49-F238E27FC236}">
                <a16:creationId xmlns:a16="http://schemas.microsoft.com/office/drawing/2014/main" id="{1947B533-EC18-5740-9EAC-D56F45442A8D}"/>
              </a:ext>
            </a:extLst>
          </p:cNvPr>
          <p:cNvPicPr>
            <a:picLocks noChangeAspect="1"/>
          </p:cNvPicPr>
          <p:nvPr/>
        </p:nvPicPr>
        <p:blipFill>
          <a:blip r:embed="rId2"/>
          <a:srcRect/>
          <a:stretch>
            <a:fillRect/>
          </a:stretch>
        </p:blipFill>
        <p:spPr bwMode="auto">
          <a:xfrm>
            <a:off x="10991354" y="97286"/>
            <a:ext cx="1073150" cy="914400"/>
          </a:xfrm>
          <a:prstGeom prst="rect">
            <a:avLst/>
          </a:prstGeom>
          <a:noFill/>
          <a:ln w="9525">
            <a:noFill/>
            <a:miter lim="800000"/>
            <a:headEnd/>
            <a:tailEnd/>
          </a:ln>
        </p:spPr>
      </p:pic>
      <p:pic>
        <p:nvPicPr>
          <p:cNvPr id="3" name="Google Shape;93;p14" descr="ICESat2_IconFancy.png">
            <a:extLst>
              <a:ext uri="{FF2B5EF4-FFF2-40B4-BE49-F238E27FC236}">
                <a16:creationId xmlns:a16="http://schemas.microsoft.com/office/drawing/2014/main" id="{1CF4DAB2-A47A-DC41-87E5-9B2A2A73F6E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359" y="113417"/>
            <a:ext cx="2684301" cy="914401"/>
          </a:xfrm>
          <a:prstGeom prst="rect">
            <a:avLst/>
          </a:prstGeom>
          <a:noFill/>
          <a:ln>
            <a:noFill/>
          </a:ln>
        </p:spPr>
      </p:pic>
      <p:sp>
        <p:nvSpPr>
          <p:cNvPr id="4" name="TextBox 3">
            <a:extLst>
              <a:ext uri="{FF2B5EF4-FFF2-40B4-BE49-F238E27FC236}">
                <a16:creationId xmlns:a16="http://schemas.microsoft.com/office/drawing/2014/main" id="{76BB73BD-6960-1B46-B4AC-1E1FA3630F5E}"/>
              </a:ext>
            </a:extLst>
          </p:cNvPr>
          <p:cNvSpPr txBox="1"/>
          <p:nvPr/>
        </p:nvSpPr>
        <p:spPr>
          <a:xfrm>
            <a:off x="1" y="345712"/>
            <a:ext cx="12168516" cy="646331"/>
          </a:xfrm>
          <a:prstGeom prst="rect">
            <a:avLst/>
          </a:prstGeom>
          <a:noFill/>
        </p:spPr>
        <p:txBody>
          <a:bodyPr wrap="square" rtlCol="0">
            <a:spAutoFit/>
          </a:bodyPr>
          <a:lstStyle/>
          <a:p>
            <a:pPr algn="ctr"/>
            <a:r>
              <a:rPr lang="en-US" sz="3600" b="1" dirty="0">
                <a:solidFill>
                  <a:schemeClr val="bg1"/>
                </a:solidFill>
              </a:rPr>
              <a:t>Off Pointing in Mid-Latitudes</a:t>
            </a:r>
          </a:p>
        </p:txBody>
      </p:sp>
      <p:pic>
        <p:nvPicPr>
          <p:cNvPr id="7" name="Picture 6" descr="Screen Shot 2016-11-14 at 5.51.58 PM.png">
            <a:extLst>
              <a:ext uri="{FF2B5EF4-FFF2-40B4-BE49-F238E27FC236}">
                <a16:creationId xmlns:a16="http://schemas.microsoft.com/office/drawing/2014/main" id="{072D6B5F-9EB5-7A4B-BE11-63A0B77FF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259" y="1027818"/>
            <a:ext cx="9144000" cy="5756978"/>
          </a:xfrm>
          <a:prstGeom prst="rect">
            <a:avLst/>
          </a:prstGeom>
        </p:spPr>
      </p:pic>
    </p:spTree>
    <p:extLst>
      <p:ext uri="{BB962C8B-B14F-4D97-AF65-F5344CB8AC3E}">
        <p14:creationId xmlns:p14="http://schemas.microsoft.com/office/powerpoint/2010/main" val="1163290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SA_logo2.jpg">
            <a:extLst>
              <a:ext uri="{FF2B5EF4-FFF2-40B4-BE49-F238E27FC236}">
                <a16:creationId xmlns:a16="http://schemas.microsoft.com/office/drawing/2014/main" id="{017771C7-8770-A54F-A42B-E23483B245ED}"/>
              </a:ext>
            </a:extLst>
          </p:cNvPr>
          <p:cNvPicPr>
            <a:picLocks noChangeAspect="1"/>
          </p:cNvPicPr>
          <p:nvPr/>
        </p:nvPicPr>
        <p:blipFill>
          <a:blip r:embed="rId2"/>
          <a:srcRect/>
          <a:stretch>
            <a:fillRect/>
          </a:stretch>
        </p:blipFill>
        <p:spPr bwMode="auto">
          <a:xfrm>
            <a:off x="10991354" y="97286"/>
            <a:ext cx="1073150" cy="914400"/>
          </a:xfrm>
          <a:prstGeom prst="rect">
            <a:avLst/>
          </a:prstGeom>
          <a:noFill/>
          <a:ln w="9525">
            <a:noFill/>
            <a:miter lim="800000"/>
            <a:headEnd/>
            <a:tailEnd/>
          </a:ln>
        </p:spPr>
      </p:pic>
      <p:pic>
        <p:nvPicPr>
          <p:cNvPr id="3" name="Google Shape;93;p14" descr="ICESat2_IconFancy.png">
            <a:extLst>
              <a:ext uri="{FF2B5EF4-FFF2-40B4-BE49-F238E27FC236}">
                <a16:creationId xmlns:a16="http://schemas.microsoft.com/office/drawing/2014/main" id="{B9915E0C-67F2-BD4A-BCFD-4C159D455C0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359" y="113417"/>
            <a:ext cx="2684301" cy="914401"/>
          </a:xfrm>
          <a:prstGeom prst="rect">
            <a:avLst/>
          </a:prstGeom>
          <a:noFill/>
          <a:ln>
            <a:noFill/>
          </a:ln>
        </p:spPr>
      </p:pic>
      <p:sp>
        <p:nvSpPr>
          <p:cNvPr id="4" name="TextBox 3">
            <a:extLst>
              <a:ext uri="{FF2B5EF4-FFF2-40B4-BE49-F238E27FC236}">
                <a16:creationId xmlns:a16="http://schemas.microsoft.com/office/drawing/2014/main" id="{A3DA5C82-921A-A94C-9ABB-BA4D67E271CB}"/>
              </a:ext>
            </a:extLst>
          </p:cNvPr>
          <p:cNvSpPr txBox="1"/>
          <p:nvPr/>
        </p:nvSpPr>
        <p:spPr>
          <a:xfrm>
            <a:off x="1" y="345712"/>
            <a:ext cx="12168516" cy="646331"/>
          </a:xfrm>
          <a:prstGeom prst="rect">
            <a:avLst/>
          </a:prstGeom>
          <a:noFill/>
        </p:spPr>
        <p:txBody>
          <a:bodyPr wrap="square" rtlCol="0">
            <a:spAutoFit/>
          </a:bodyPr>
          <a:lstStyle/>
          <a:p>
            <a:pPr algn="ctr"/>
            <a:r>
              <a:rPr lang="en-US" sz="3600" b="1" dirty="0">
                <a:solidFill>
                  <a:schemeClr val="bg1"/>
                </a:solidFill>
              </a:rPr>
              <a:t>Grand Mesa, CO</a:t>
            </a:r>
          </a:p>
        </p:txBody>
      </p:sp>
      <p:sp>
        <p:nvSpPr>
          <p:cNvPr id="5" name="TextBox 4">
            <a:extLst>
              <a:ext uri="{FF2B5EF4-FFF2-40B4-BE49-F238E27FC236}">
                <a16:creationId xmlns:a16="http://schemas.microsoft.com/office/drawing/2014/main" id="{2320DF5B-B823-0945-962D-FFB523D319DA}"/>
              </a:ext>
            </a:extLst>
          </p:cNvPr>
          <p:cNvSpPr txBox="1"/>
          <p:nvPr/>
        </p:nvSpPr>
        <p:spPr>
          <a:xfrm>
            <a:off x="8688434" y="1293249"/>
            <a:ext cx="2839495" cy="369332"/>
          </a:xfrm>
          <a:prstGeom prst="rect">
            <a:avLst/>
          </a:prstGeom>
          <a:noFill/>
        </p:spPr>
        <p:txBody>
          <a:bodyPr wrap="none" rtlCol="0">
            <a:spAutoFit/>
          </a:bodyPr>
          <a:lstStyle/>
          <a:p>
            <a:r>
              <a:rPr lang="en-US" dirty="0">
                <a:solidFill>
                  <a:schemeClr val="bg1"/>
                </a:solidFill>
              </a:rPr>
              <a:t>via NSIDC spatial search tool</a:t>
            </a:r>
          </a:p>
        </p:txBody>
      </p:sp>
      <p:pic>
        <p:nvPicPr>
          <p:cNvPr id="8" name="Picture 7">
            <a:extLst>
              <a:ext uri="{FF2B5EF4-FFF2-40B4-BE49-F238E27FC236}">
                <a16:creationId xmlns:a16="http://schemas.microsoft.com/office/drawing/2014/main" id="{C87FBD79-526F-D546-89E5-5A33543A3325}"/>
              </a:ext>
            </a:extLst>
          </p:cNvPr>
          <p:cNvPicPr>
            <a:picLocks noChangeAspect="1"/>
          </p:cNvPicPr>
          <p:nvPr/>
        </p:nvPicPr>
        <p:blipFill>
          <a:blip r:embed="rId4"/>
          <a:stretch>
            <a:fillRect/>
          </a:stretch>
        </p:blipFill>
        <p:spPr>
          <a:xfrm>
            <a:off x="1447800" y="1753377"/>
            <a:ext cx="9007970" cy="4902156"/>
          </a:xfrm>
          <a:prstGeom prst="rect">
            <a:avLst/>
          </a:prstGeom>
        </p:spPr>
      </p:pic>
    </p:spTree>
    <p:extLst>
      <p:ext uri="{BB962C8B-B14F-4D97-AF65-F5344CB8AC3E}">
        <p14:creationId xmlns:p14="http://schemas.microsoft.com/office/powerpoint/2010/main" val="2729251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SA_logo2.jpg">
            <a:extLst>
              <a:ext uri="{FF2B5EF4-FFF2-40B4-BE49-F238E27FC236}">
                <a16:creationId xmlns:a16="http://schemas.microsoft.com/office/drawing/2014/main" id="{017771C7-8770-A54F-A42B-E23483B245ED}"/>
              </a:ext>
            </a:extLst>
          </p:cNvPr>
          <p:cNvPicPr>
            <a:picLocks noChangeAspect="1"/>
          </p:cNvPicPr>
          <p:nvPr/>
        </p:nvPicPr>
        <p:blipFill>
          <a:blip r:embed="rId2"/>
          <a:srcRect/>
          <a:stretch>
            <a:fillRect/>
          </a:stretch>
        </p:blipFill>
        <p:spPr bwMode="auto">
          <a:xfrm>
            <a:off x="10991354" y="97286"/>
            <a:ext cx="1073150" cy="914400"/>
          </a:xfrm>
          <a:prstGeom prst="rect">
            <a:avLst/>
          </a:prstGeom>
          <a:noFill/>
          <a:ln w="9525">
            <a:noFill/>
            <a:miter lim="800000"/>
            <a:headEnd/>
            <a:tailEnd/>
          </a:ln>
        </p:spPr>
      </p:pic>
      <p:pic>
        <p:nvPicPr>
          <p:cNvPr id="3" name="Google Shape;93;p14" descr="ICESat2_IconFancy.png">
            <a:extLst>
              <a:ext uri="{FF2B5EF4-FFF2-40B4-BE49-F238E27FC236}">
                <a16:creationId xmlns:a16="http://schemas.microsoft.com/office/drawing/2014/main" id="{B9915E0C-67F2-BD4A-BCFD-4C159D455C0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359" y="113417"/>
            <a:ext cx="2684301" cy="914401"/>
          </a:xfrm>
          <a:prstGeom prst="rect">
            <a:avLst/>
          </a:prstGeom>
          <a:noFill/>
          <a:ln>
            <a:noFill/>
          </a:ln>
        </p:spPr>
      </p:pic>
      <p:sp>
        <p:nvSpPr>
          <p:cNvPr id="4" name="TextBox 3">
            <a:extLst>
              <a:ext uri="{FF2B5EF4-FFF2-40B4-BE49-F238E27FC236}">
                <a16:creationId xmlns:a16="http://schemas.microsoft.com/office/drawing/2014/main" id="{A3DA5C82-921A-A94C-9ABB-BA4D67E271CB}"/>
              </a:ext>
            </a:extLst>
          </p:cNvPr>
          <p:cNvSpPr txBox="1"/>
          <p:nvPr/>
        </p:nvSpPr>
        <p:spPr>
          <a:xfrm>
            <a:off x="1" y="345712"/>
            <a:ext cx="12168516" cy="646331"/>
          </a:xfrm>
          <a:prstGeom prst="rect">
            <a:avLst/>
          </a:prstGeom>
          <a:noFill/>
        </p:spPr>
        <p:txBody>
          <a:bodyPr wrap="square" rtlCol="0">
            <a:spAutoFit/>
          </a:bodyPr>
          <a:lstStyle/>
          <a:p>
            <a:pPr algn="ctr"/>
            <a:r>
              <a:rPr lang="en-US" sz="3600" b="1" dirty="0">
                <a:solidFill>
                  <a:schemeClr val="bg1"/>
                </a:solidFill>
              </a:rPr>
              <a:t>Grand Mesa, CO</a:t>
            </a:r>
          </a:p>
        </p:txBody>
      </p:sp>
      <p:sp>
        <p:nvSpPr>
          <p:cNvPr id="5" name="TextBox 4">
            <a:extLst>
              <a:ext uri="{FF2B5EF4-FFF2-40B4-BE49-F238E27FC236}">
                <a16:creationId xmlns:a16="http://schemas.microsoft.com/office/drawing/2014/main" id="{97A7A244-AA90-0347-B896-F6F98B907518}"/>
              </a:ext>
            </a:extLst>
          </p:cNvPr>
          <p:cNvSpPr txBox="1"/>
          <p:nvPr/>
        </p:nvSpPr>
        <p:spPr>
          <a:xfrm>
            <a:off x="185359" y="1276244"/>
            <a:ext cx="4522456" cy="5355312"/>
          </a:xfrm>
          <a:prstGeom prst="rect">
            <a:avLst/>
          </a:prstGeom>
          <a:noFill/>
        </p:spPr>
        <p:txBody>
          <a:bodyPr wrap="none" rtlCol="0">
            <a:spAutoFit/>
          </a:bodyPr>
          <a:lstStyle/>
          <a:p>
            <a:r>
              <a:rPr lang="en-US" dirty="0">
                <a:solidFill>
                  <a:schemeClr val="bg1"/>
                </a:solidFill>
              </a:rPr>
              <a:t>Reference Ground Tracks</a:t>
            </a:r>
          </a:p>
          <a:p>
            <a:r>
              <a:rPr lang="en-US" dirty="0">
                <a:solidFill>
                  <a:schemeClr val="bg1"/>
                </a:solidFill>
              </a:rPr>
              <a:t>repeat every 91 days</a:t>
            </a:r>
          </a:p>
          <a:p>
            <a:endParaRPr lang="en-US" dirty="0">
              <a:solidFill>
                <a:schemeClr val="bg1"/>
              </a:solidFill>
            </a:endParaRPr>
          </a:p>
          <a:p>
            <a:r>
              <a:rPr lang="en-US" dirty="0">
                <a:solidFill>
                  <a:schemeClr val="bg1"/>
                </a:solidFill>
              </a:rPr>
              <a:t> Cycle 9 begins late September 2020</a:t>
            </a:r>
            <a:br>
              <a:rPr lang="en-US" dirty="0">
                <a:solidFill>
                  <a:schemeClr val="bg1"/>
                </a:solidFill>
              </a:rPr>
            </a:br>
            <a:endParaRPr lang="en-US" dirty="0">
              <a:solidFill>
                <a:schemeClr val="bg1"/>
              </a:solidFill>
            </a:endParaRPr>
          </a:p>
          <a:p>
            <a:r>
              <a:rPr lang="en-US" dirty="0">
                <a:solidFill>
                  <a:schemeClr val="bg1"/>
                </a:solidFill>
              </a:rPr>
              <a:t>5 RGTs intersect Grand Mesa every 91 days:</a:t>
            </a:r>
          </a:p>
          <a:p>
            <a:endParaRPr lang="en-US" dirty="0">
              <a:solidFill>
                <a:schemeClr val="bg1"/>
              </a:solidFill>
            </a:endParaRPr>
          </a:p>
          <a:p>
            <a:r>
              <a:rPr lang="en-US" dirty="0">
                <a:solidFill>
                  <a:schemeClr val="bg1"/>
                </a:solidFill>
              </a:rPr>
              <a:t>211</a:t>
            </a:r>
          </a:p>
          <a:p>
            <a:r>
              <a:rPr lang="en-US" dirty="0">
                <a:solidFill>
                  <a:schemeClr val="bg1"/>
                </a:solidFill>
              </a:rPr>
              <a:t>714</a:t>
            </a:r>
          </a:p>
          <a:p>
            <a:r>
              <a:rPr lang="en-US" dirty="0">
                <a:solidFill>
                  <a:schemeClr val="bg1"/>
                </a:solidFill>
              </a:rPr>
              <a:t>737</a:t>
            </a:r>
          </a:p>
          <a:p>
            <a:r>
              <a:rPr lang="en-US" dirty="0">
                <a:solidFill>
                  <a:schemeClr val="bg1"/>
                </a:solidFill>
              </a:rPr>
              <a:t>1156</a:t>
            </a:r>
          </a:p>
          <a:p>
            <a:r>
              <a:rPr lang="en-US" dirty="0">
                <a:solidFill>
                  <a:schemeClr val="bg1"/>
                </a:solidFill>
              </a:rPr>
              <a:t>1179</a:t>
            </a:r>
          </a:p>
          <a:p>
            <a:endParaRPr lang="en-US" dirty="0">
              <a:solidFill>
                <a:schemeClr val="bg1"/>
              </a:solidFill>
            </a:endParaRPr>
          </a:p>
          <a:p>
            <a:r>
              <a:rPr lang="en-US" dirty="0">
                <a:solidFill>
                  <a:schemeClr val="bg1"/>
                </a:solidFill>
              </a:rPr>
              <a:t>Some are ascending passes, some descending</a:t>
            </a:r>
          </a:p>
          <a:p>
            <a:endParaRPr lang="en-US" dirty="0">
              <a:solidFill>
                <a:schemeClr val="bg1"/>
              </a:solidFill>
            </a:endParaRPr>
          </a:p>
          <a:p>
            <a:r>
              <a:rPr lang="en-US" dirty="0">
                <a:solidFill>
                  <a:schemeClr val="bg1"/>
                </a:solidFill>
              </a:rPr>
              <a:t>Yellow is right pair</a:t>
            </a:r>
          </a:p>
          <a:p>
            <a:r>
              <a:rPr lang="en-US" dirty="0">
                <a:solidFill>
                  <a:schemeClr val="bg1"/>
                </a:solidFill>
              </a:rPr>
              <a:t>Green is center pair</a:t>
            </a:r>
          </a:p>
          <a:p>
            <a:r>
              <a:rPr lang="en-US" dirty="0">
                <a:solidFill>
                  <a:schemeClr val="bg1"/>
                </a:solidFill>
              </a:rPr>
              <a:t>Blue is left pair</a:t>
            </a:r>
          </a:p>
          <a:p>
            <a:r>
              <a:rPr lang="en-US" dirty="0">
                <a:solidFill>
                  <a:schemeClr val="bg1"/>
                </a:solidFill>
              </a:rPr>
              <a:t>Tracks from Cycle 1 through Cycle 6 are shown</a:t>
            </a:r>
          </a:p>
        </p:txBody>
      </p:sp>
      <p:pic>
        <p:nvPicPr>
          <p:cNvPr id="8" name="Picture 7">
            <a:extLst>
              <a:ext uri="{FF2B5EF4-FFF2-40B4-BE49-F238E27FC236}">
                <a16:creationId xmlns:a16="http://schemas.microsoft.com/office/drawing/2014/main" id="{A10B357A-F1DA-474B-BD39-8838F2D40642}"/>
              </a:ext>
            </a:extLst>
          </p:cNvPr>
          <p:cNvPicPr>
            <a:picLocks noChangeAspect="1"/>
          </p:cNvPicPr>
          <p:nvPr/>
        </p:nvPicPr>
        <p:blipFill>
          <a:blip r:embed="rId4"/>
          <a:stretch>
            <a:fillRect/>
          </a:stretch>
        </p:blipFill>
        <p:spPr>
          <a:xfrm>
            <a:off x="5259210" y="1816100"/>
            <a:ext cx="6615289" cy="3721100"/>
          </a:xfrm>
          <a:prstGeom prst="rect">
            <a:avLst/>
          </a:prstGeom>
        </p:spPr>
      </p:pic>
    </p:spTree>
    <p:extLst>
      <p:ext uri="{BB962C8B-B14F-4D97-AF65-F5344CB8AC3E}">
        <p14:creationId xmlns:p14="http://schemas.microsoft.com/office/powerpoint/2010/main" val="1361691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D238DA-0C38-E64B-B46D-843343BC4106}"/>
              </a:ext>
            </a:extLst>
          </p:cNvPr>
          <p:cNvPicPr>
            <a:picLocks noChangeAspect="1"/>
          </p:cNvPicPr>
          <p:nvPr/>
        </p:nvPicPr>
        <p:blipFill>
          <a:blip r:embed="rId2"/>
          <a:stretch>
            <a:fillRect/>
          </a:stretch>
        </p:blipFill>
        <p:spPr>
          <a:xfrm>
            <a:off x="138453" y="0"/>
            <a:ext cx="11915093" cy="6858000"/>
          </a:xfrm>
          <a:prstGeom prst="rect">
            <a:avLst/>
          </a:prstGeom>
        </p:spPr>
      </p:pic>
      <p:sp>
        <p:nvSpPr>
          <p:cNvPr id="5" name="Oval 4">
            <a:extLst>
              <a:ext uri="{FF2B5EF4-FFF2-40B4-BE49-F238E27FC236}">
                <a16:creationId xmlns:a16="http://schemas.microsoft.com/office/drawing/2014/main" id="{18ACF6A2-1552-0840-BEA8-9976024395B2}"/>
              </a:ext>
            </a:extLst>
          </p:cNvPr>
          <p:cNvSpPr/>
          <p:nvPr/>
        </p:nvSpPr>
        <p:spPr>
          <a:xfrm>
            <a:off x="1590261" y="3896139"/>
            <a:ext cx="665922" cy="5168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79CA68F-0446-7C48-A49B-4A2A91DA5278}"/>
              </a:ext>
            </a:extLst>
          </p:cNvPr>
          <p:cNvSpPr/>
          <p:nvPr/>
        </p:nvSpPr>
        <p:spPr>
          <a:xfrm>
            <a:off x="2001079" y="5002696"/>
            <a:ext cx="665922" cy="5168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A1482F-2E1E-0F46-8DA8-BA204E21F843}"/>
              </a:ext>
            </a:extLst>
          </p:cNvPr>
          <p:cNvSpPr/>
          <p:nvPr/>
        </p:nvSpPr>
        <p:spPr>
          <a:xfrm>
            <a:off x="9495183" y="2922104"/>
            <a:ext cx="665922" cy="5168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41C0B9B-B7E5-9643-8406-3F6A6E41453A}"/>
              </a:ext>
            </a:extLst>
          </p:cNvPr>
          <p:cNvSpPr/>
          <p:nvPr/>
        </p:nvSpPr>
        <p:spPr>
          <a:xfrm>
            <a:off x="8580783" y="4154556"/>
            <a:ext cx="665922" cy="5168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A05D49-AFFC-4147-9F59-7163127AED96}"/>
              </a:ext>
            </a:extLst>
          </p:cNvPr>
          <p:cNvSpPr txBox="1"/>
          <p:nvPr/>
        </p:nvSpPr>
        <p:spPr>
          <a:xfrm>
            <a:off x="596348" y="99391"/>
            <a:ext cx="5160067" cy="369332"/>
          </a:xfrm>
          <a:prstGeom prst="rect">
            <a:avLst/>
          </a:prstGeom>
          <a:noFill/>
        </p:spPr>
        <p:txBody>
          <a:bodyPr wrap="none" rtlCol="0">
            <a:spAutoFit/>
          </a:bodyPr>
          <a:lstStyle/>
          <a:p>
            <a:r>
              <a:rPr lang="en-US" b="1" dirty="0">
                <a:solidFill>
                  <a:schemeClr val="bg1"/>
                </a:solidFill>
              </a:rPr>
              <a:t>Current Snow-Off IS2 Data Collection a/o 8/20/2020</a:t>
            </a:r>
          </a:p>
        </p:txBody>
      </p:sp>
    </p:spTree>
    <p:extLst>
      <p:ext uri="{BB962C8B-B14F-4D97-AF65-F5344CB8AC3E}">
        <p14:creationId xmlns:p14="http://schemas.microsoft.com/office/powerpoint/2010/main" val="1985183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TotalTime>
  <Words>1127</Words>
  <Application>Microsoft Macintosh PowerPoint</Application>
  <PresentationFormat>Widescreen</PresentationFormat>
  <Paragraphs>148</Paragraphs>
  <Slides>19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Concept paper for Decadal Survey</vt:lpstr>
      <vt:lpstr>CHANGE Science</vt:lpstr>
      <vt:lpstr>CHANGE Measurement Concept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Neumann, Tom (GSFC-6150)</dc:creator>
  <cp:lastModifiedBy>Neumann, Tom (GSFC-6150)</cp:lastModifiedBy>
  <cp:revision>107</cp:revision>
  <dcterms:created xsi:type="dcterms:W3CDTF">2019-08-27T17:24:00Z</dcterms:created>
  <dcterms:modified xsi:type="dcterms:W3CDTF">2020-09-08T15:10:47Z</dcterms:modified>
</cp:coreProperties>
</file>