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52" r:id="rId2"/>
    <p:sldId id="411" r:id="rId3"/>
    <p:sldId id="424" r:id="rId4"/>
    <p:sldId id="1191" r:id="rId5"/>
    <p:sldId id="692" r:id="rId6"/>
    <p:sldId id="693" r:id="rId7"/>
    <p:sldId id="481" r:id="rId8"/>
    <p:sldId id="364" r:id="rId9"/>
    <p:sldId id="800" r:id="rId10"/>
    <p:sldId id="435" r:id="rId11"/>
    <p:sldId id="1201" r:id="rId12"/>
    <p:sldId id="1181" r:id="rId13"/>
    <p:sldId id="433" r:id="rId14"/>
    <p:sldId id="797" r:id="rId15"/>
    <p:sldId id="1190" r:id="rId16"/>
    <p:sldId id="1192" r:id="rId17"/>
    <p:sldId id="262" r:id="rId18"/>
    <p:sldId id="263" r:id="rId19"/>
    <p:sldId id="264" r:id="rId20"/>
    <p:sldId id="1198" r:id="rId21"/>
    <p:sldId id="1193" r:id="rId22"/>
    <p:sldId id="1195" r:id="rId23"/>
    <p:sldId id="1204" r:id="rId24"/>
    <p:sldId id="1171" r:id="rId25"/>
    <p:sldId id="42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1CE16-B0B0-40A3-BACD-6BC254045B85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2F83A-F55D-41DF-81E7-08F354995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2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311A6-DCFC-44ED-8260-0C22491E7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679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16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63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34A221-73B2-2443-B90B-A0A1DED7E3E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57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Hi-res 3-pol = 40 MHz BW Quasi-quad pol  (40 MHz HH/HV + 5 MHz VV/VH</a:t>
            </a:r>
          </a:p>
          <a:p>
            <a:r>
              <a:rPr lang="en-US" dirty="0"/>
              <a:t>Med-pol 2-pol = 20 MHz BW Dual Pol – 20 MHz HH/HV + 5 MHz HH/HV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169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B3138-E128-0947-8EB5-520E62B9D6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57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5407-40EB-4EDA-B77B-652C12728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CD3A56-8A0C-4BEB-9356-7462859D0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7EB3A-0F27-4AC0-B4BD-CA28AE60E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7626-16AB-4D81-9B6A-5ACCB5B20A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9A429-DE7B-4BD8-9DC2-A3166DCFA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091EB-36C2-4A65-ACB1-43C65C191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2306-C6A9-4E17-9F13-AE26F8D75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31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C1CBE-E148-412D-AB58-8EFC9670F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2FEE4-C200-4197-9997-3D3359F52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09394-DCAC-4146-85D3-4D5A8B2F7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7626-16AB-4D81-9B6A-5ACCB5B20A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2C6CC-92FE-4603-B0EA-3DFD98A1E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7F5CF-BADD-462C-8290-881BF7385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2306-C6A9-4E17-9F13-AE26F8D75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1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646BB5-EC9A-4392-834C-B4EC708036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28172D-A2DE-416E-902A-E053C80FF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9EE1D-8112-4609-B1E7-DF919C167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7626-16AB-4D81-9B6A-5ACCB5B20A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986F2-FB45-4EEF-BEC1-7DEDAC2F9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726D5-1009-4F4A-8E02-01223E73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2306-C6A9-4E17-9F13-AE26F8D75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7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Custom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1"/>
            <a:ext cx="3029185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3048000" y="1"/>
            <a:ext cx="3029185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096000" y="1"/>
            <a:ext cx="3029185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9144000" y="1"/>
            <a:ext cx="3087577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1216" y="3157837"/>
            <a:ext cx="10545755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217" y="4165407"/>
            <a:ext cx="10545755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589608" y="4887457"/>
            <a:ext cx="10557363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772B0D60-508A-274C-848A-5DC377B6A4B1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3CD967A7-2E81-FF49-869A-EC4B20421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8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1" y="149734"/>
            <a:ext cx="10972801" cy="2619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890176"/>
            <a:ext cx="10972801" cy="42600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2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332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90F36-EDC6-4AA2-A838-22F31D804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5E226-890E-44A4-BAB9-16D9AFA07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8A207-3D3B-44D0-BBFA-44156CAD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7626-16AB-4D81-9B6A-5ACCB5B20A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DF0D9-0B8B-4FE7-827C-DEFA4883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8135E-4CDF-4DAE-B39F-2AF499FCC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2306-C6A9-4E17-9F13-AE26F8D75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07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523A-FC7B-4574-8357-EDE71C2A9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4F3AB-A5E7-407D-907B-00E9C3676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DF565-26C5-42B2-91B3-92A8FC68B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7626-16AB-4D81-9B6A-5ACCB5B20A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2783B-D250-4266-9038-E03C7D77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F0DEB-A077-41AD-9CC6-610E1167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2306-C6A9-4E17-9F13-AE26F8D75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0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09174-4A24-4BA2-A99B-142C6F930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2013A-1115-43B1-8367-62B0A8372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642AC-7CF2-4EB1-969D-63E512276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EAB0-A0D5-4E2F-9840-CDF20AFB8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7626-16AB-4D81-9B6A-5ACCB5B20A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EAD8E-4667-47D5-BADD-5A974F64C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CB2AC-9473-419C-A750-C786CA39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2306-C6A9-4E17-9F13-AE26F8D75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9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F10F9-166E-4472-8510-7623A0F7A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B7AB-4A28-42ED-B8F5-4275E31ED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DD6D3-205B-47FB-A335-7A5242E9B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1DE32-8838-4B92-8614-371C4B392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9E97C0-0234-40C3-A3E1-9D7C38B1CB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63E67-5508-4420-91B8-CC9046D41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7626-16AB-4D81-9B6A-5ACCB5B20A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9AD00B-64CF-4D9C-BC12-F59495CBD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B209CE-0E18-4B3C-8266-B2C8C4640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2306-C6A9-4E17-9F13-AE26F8D75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26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4BDF2-2426-4769-8B3A-05C84CE7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A7D245-B138-4913-8597-6B411238B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7626-16AB-4D81-9B6A-5ACCB5B20A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95395-3D27-4FCA-ACE7-371A44B58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76D39-5DB4-4AA4-A346-B1A5ED8A3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2306-C6A9-4E17-9F13-AE26F8D75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1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3AC4CC-5B2D-4B6A-A6EC-B18B06F7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7626-16AB-4D81-9B6A-5ACCB5B20A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A8803-C883-49E6-A37B-14D714246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B652E-C63F-494C-8A8C-BC76588F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2306-C6A9-4E17-9F13-AE26F8D75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28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F99D4-FDE8-44F1-8318-FB81216F2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83857-DEF4-4A6E-9585-72F5769C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3652C-EEA3-4C50-A657-84A218D9C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EA095-8323-4EB3-A18D-2E78D8DE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7626-16AB-4D81-9B6A-5ACCB5B20A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1CF6B-652E-457D-8371-4DC37E1E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B6882-690B-43D1-9CF2-8EB3776C9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2306-C6A9-4E17-9F13-AE26F8D75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32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5D0E6-78C5-4ED8-9436-39FA7D49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53005A-FAF4-40CB-A339-A85C7C00E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4EC35-FA13-4D46-B08B-A9F2959BC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1A4E6-B858-4188-9AAB-791D717BE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C7626-16AB-4D81-9B6A-5ACCB5B20A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65AC-7597-46C3-A597-C7CC0972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025BF-EF89-4551-841F-E1A24702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D2306-C6A9-4E17-9F13-AE26F8D75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3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06C648-92DB-4991-9D0A-B3735382B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FC2DD-36D9-4499-90F5-29F3451FE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D1859-4196-42FA-BCFC-A11BEAF3C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C7626-16AB-4D81-9B6A-5ACCB5B20AB4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E6361-B990-44BF-BCE3-3EE317687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6D633-E9FC-45F8-9061-EED412471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D2306-C6A9-4E17-9F13-AE26F8D75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2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image" Target="../media/image49.jpeg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2" r="17162"/>
          <a:stretch>
            <a:fillRect/>
          </a:stretch>
        </p:blipFill>
        <p:spPr>
          <a:xfrm>
            <a:off x="2700528" y="1"/>
            <a:ext cx="3029185" cy="2809875"/>
          </a:xfrm>
        </p:spPr>
      </p:pic>
      <p:pic>
        <p:nvPicPr>
          <p:cNvPr id="16" name="Picture Placeholder 15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r="14495"/>
          <a:stretch>
            <a:fillRect/>
          </a:stretch>
        </p:blipFill>
        <p:spPr>
          <a:xfrm>
            <a:off x="5748528" y="1"/>
            <a:ext cx="3029185" cy="2809875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r="10005"/>
          <a:stretch>
            <a:fillRect/>
          </a:stretch>
        </p:blipFill>
        <p:spPr>
          <a:xfrm>
            <a:off x="8796528" y="1"/>
            <a:ext cx="3087577" cy="2809875"/>
          </a:xfr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298448" y="2887710"/>
            <a:ext cx="10652760" cy="1296365"/>
          </a:xfrm>
        </p:spPr>
        <p:txBody>
          <a:bodyPr/>
          <a:lstStyle/>
          <a:p>
            <a:r>
              <a:rPr lang="en-US" dirty="0"/>
              <a:t>The NISAR Mission and Applications to Snow Hydrology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944065" y="4210492"/>
            <a:ext cx="8275645" cy="2647507"/>
          </a:xfr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9688">
              <a:lnSpc>
                <a:spcPct val="100000"/>
              </a:lnSpc>
              <a:spcBef>
                <a:spcPct val="0"/>
              </a:spcBef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Rick Forster</a:t>
            </a:r>
            <a:r>
              <a:rPr lang="en-US" sz="1800" baseline="30000" dirty="0">
                <a:latin typeface="Helvetica" charset="0"/>
                <a:ea typeface="ヒラギノ角ゴ Pro W3" charset="0"/>
                <a:cs typeface="ヒラギノ角ゴ Pro W3" charset="0"/>
              </a:rPr>
              <a:t>1</a:t>
            </a: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, Jewell Lund</a:t>
            </a:r>
            <a:r>
              <a:rPr lang="en-US" sz="1800" baseline="30000" dirty="0">
                <a:latin typeface="Helvetica" charset="0"/>
                <a:ea typeface="ヒラギノ角ゴ Pro W3" charset="0"/>
                <a:cs typeface="ヒラギノ角ゴ Pro W3" charset="0"/>
              </a:rPr>
              <a:t>1</a:t>
            </a: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, Eli Deeb</a:t>
            </a:r>
            <a:r>
              <a:rPr lang="en-US" sz="1800" baseline="30000" dirty="0">
                <a:latin typeface="Helvetica" charset="0"/>
                <a:ea typeface="ヒラギノ角ゴ Pro W3" charset="0"/>
                <a:cs typeface="ヒラギノ角ゴ Pro W3" charset="0"/>
              </a:rPr>
              <a:t>2</a:t>
            </a: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, HP Marshall</a:t>
            </a:r>
            <a:r>
              <a:rPr lang="en-US" sz="1800" baseline="30000" dirty="0">
                <a:latin typeface="Helvetica" charset="0"/>
                <a:ea typeface="ヒラギノ角ゴ Pro W3" charset="0"/>
                <a:cs typeface="ヒラギノ角ゴ Pro W3" charset="0"/>
              </a:rPr>
              <a:t>3</a:t>
            </a:r>
            <a:endParaRPr lang="en-US" sz="1800" dirty="0">
              <a:latin typeface="Helvetica" charset="0"/>
              <a:ea typeface="ヒラギノ角ゴ Pro W3" charset="0"/>
              <a:cs typeface="ヒラギノ角ゴ Pro W3" charset="0"/>
            </a:endParaRPr>
          </a:p>
          <a:p>
            <a:pPr marL="39688">
              <a:lnSpc>
                <a:spcPct val="100000"/>
              </a:lnSpc>
              <a:spcBef>
                <a:spcPct val="0"/>
              </a:spcBef>
            </a:pPr>
            <a:endParaRPr lang="en-US" sz="1800" dirty="0">
              <a:latin typeface="Helvetica" charset="0"/>
              <a:ea typeface="ヒラギノ角ゴ Pro W3" charset="0"/>
              <a:cs typeface="ヒラギノ角ゴ Pro W3" charset="0"/>
            </a:endParaRPr>
          </a:p>
          <a:p>
            <a:pPr marL="39688">
              <a:lnSpc>
                <a:spcPct val="100000"/>
              </a:lnSpc>
              <a:spcBef>
                <a:spcPct val="0"/>
              </a:spcBef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NISAR slides provided by Paul A Rosen, NISAR Project Scientist</a:t>
            </a:r>
          </a:p>
          <a:p>
            <a:pPr marL="39688">
              <a:lnSpc>
                <a:spcPct val="100000"/>
              </a:lnSpc>
              <a:spcBef>
                <a:spcPct val="0"/>
              </a:spcBef>
            </a:pPr>
            <a:r>
              <a:rPr lang="en-US" sz="1800" i="1" dirty="0">
                <a:latin typeface="Helvetica" charset="0"/>
                <a:ea typeface="ヒラギノ角ゴ Pro W3" charset="0"/>
                <a:cs typeface="ヒラギノ角ゴ Pro W3" charset="0"/>
              </a:rPr>
              <a:t>Jet Propulsion Laboratory, </a:t>
            </a:r>
            <a:endParaRPr lang="en-US" sz="1000" dirty="0">
              <a:latin typeface="Helvetica" charset="0"/>
              <a:ea typeface="ヒラギノ角ゴ Pro W3" charset="0"/>
              <a:cs typeface="ヒラギノ角ゴ Pro W3" charset="0"/>
            </a:endParaRPr>
          </a:p>
          <a:p>
            <a:pPr marL="39688">
              <a:lnSpc>
                <a:spcPct val="100000"/>
              </a:lnSpc>
              <a:spcBef>
                <a:spcPct val="0"/>
              </a:spcBef>
            </a:pPr>
            <a:r>
              <a:rPr lang="en-US" sz="1800" dirty="0">
                <a:latin typeface="Helvetica" charset="0"/>
                <a:ea typeface="ヒラギノ角ゴ Pro W3" charset="0"/>
                <a:cs typeface="ヒラギノ角ゴ Pro W3" charset="0"/>
              </a:rPr>
              <a:t> </a:t>
            </a:r>
            <a:endParaRPr lang="en-US" sz="1800" dirty="0">
              <a:latin typeface="Helvetica" charset="0"/>
              <a:ea typeface="ヒラギノ角ゴ Pro W3" charset="0"/>
            </a:endParaRPr>
          </a:p>
          <a:p>
            <a:r>
              <a:rPr lang="en-US" sz="1800" dirty="0"/>
              <a:t>SnowEx Workshop: September 11, 2020</a:t>
            </a:r>
            <a:endParaRPr lang="en-US" sz="1800" dirty="0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19FD5D36-49A9-244B-904C-A9D4F2FE5C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4" r="21340"/>
          <a:stretch/>
        </p:blipFill>
        <p:spPr>
          <a:xfrm>
            <a:off x="338328" y="1"/>
            <a:ext cx="2343385" cy="2809875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282363-4C2D-425C-A8AE-2A5E12580537}"/>
              </a:ext>
            </a:extLst>
          </p:cNvPr>
          <p:cNvGrpSpPr/>
          <p:nvPr/>
        </p:nvGrpSpPr>
        <p:grpSpPr>
          <a:xfrm>
            <a:off x="517530" y="4261909"/>
            <a:ext cx="1322535" cy="1330103"/>
            <a:chOff x="338328" y="4471327"/>
            <a:chExt cx="1322535" cy="1330103"/>
          </a:xfrm>
        </p:grpSpPr>
        <p:pic>
          <p:nvPicPr>
            <p:cNvPr id="10" name="Picture 9" descr="C:\Users\u0689068\Desktop\workshop_CPH_march_2012\talk\utah_logo.jpg">
              <a:extLst>
                <a:ext uri="{FF2B5EF4-FFF2-40B4-BE49-F238E27FC236}">
                  <a16:creationId xmlns:a16="http://schemas.microsoft.com/office/drawing/2014/main" id="{21E1A80F-D35E-4208-9F2A-E7B5137C9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28" y="4773017"/>
              <a:ext cx="1267409" cy="102841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0F821A-CB8A-458F-AB31-C5FB7E780252}"/>
                </a:ext>
              </a:extLst>
            </p:cNvPr>
            <p:cNvSpPr txBox="1"/>
            <p:nvPr/>
          </p:nvSpPr>
          <p:spPr>
            <a:xfrm>
              <a:off x="1359177" y="447132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629D9A0-3383-40A5-A4FF-44BD1C24CAD2}"/>
              </a:ext>
            </a:extLst>
          </p:cNvPr>
          <p:cNvGrpSpPr/>
          <p:nvPr/>
        </p:nvGrpSpPr>
        <p:grpSpPr>
          <a:xfrm>
            <a:off x="9560309" y="4130983"/>
            <a:ext cx="1318801" cy="1170911"/>
            <a:chOff x="9992786" y="5416651"/>
            <a:chExt cx="1318801" cy="1170911"/>
          </a:xfrm>
        </p:grpSpPr>
        <p:pic>
          <p:nvPicPr>
            <p:cNvPr id="12" name="Picture 11" descr="u-s-army-cold-regions-research-and-engineering-laboratory-crrel-logo-1021x1024.png">
              <a:extLst>
                <a:ext uri="{FF2B5EF4-FFF2-40B4-BE49-F238E27FC236}">
                  <a16:creationId xmlns:a16="http://schemas.microsoft.com/office/drawing/2014/main" id="{E5E2BDE2-EA6B-476E-B660-D9AA4EA1E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2786" y="5567458"/>
              <a:ext cx="1017115" cy="102010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D44F77-FFBF-417E-8DDB-085278D5E529}"/>
                </a:ext>
              </a:extLst>
            </p:cNvPr>
            <p:cNvSpPr txBox="1"/>
            <p:nvPr/>
          </p:nvSpPr>
          <p:spPr>
            <a:xfrm>
              <a:off x="11009901" y="541665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5F53260-E442-477E-9378-588651A1A24A}"/>
              </a:ext>
            </a:extLst>
          </p:cNvPr>
          <p:cNvGrpSpPr/>
          <p:nvPr/>
        </p:nvGrpSpPr>
        <p:grpSpPr>
          <a:xfrm>
            <a:off x="9500484" y="5253365"/>
            <a:ext cx="1438451" cy="1414518"/>
            <a:chOff x="9932962" y="3668781"/>
            <a:chExt cx="1438451" cy="141451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F9972BA-E899-48B4-AFBB-E1007F64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32962" y="3947015"/>
              <a:ext cx="1136765" cy="11362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EE91FE-7CB6-493D-9D3D-31BDEE869ED1}"/>
                </a:ext>
              </a:extLst>
            </p:cNvPr>
            <p:cNvSpPr txBox="1"/>
            <p:nvPr/>
          </p:nvSpPr>
          <p:spPr>
            <a:xfrm>
              <a:off x="11069727" y="366878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671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hlinkClick r:id="rId2" action="ppaction://hlinksldjump"/>
          </p:cNvPr>
          <p:cNvSpPr txBox="1"/>
          <p:nvPr/>
        </p:nvSpPr>
        <p:spPr>
          <a:xfrm>
            <a:off x="7061200" y="6539468"/>
            <a:ext cx="237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FF"/>
                </a:solidFill>
              </a:rPr>
              <a:t>Click to return to main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C70069-3683-4B12-9CC2-3A42AF7B2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631"/>
            <a:ext cx="10515600" cy="1325563"/>
          </a:xfrm>
        </p:spPr>
        <p:txBody>
          <a:bodyPr/>
          <a:lstStyle/>
          <a:p>
            <a:r>
              <a:rPr lang="en-US" dirty="0"/>
              <a:t>Routine Ice Sheet wide velocity mapping</a:t>
            </a:r>
          </a:p>
        </p:txBody>
      </p:sp>
      <p:pic>
        <p:nvPicPr>
          <p:cNvPr id="2050" name="Picture 2" descr="http://keepingicecool.su.domains/wp-content/uploads/2019/06/SfcVelGrldAnt.jpg">
            <a:extLst>
              <a:ext uri="{FF2B5EF4-FFF2-40B4-BE49-F238E27FC236}">
                <a16:creationId xmlns:a16="http://schemas.microsoft.com/office/drawing/2014/main" id="{36159BB6-1FA2-4EDD-B7E9-CEE36FB85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41" y="1614194"/>
            <a:ext cx="7516318" cy="50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98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637" y="289036"/>
            <a:ext cx="8538866" cy="681927"/>
          </a:xfrm>
        </p:spPr>
        <p:txBody>
          <a:bodyPr>
            <a:normAutofit fontScale="90000"/>
          </a:bodyPr>
          <a:lstStyle/>
          <a:p>
            <a:r>
              <a:rPr lang="en-US" dirty="0"/>
              <a:t>Cryosphere – Dynamic Ice Sheets 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524001" y="4449295"/>
            <a:ext cx="449726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i="1" dirty="0" err="1"/>
              <a:t>Jakobshavn</a:t>
            </a:r>
            <a:r>
              <a:rPr lang="en-US" sz="3200" i="1" dirty="0"/>
              <a:t> </a:t>
            </a:r>
            <a:r>
              <a:rPr lang="en-US" sz="3200" i="1" dirty="0" err="1"/>
              <a:t>Isbrae</a:t>
            </a:r>
            <a:endParaRPr lang="en-US" sz="3200" i="1" dirty="0"/>
          </a:p>
          <a:p>
            <a:pPr eaLnBrk="1" hangingPunct="1"/>
            <a:r>
              <a:rPr lang="en-US" sz="1800" i="1" dirty="0"/>
              <a:t>Update to Joughin et al., 2014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755637" y="991362"/>
            <a:ext cx="3781425" cy="3203575"/>
            <a:chOff x="0" y="-113539"/>
            <a:chExt cx="3781425" cy="3203575"/>
          </a:xfrm>
        </p:grpSpPr>
        <p:pic>
          <p:nvPicPr>
            <p:cNvPr id="6" name="Picture 3" descr="figure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13539"/>
              <a:ext cx="3781425" cy="32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4"/>
            <p:cNvSpPr>
              <a:spLocks noChangeArrowheads="1"/>
            </p:cNvSpPr>
            <p:nvPr/>
          </p:nvSpPr>
          <p:spPr bwMode="auto">
            <a:xfrm rot="21064649">
              <a:off x="1463675" y="1523173"/>
              <a:ext cx="1500188" cy="325438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1697566" y="1654237"/>
              <a:ext cx="107576" cy="109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1775011" y="1751773"/>
              <a:ext cx="107576" cy="10972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1927412" y="1763965"/>
              <a:ext cx="107576" cy="109728"/>
            </a:xfrm>
            <a:prstGeom prst="ellipse">
              <a:avLst/>
            </a:prstGeom>
            <a:solidFill>
              <a:srgbClr val="FF12F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2034988" y="1747201"/>
              <a:ext cx="107576" cy="109728"/>
            </a:xfrm>
            <a:prstGeom prst="ellipse">
              <a:avLst/>
            </a:prstGeom>
            <a:solidFill>
              <a:srgbClr val="00E70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2142564" y="1709101"/>
              <a:ext cx="107576" cy="109728"/>
            </a:xfrm>
            <a:prstGeom prst="ellipse">
              <a:avLst/>
            </a:prstGeom>
            <a:solidFill>
              <a:srgbClr val="19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2309904" y="1656533"/>
              <a:ext cx="107576" cy="109728"/>
            </a:xfrm>
            <a:prstGeom prst="ellipse">
              <a:avLst/>
            </a:prstGeom>
            <a:solidFill>
              <a:srgbClr val="0E21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2765612" y="1546805"/>
              <a:ext cx="107576" cy="109728"/>
            </a:xfrm>
            <a:prstGeom prst="ellipse">
              <a:avLst/>
            </a:prstGeom>
            <a:solidFill>
              <a:srgbClr val="834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23222" y="970963"/>
            <a:ext cx="974855" cy="1735607"/>
            <a:chOff x="304800" y="3505200"/>
            <a:chExt cx="1828800" cy="3255948"/>
          </a:xfrm>
        </p:grpSpPr>
        <p:pic>
          <p:nvPicPr>
            <p:cNvPr id="11" name="Picture 10" descr="GreenlandComposite.gi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505200"/>
              <a:ext cx="1828800" cy="3255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838200" y="5355771"/>
              <a:ext cx="152400" cy="1524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113" y="1143001"/>
            <a:ext cx="4632090" cy="450342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41300" y="5544490"/>
            <a:ext cx="8601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Requires time-varying horizontal velocities at near-weekly sampling intervals in areas of potential rapid or seasonal change to an accuracy better than 3% plus 10 m/</a:t>
            </a:r>
            <a:r>
              <a:rPr lang="en-US" dirty="0" err="1"/>
              <a:t>yr</a:t>
            </a:r>
            <a:r>
              <a:rPr lang="en-US" dirty="0"/>
              <a:t> (1-sigma) at 500-m resolution (&gt; 80% coverage)</a:t>
            </a:r>
          </a:p>
        </p:txBody>
      </p:sp>
      <p:sp>
        <p:nvSpPr>
          <p:cNvPr id="23" name="TextBox 22">
            <a:hlinkClick r:id="rId5" action="ppaction://hlinksldjump"/>
          </p:cNvPr>
          <p:cNvSpPr txBox="1"/>
          <p:nvPr/>
        </p:nvSpPr>
        <p:spPr>
          <a:xfrm>
            <a:off x="7061200" y="6539468"/>
            <a:ext cx="237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FF"/>
                </a:solidFill>
              </a:rPr>
              <a:t>Click to return to main</a:t>
            </a:r>
          </a:p>
        </p:txBody>
      </p:sp>
    </p:spTree>
    <p:extLst>
      <p:ext uri="{BB962C8B-B14F-4D97-AF65-F5344CB8AC3E}">
        <p14:creationId xmlns:p14="http://schemas.microsoft.com/office/powerpoint/2010/main" val="37964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2601511" y="5170331"/>
            <a:ext cx="7543351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endCxn id="3" idx="2"/>
          </p:cNvCxnSpPr>
          <p:nvPr/>
        </p:nvCxnSpPr>
        <p:spPr bwMode="auto">
          <a:xfrm rot="16200000" flipV="1">
            <a:off x="2245763" y="4109740"/>
            <a:ext cx="1461834" cy="632545"/>
          </a:xfrm>
          <a:prstGeom prst="bentConnector3">
            <a:avLst>
              <a:gd name="adj1" fmla="val 28432"/>
            </a:avLst>
          </a:prstGeom>
          <a:solidFill>
            <a:schemeClr val="accent1"/>
          </a:solidFill>
          <a:ln w="34925" cap="flat" cmpd="sng" algn="ctr">
            <a:solidFill>
              <a:srgbClr val="004080"/>
            </a:solidFill>
            <a:prstDash val="solid"/>
            <a:round/>
            <a:headEnd type="oval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5" name="Elbow Connector 64"/>
          <p:cNvCxnSpPr/>
          <p:nvPr/>
        </p:nvCxnSpPr>
        <p:spPr bwMode="auto">
          <a:xfrm rot="5400000" flipH="1" flipV="1">
            <a:off x="2964343" y="4192771"/>
            <a:ext cx="1377515" cy="550809"/>
          </a:xfrm>
          <a:prstGeom prst="bentConnector3">
            <a:avLst>
              <a:gd name="adj1" fmla="val 30097"/>
            </a:avLst>
          </a:prstGeom>
          <a:solidFill>
            <a:schemeClr val="accent1"/>
          </a:solidFill>
          <a:ln w="34925" cap="flat" cmpd="sng" algn="ctr">
            <a:solidFill>
              <a:srgbClr val="004080"/>
            </a:solidFill>
            <a:prstDash val="solid"/>
            <a:round/>
            <a:headEnd type="oval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" name="Elbow Connector 66"/>
          <p:cNvCxnSpPr>
            <a:endCxn id="63" idx="2"/>
          </p:cNvCxnSpPr>
          <p:nvPr/>
        </p:nvCxnSpPr>
        <p:spPr bwMode="auto">
          <a:xfrm rot="5400000" flipH="1" flipV="1">
            <a:off x="6003716" y="4232151"/>
            <a:ext cx="1467290" cy="404499"/>
          </a:xfrm>
          <a:prstGeom prst="bentConnector3">
            <a:avLst>
              <a:gd name="adj1" fmla="val 28923"/>
            </a:avLst>
          </a:prstGeom>
          <a:solidFill>
            <a:schemeClr val="accent1"/>
          </a:solidFill>
          <a:ln w="34925" cap="flat" cmpd="sng" algn="ctr">
            <a:solidFill>
              <a:srgbClr val="004080"/>
            </a:solidFill>
            <a:prstDash val="solid"/>
            <a:round/>
            <a:headEnd type="oval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" name="Elbow Connector 68"/>
          <p:cNvCxnSpPr>
            <a:endCxn id="24" idx="2"/>
          </p:cNvCxnSpPr>
          <p:nvPr/>
        </p:nvCxnSpPr>
        <p:spPr bwMode="auto">
          <a:xfrm rot="16200000" flipV="1">
            <a:off x="8859881" y="4060830"/>
            <a:ext cx="1468420" cy="746002"/>
          </a:xfrm>
          <a:prstGeom prst="bentConnector3">
            <a:avLst>
              <a:gd name="adj1" fmla="val 28881"/>
            </a:avLst>
          </a:prstGeom>
          <a:solidFill>
            <a:schemeClr val="accent1"/>
          </a:solidFill>
          <a:ln w="34925" cap="flat" cmpd="sng" algn="ctr">
            <a:solidFill>
              <a:srgbClr val="004080"/>
            </a:solidFill>
            <a:prstDash val="solid"/>
            <a:round/>
            <a:headEnd type="oval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5300" name="TextBox 6"/>
          <p:cNvSpPr txBox="1">
            <a:spLocks noChangeArrowheads="1"/>
          </p:cNvSpPr>
          <p:nvPr/>
        </p:nvSpPr>
        <p:spPr bwMode="auto">
          <a:xfrm>
            <a:off x="1773711" y="6124807"/>
            <a:ext cx="5006133" cy="42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3" rIns="91424" bIns="4571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79"/>
              </a:spcAft>
            </a:pPr>
            <a:r>
              <a:rPr lang="en-US" sz="1000" dirty="0">
                <a:cs typeface="Arial" charset="0"/>
              </a:rPr>
              <a:t>Original ALOS Data © JAXA, METI 2011</a:t>
            </a:r>
          </a:p>
          <a:p>
            <a:pPr eaLnBrk="1" hangingPunct="1">
              <a:spcAft>
                <a:spcPts val="179"/>
              </a:spcAft>
            </a:pPr>
            <a:r>
              <a:rPr lang="en-US" sz="1000" dirty="0">
                <a:cs typeface="Arial" charset="0"/>
              </a:rPr>
              <a:t>Official damage map provided by the New Zealand Government (http://</a:t>
            </a:r>
            <a:r>
              <a:rPr lang="en-US" sz="1000" dirty="0" err="1">
                <a:cs typeface="Arial" charset="0"/>
              </a:rPr>
              <a:t>data.govt.nz</a:t>
            </a:r>
            <a:r>
              <a:rPr lang="en-US" sz="1000" dirty="0">
                <a:cs typeface="Arial" charset="0"/>
              </a:rPr>
              <a:t>)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840398" y="358428"/>
            <a:ext cx="6068116" cy="739750"/>
          </a:xfrm>
        </p:spPr>
        <p:txBody>
          <a:bodyPr>
            <a:normAutofit/>
          </a:bodyPr>
          <a:lstStyle/>
          <a:p>
            <a:r>
              <a:rPr lang="en-US" dirty="0"/>
              <a:t>Disaster Response</a:t>
            </a:r>
          </a:p>
        </p:txBody>
      </p:sp>
      <p:pic>
        <p:nvPicPr>
          <p:cNvPr id="13" name="Picture 12" descr="DPM-C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168" y="1607245"/>
            <a:ext cx="2155782" cy="2092376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2677984" y="5053804"/>
            <a:ext cx="7362478" cy="111300"/>
            <a:chOff x="1047994" y="5016140"/>
            <a:chExt cx="8098726" cy="230285"/>
          </a:xfrm>
        </p:grpSpPr>
        <p:cxnSp>
          <p:nvCxnSpPr>
            <p:cNvPr id="53" name="Straight Connector 52"/>
            <p:cNvCxnSpPr/>
            <p:nvPr/>
          </p:nvCxnSpPr>
          <p:spPr>
            <a:xfrm rot="5400000">
              <a:off x="932851" y="5131283"/>
              <a:ext cx="2302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1832709" y="5131283"/>
              <a:ext cx="2302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4532283" y="5131283"/>
              <a:ext cx="2302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7231857" y="5131283"/>
              <a:ext cx="2302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2732567" y="5131283"/>
              <a:ext cx="2302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3632425" y="5131283"/>
              <a:ext cx="2302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5432141" y="5131283"/>
              <a:ext cx="2302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6331999" y="5131283"/>
              <a:ext cx="2302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8131715" y="5131283"/>
              <a:ext cx="2302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9031577" y="5131283"/>
              <a:ext cx="2302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864365" y="4907746"/>
            <a:ext cx="7009468" cy="292388"/>
            <a:chOff x="522628" y="4064707"/>
            <a:chExt cx="7710415" cy="331373"/>
          </a:xfrm>
        </p:grpSpPr>
        <p:sp>
          <p:nvSpPr>
            <p:cNvPr id="43" name="TextBox 42"/>
            <p:cNvSpPr txBox="1"/>
            <p:nvPr/>
          </p:nvSpPr>
          <p:spPr>
            <a:xfrm>
              <a:off x="522628" y="4064707"/>
              <a:ext cx="519128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Feb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32500" y="4064707"/>
              <a:ext cx="518950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Mar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42159" y="4064707"/>
              <a:ext cx="488506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Apr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226307" y="4064707"/>
              <a:ext cx="549573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May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143270" y="4064707"/>
              <a:ext cx="498803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Jun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058786" y="4064707"/>
              <a:ext cx="437556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Jul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918028" y="4064707"/>
              <a:ext cx="529427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Aug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41955" y="4064707"/>
              <a:ext cx="529427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Sep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744628" y="4064707"/>
              <a:ext cx="488415" cy="331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Arial"/>
                  <a:cs typeface="Arial"/>
                </a:rPr>
                <a:t>Oct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954349" y="4903605"/>
            <a:ext cx="707788" cy="329081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2011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43219" y="5466634"/>
            <a:ext cx="7302900" cy="683872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2058" tIns="41029" rIns="82058" bIns="41029"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01016" y="5778340"/>
            <a:ext cx="7387307" cy="352606"/>
            <a:chOff x="217728" y="1618653"/>
            <a:chExt cx="8126038" cy="399620"/>
          </a:xfrm>
          <a:noFill/>
        </p:grpSpPr>
        <p:sp>
          <p:nvSpPr>
            <p:cNvPr id="28" name="TextBox 27"/>
            <p:cNvSpPr txBox="1"/>
            <p:nvPr/>
          </p:nvSpPr>
          <p:spPr>
            <a:xfrm>
              <a:off x="217728" y="1618653"/>
              <a:ext cx="2167957" cy="383696"/>
            </a:xfrm>
            <a:prstGeom prst="rect">
              <a:avLst/>
            </a:prstGeom>
            <a:grpFill/>
            <a:ln>
              <a:solidFill>
                <a:srgbClr val="800000"/>
              </a:solidFill>
            </a:ln>
          </p:spPr>
          <p:txBody>
            <a:bodyPr wrap="square" numCol="1" rtlCol="0">
              <a:spAutoFit/>
            </a:bodyPr>
            <a:lstStyle/>
            <a:p>
              <a:pPr marL="103998" indent="-103998" algn="ctr">
                <a:buFont typeface="Arial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 185 people killed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40649" y="1634578"/>
              <a:ext cx="3055969" cy="383695"/>
            </a:xfrm>
            <a:prstGeom prst="rect">
              <a:avLst/>
            </a:prstGeom>
            <a:grpFill/>
            <a:ln>
              <a:solidFill>
                <a:srgbClr val="800000"/>
              </a:solidFill>
            </a:ln>
          </p:spPr>
          <p:txBody>
            <a:bodyPr wrap="square" numCol="1" rtlCol="0">
              <a:spAutoFit/>
            </a:bodyPr>
            <a:lstStyle/>
            <a:p>
              <a:pPr marL="103998" indent="-103998" algn="ctr">
                <a:buFont typeface="Arial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 &gt; 1000 buildings destroyed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98143" y="1634577"/>
              <a:ext cx="3145623" cy="383695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txBody>
            <a:bodyPr wrap="square" numCol="1" rtlCol="0">
              <a:spAutoFit/>
            </a:bodyPr>
            <a:lstStyle/>
            <a:p>
              <a:pPr marL="103998" indent="-103998" algn="ctr">
                <a:buFont typeface="Arial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 Over US $30 billion damage</a:t>
              </a:r>
            </a:p>
          </p:txBody>
        </p:sp>
      </p:grpSp>
      <p:pic>
        <p:nvPicPr>
          <p:cNvPr id="24" name="Picture 23" descr="Macintosh HD:Users:shyun:Christchurch:cera_TechnicalClass_20111028_cyan2red_orange2re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8269" y="1607245"/>
            <a:ext cx="2145640" cy="209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62" descr="cera_zonemap_2011062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184" y="1606114"/>
            <a:ext cx="2148852" cy="2094640"/>
          </a:xfrm>
          <a:prstGeom prst="rect">
            <a:avLst/>
          </a:prstGeom>
        </p:spPr>
      </p:pic>
      <p:pic>
        <p:nvPicPr>
          <p:cNvPr id="4" name="Picture 3" descr="alos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579" y="3426298"/>
            <a:ext cx="1230137" cy="490519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86" name="TextBox 6"/>
          <p:cNvSpPr txBox="1">
            <a:spLocks noChangeArrowheads="1"/>
          </p:cNvSpPr>
          <p:nvPr/>
        </p:nvSpPr>
        <p:spPr bwMode="auto">
          <a:xfrm>
            <a:off x="2391636" y="5505213"/>
            <a:ext cx="3146345" cy="308024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4" tIns="45713" rIns="91424" bIns="4571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cs typeface="Arial" charset="0"/>
              </a:rPr>
              <a:t>M6.3 Christchurch Earthquake</a:t>
            </a:r>
          </a:p>
        </p:txBody>
      </p:sp>
      <p:sp>
        <p:nvSpPr>
          <p:cNvPr id="93" name="TextBox 6"/>
          <p:cNvSpPr txBox="1">
            <a:spLocks noChangeArrowheads="1"/>
          </p:cNvSpPr>
          <p:nvPr/>
        </p:nvSpPr>
        <p:spPr bwMode="auto">
          <a:xfrm>
            <a:off x="3616377" y="4044168"/>
            <a:ext cx="1737785" cy="470075"/>
          </a:xfrm>
          <a:prstGeom prst="rect">
            <a:avLst/>
          </a:prstGeom>
          <a:solidFill>
            <a:srgbClr val="004080"/>
          </a:solidFill>
          <a:ln w="12700" cmpd="sng">
            <a:solidFill>
              <a:srgbClr val="004080"/>
            </a:solidFill>
          </a:ln>
        </p:spPr>
        <p:txBody>
          <a:bodyPr wrap="square" lIns="0" tIns="0" rIns="0" bIns="0" anchor="ctr" anchorCtr="1">
            <a:noAutofit/>
          </a:bodyPr>
          <a:lstStyle>
            <a:defPPr>
              <a:defRPr lang="en-US"/>
            </a:defPPr>
            <a:lvl1pPr algn="ctr" eaLnBrk="1" hangingPunct="1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Radar data acquired </a:t>
            </a:r>
          </a:p>
          <a:p>
            <a:r>
              <a:rPr lang="en-US" dirty="0"/>
              <a:t>by ALOS satellite</a:t>
            </a:r>
          </a:p>
        </p:txBody>
      </p:sp>
      <p:sp>
        <p:nvSpPr>
          <p:cNvPr id="95" name="TextBox 6"/>
          <p:cNvSpPr txBox="1">
            <a:spLocks noChangeArrowheads="1"/>
          </p:cNvSpPr>
          <p:nvPr/>
        </p:nvSpPr>
        <p:spPr bwMode="auto">
          <a:xfrm>
            <a:off x="5497508" y="4045058"/>
            <a:ext cx="2358233" cy="469182"/>
          </a:xfrm>
          <a:prstGeom prst="rect">
            <a:avLst/>
          </a:prstGeom>
          <a:solidFill>
            <a:srgbClr val="004080"/>
          </a:solidFill>
          <a:ln w="12700" cmpd="sng">
            <a:solidFill>
              <a:srgbClr val="004080"/>
            </a:solidFill>
          </a:ln>
        </p:spPr>
        <p:txBody>
          <a:bodyPr wrap="square" lIns="0" tIns="0" rIns="0" bIns="0" anchor="ctr" anchorCtr="1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300" dirty="0">
                <a:solidFill>
                  <a:schemeClr val="bg1"/>
                </a:solidFill>
                <a:cs typeface="Arial" charset="0"/>
              </a:rPr>
              <a:t>Official damage map released</a:t>
            </a:r>
          </a:p>
          <a:p>
            <a:pPr algn="ctr" eaLnBrk="1" hangingPunct="1"/>
            <a:r>
              <a:rPr lang="en-US" sz="1300" dirty="0">
                <a:solidFill>
                  <a:schemeClr val="bg1"/>
                </a:solidFill>
                <a:cs typeface="Arial" charset="0"/>
              </a:rPr>
              <a:t>based on ground observations</a:t>
            </a:r>
          </a:p>
        </p:txBody>
      </p:sp>
      <p:sp>
        <p:nvSpPr>
          <p:cNvPr id="96" name="TextBox 6"/>
          <p:cNvSpPr txBox="1">
            <a:spLocks noChangeArrowheads="1"/>
          </p:cNvSpPr>
          <p:nvPr/>
        </p:nvSpPr>
        <p:spPr bwMode="auto">
          <a:xfrm>
            <a:off x="3683000" y="1170650"/>
            <a:ext cx="1905000" cy="492428"/>
          </a:xfrm>
          <a:prstGeom prst="rect">
            <a:avLst/>
          </a:prstGeom>
          <a:noFill/>
          <a:ln w="12700" cmpd="sng">
            <a:noFill/>
          </a:ln>
        </p:spPr>
        <p:txBody>
          <a:bodyPr wrap="square" lIns="91424" tIns="45713" rIns="91424" bIns="4571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300" b="1" dirty="0">
                <a:solidFill>
                  <a:srgbClr val="000000"/>
                </a:solidFill>
                <a:cs typeface="Arial" charset="0"/>
              </a:rPr>
              <a:t>Damage Proxy Map from radar data</a:t>
            </a:r>
          </a:p>
        </p:txBody>
      </p:sp>
      <p:sp>
        <p:nvSpPr>
          <p:cNvPr id="98" name="TextBox 6"/>
          <p:cNvSpPr txBox="1">
            <a:spLocks noChangeArrowheads="1"/>
          </p:cNvSpPr>
          <p:nvPr/>
        </p:nvSpPr>
        <p:spPr bwMode="auto">
          <a:xfrm>
            <a:off x="7999088" y="4045058"/>
            <a:ext cx="2358233" cy="469182"/>
          </a:xfrm>
          <a:prstGeom prst="rect">
            <a:avLst/>
          </a:prstGeom>
          <a:solidFill>
            <a:srgbClr val="004080"/>
          </a:solidFill>
          <a:ln w="12700" cmpd="sng">
            <a:solidFill>
              <a:srgbClr val="004080"/>
            </a:solidFill>
          </a:ln>
        </p:spPr>
        <p:txBody>
          <a:bodyPr wrap="square" lIns="0" tIns="0" rIns="0" bIns="0" anchor="ctr" anchorCtr="1">
            <a:noAutofit/>
          </a:bodyPr>
          <a:lstStyle>
            <a:defPPr>
              <a:defRPr lang="en-US"/>
            </a:defPPr>
            <a:lvl1pPr algn="ctr" eaLnBrk="1" hangingPunct="1">
              <a:defRPr sz="14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/>
              <a:t>Official damage map updated</a:t>
            </a:r>
          </a:p>
          <a:p>
            <a:r>
              <a:rPr lang="en-US" sz="1200" dirty="0"/>
              <a:t>based on ground observations</a:t>
            </a:r>
          </a:p>
        </p:txBody>
      </p:sp>
      <p:pic>
        <p:nvPicPr>
          <p:cNvPr id="3" name="Picture 2" descr="Screen Shot 2014-04-10 at 5.30.29 A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879" y="2208008"/>
            <a:ext cx="1561057" cy="1487086"/>
          </a:xfrm>
          <a:prstGeom prst="rect">
            <a:avLst/>
          </a:prstGeom>
        </p:spPr>
      </p:pic>
      <p:cxnSp>
        <p:nvCxnSpPr>
          <p:cNvPr id="83" name="Straight Arrow Connector 82"/>
          <p:cNvCxnSpPr/>
          <p:nvPr/>
        </p:nvCxnSpPr>
        <p:spPr bwMode="auto">
          <a:xfrm>
            <a:off x="3273853" y="5165606"/>
            <a:ext cx="0" cy="385784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800000"/>
            </a:solidFill>
            <a:prstDash val="solid"/>
            <a:round/>
            <a:headEnd type="oval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4" name="TextBox 6"/>
          <p:cNvSpPr txBox="1">
            <a:spLocks noChangeArrowheads="1"/>
          </p:cNvSpPr>
          <p:nvPr/>
        </p:nvSpPr>
        <p:spPr bwMode="auto">
          <a:xfrm>
            <a:off x="1847557" y="4044168"/>
            <a:ext cx="1625473" cy="470075"/>
          </a:xfrm>
          <a:prstGeom prst="rect">
            <a:avLst/>
          </a:prstGeom>
          <a:solidFill>
            <a:srgbClr val="004080"/>
          </a:solidFill>
          <a:ln w="12700" cmpd="sng">
            <a:solidFill>
              <a:srgbClr val="004080"/>
            </a:solidFill>
          </a:ln>
        </p:spPr>
        <p:txBody>
          <a:bodyPr wrap="square" lIns="0" tIns="0" rIns="0" bIns="0" anchor="ctr" anchorCtr="1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300" dirty="0" err="1">
                <a:solidFill>
                  <a:schemeClr val="bg1"/>
                </a:solidFill>
                <a:cs typeface="Arial" charset="0"/>
              </a:rPr>
              <a:t>Shakemap</a:t>
            </a:r>
            <a:r>
              <a:rPr lang="en-US" sz="1300" dirty="0">
                <a:solidFill>
                  <a:schemeClr val="bg1"/>
                </a:solidFill>
                <a:cs typeface="Arial" charset="0"/>
              </a:rPr>
              <a:t> released</a:t>
            </a:r>
          </a:p>
          <a:p>
            <a:pPr algn="ctr" eaLnBrk="1" hangingPunct="1"/>
            <a:r>
              <a:rPr lang="en-US" sz="1300" dirty="0">
                <a:solidFill>
                  <a:schemeClr val="bg1"/>
                </a:solidFill>
                <a:cs typeface="Arial" charset="0"/>
              </a:rPr>
              <a:t>by USGS NEIC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2572662" y="2741144"/>
            <a:ext cx="285999" cy="256999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058" tIns="41029" rIns="82058" bIns="41029" numCol="1" rtlCol="0" anchor="t" anchorCtr="0" compatLnSpc="1">
            <a:prstTxWarp prst="textNoShape">
              <a:avLst/>
            </a:prstTxWarp>
          </a:bodyPr>
          <a:lstStyle/>
          <a:p>
            <a:pPr defTabSz="820583" eaLnBrk="0" hangingPunct="0"/>
            <a:endParaRPr lang="en-US" sz="800">
              <a:solidFill>
                <a:srgbClr val="666666"/>
              </a:solidFill>
              <a:latin typeface="55 Helvetica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3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530" y="291663"/>
            <a:ext cx="8092271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Above-ground Dynamics of Forest Biomass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98694" y="1347308"/>
            <a:ext cx="2127891" cy="2300211"/>
            <a:chOff x="555720" y="827216"/>
            <a:chExt cx="2127891" cy="23002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720" y="827216"/>
              <a:ext cx="2127891" cy="230021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5196" y="2202875"/>
              <a:ext cx="70884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900" b="1" dirty="0">
                  <a:solidFill>
                    <a:schemeClr val="bg1"/>
                  </a:solidFill>
                </a:rPr>
                <a:t>Shimoga</a:t>
              </a:r>
            </a:p>
            <a:p>
              <a:r>
                <a:rPr lang="en-IN" sz="800" b="1" dirty="0">
                  <a:solidFill>
                    <a:schemeClr val="bg1"/>
                  </a:solidFill>
                </a:rPr>
                <a:t> (Karnataka)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264" y="1167072"/>
            <a:ext cx="2626936" cy="248044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01302" y="3706613"/>
            <a:ext cx="5094145" cy="2413858"/>
            <a:chOff x="277301" y="3225341"/>
            <a:chExt cx="5094145" cy="2413858"/>
          </a:xfrm>
        </p:grpSpPr>
        <p:pic>
          <p:nvPicPr>
            <p:cNvPr id="11" name="Picture 10" descr="Biomass_Shimoga_2010_map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301" y="3225341"/>
              <a:ext cx="2518066" cy="241345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Biomass_Shimoga_2008_map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7110" y="3225341"/>
              <a:ext cx="2518065" cy="2413858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3" name="Group 12"/>
            <p:cNvGrpSpPr/>
            <p:nvPr/>
          </p:nvGrpSpPr>
          <p:grpSpPr>
            <a:xfrm>
              <a:off x="1996952" y="5146494"/>
              <a:ext cx="303288" cy="321625"/>
              <a:chOff x="492825" y="668975"/>
              <a:chExt cx="303288" cy="321625"/>
            </a:xfrm>
          </p:grpSpPr>
          <p:sp>
            <p:nvSpPr>
              <p:cNvPr id="19" name="Up Arrow 18"/>
              <p:cNvSpPr/>
              <p:nvPr/>
            </p:nvSpPr>
            <p:spPr>
              <a:xfrm>
                <a:off x="533399" y="668975"/>
                <a:ext cx="228601" cy="76200"/>
              </a:xfrm>
              <a:prstGeom prst="up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92825" y="682823"/>
                <a:ext cx="3032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638639" y="3305035"/>
              <a:ext cx="11718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BIOMASS</a:t>
              </a:r>
            </a:p>
            <a:p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Shimoga (KAR.)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2008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99587" y="3316374"/>
              <a:ext cx="11718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BIOMASS</a:t>
              </a:r>
            </a:p>
            <a:p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Shimoga (KAR.)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2010</a:t>
              </a:r>
            </a:p>
          </p:txBody>
        </p:sp>
        <p:grpSp>
          <p:nvGrpSpPr>
            <p:cNvPr id="16" name="Group 19"/>
            <p:cNvGrpSpPr/>
            <p:nvPr/>
          </p:nvGrpSpPr>
          <p:grpSpPr>
            <a:xfrm>
              <a:off x="4482228" y="5146494"/>
              <a:ext cx="303288" cy="321625"/>
              <a:chOff x="492825" y="668975"/>
              <a:chExt cx="303288" cy="321625"/>
            </a:xfrm>
          </p:grpSpPr>
          <p:sp>
            <p:nvSpPr>
              <p:cNvPr id="17" name="Up Arrow 16"/>
              <p:cNvSpPr/>
              <p:nvPr/>
            </p:nvSpPr>
            <p:spPr>
              <a:xfrm>
                <a:off x="533399" y="668975"/>
                <a:ext cx="228601" cy="76200"/>
              </a:xfrm>
              <a:prstGeom prst="upArrow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92825" y="682823"/>
                <a:ext cx="3032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6889176" y="4627060"/>
            <a:ext cx="36264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Y</a:t>
            </a:r>
            <a:r>
              <a:rPr lang="en-US" sz="14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BIOMASS (t/Ha)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= A + (B * </a:t>
            </a:r>
            <a:r>
              <a:rPr lang="en-US" sz="1400" dirty="0">
                <a:latin typeface="Symbol" charset="2"/>
                <a:ea typeface="Symbol" charset="2"/>
                <a:cs typeface="Symbol" charset="2"/>
                <a:sym typeface="Symbol" panose="05050102010706020507" pitchFamily="18" charset="2"/>
              </a:rPr>
              <a:t>s</a:t>
            </a: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14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HV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) + (C * </a:t>
            </a:r>
            <a:r>
              <a:rPr lang="en-US" sz="1400" dirty="0">
                <a:latin typeface="Symbol" charset="2"/>
                <a:ea typeface="Symbol" charset="2"/>
                <a:cs typeface="Symbol" charset="2"/>
                <a:sym typeface="Symbol" panose="05050102010706020507" pitchFamily="18" charset="2"/>
              </a:rPr>
              <a:t>s</a:t>
            </a: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14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 HH-HV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IN" sz="1400" dirty="0"/>
          </a:p>
        </p:txBody>
      </p:sp>
      <p:sp>
        <p:nvSpPr>
          <p:cNvPr id="22" name="Rectangle 21"/>
          <p:cNvSpPr/>
          <p:nvPr/>
        </p:nvSpPr>
        <p:spPr>
          <a:xfrm>
            <a:off x="6889174" y="4987253"/>
            <a:ext cx="3626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sz="1400" dirty="0">
                <a:latin typeface="Symbol" charset="2"/>
                <a:ea typeface="Symbol" charset="2"/>
                <a:cs typeface="Symbol" charset="2"/>
                <a:sym typeface="Symbol" panose="05050102010706020507" pitchFamily="18" charset="2"/>
              </a:rPr>
              <a:t>s</a:t>
            </a: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is backscattering coefficient in dB and A, B and C are the model coefficients</a:t>
            </a:r>
          </a:p>
          <a:p>
            <a:r>
              <a:rPr lang="en-US" sz="1400" b="1" dirty="0">
                <a:latin typeface="Calibri" panose="020F0502020204030204" pitchFamily="34" charset="0"/>
              </a:rPr>
              <a:t>(RMS Error &lt; 25 t/ha for biomass range within 120 t/ha) </a:t>
            </a:r>
            <a:endParaRPr lang="en-IN" sz="1400" b="1" dirty="0">
              <a:latin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98892" y="6117068"/>
            <a:ext cx="7371017" cy="737208"/>
            <a:chOff x="-519668" y="6271354"/>
            <a:chExt cx="7371017" cy="737208"/>
          </a:xfrm>
        </p:grpSpPr>
        <p:sp>
          <p:nvSpPr>
            <p:cNvPr id="24" name="TextBox 20"/>
            <p:cNvSpPr txBox="1">
              <a:spLocks noChangeArrowheads="1"/>
            </p:cNvSpPr>
            <p:nvPr/>
          </p:nvSpPr>
          <p:spPr bwMode="auto">
            <a:xfrm>
              <a:off x="129874" y="6271354"/>
              <a:ext cx="128926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Biomass (ton/ha)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214282" y="6585242"/>
              <a:ext cx="200025" cy="104775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157265" y="6585242"/>
              <a:ext cx="200025" cy="104775"/>
            </a:xfrm>
            <a:prstGeom prst="rect">
              <a:avLst/>
            </a:prstGeom>
            <a:solidFill>
              <a:srgbClr val="9900C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1886811" y="6585242"/>
              <a:ext cx="200025" cy="104775"/>
            </a:xfrm>
            <a:prstGeom prst="rect">
              <a:avLst/>
            </a:prstGeom>
            <a:solidFill>
              <a:srgbClr val="F7964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744067" y="6585242"/>
              <a:ext cx="200025" cy="104775"/>
            </a:xfrm>
            <a:prstGeom prst="rect">
              <a:avLst/>
            </a:prstGeom>
            <a:solidFill>
              <a:srgbClr val="CCFF9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3601323" y="6585242"/>
              <a:ext cx="200025" cy="104775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530017" y="6585242"/>
              <a:ext cx="200025" cy="104775"/>
            </a:xfrm>
            <a:prstGeom prst="rect">
              <a:avLst/>
            </a:prstGeom>
            <a:solidFill>
              <a:srgbClr val="0099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5673025" y="6585242"/>
              <a:ext cx="200025" cy="104775"/>
            </a:xfrm>
            <a:prstGeom prst="rect">
              <a:avLst/>
            </a:prstGeom>
            <a:solidFill>
              <a:srgbClr val="005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TextBox 18"/>
            <p:cNvSpPr txBox="1">
              <a:spLocks noChangeArrowheads="1"/>
            </p:cNvSpPr>
            <p:nvPr/>
          </p:nvSpPr>
          <p:spPr bwMode="auto">
            <a:xfrm>
              <a:off x="-519668" y="6688538"/>
              <a:ext cx="7371017" cy="320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100" dirty="0"/>
                <a:t>             No forest            &lt; 20          20 – 50           50 – 80         80 – 120           120 – 160                 &gt; 160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6889174" y="5887008"/>
            <a:ext cx="3626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model coefficients (A,B &amp; C) have been calculated for different types of forests at several bio-climatic regions</a:t>
            </a:r>
            <a:endParaRPr lang="en-US" sz="1200" dirty="0">
              <a:latin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634" y="1142099"/>
            <a:ext cx="2465167" cy="3501773"/>
          </a:xfrm>
          <a:prstGeom prst="rect">
            <a:avLst/>
          </a:prstGeom>
        </p:spPr>
      </p:pic>
      <p:cxnSp>
        <p:nvCxnSpPr>
          <p:cNvPr id="35" name="Straight Arrow Connector 34"/>
          <p:cNvCxnSpPr>
            <a:stCxn id="10" idx="2"/>
          </p:cNvCxnSpPr>
          <p:nvPr/>
        </p:nvCxnSpPr>
        <p:spPr>
          <a:xfrm rot="5400000" flipH="1" flipV="1">
            <a:off x="3422074" y="2136610"/>
            <a:ext cx="270818" cy="1609780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048000" y="6120073"/>
            <a:ext cx="36728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(Deciduous forest dominated by teak (</a:t>
            </a:r>
            <a:r>
              <a:rPr lang="en-US" sz="1000" i="1" dirty="0"/>
              <a:t>Tectona grandis</a:t>
            </a:r>
            <a:r>
              <a:rPr lang="en-US" sz="1000" dirty="0"/>
              <a:t>) vegetation)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999354" y="963986"/>
            <a:ext cx="3244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ALOS PALSAR-1 HH+HV pol Data</a:t>
            </a:r>
          </a:p>
        </p:txBody>
      </p:sp>
    </p:spTree>
    <p:extLst>
      <p:ext uri="{BB962C8B-B14F-4D97-AF65-F5344CB8AC3E}">
        <p14:creationId xmlns:p14="http://schemas.microsoft.com/office/powerpoint/2010/main" val="184084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54729" y="1101229"/>
            <a:ext cx="7727182" cy="3898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2377" y="1210077"/>
            <a:ext cx="7727182" cy="3898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59977" y="1339021"/>
            <a:ext cx="7727182" cy="3898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7577" y="1488061"/>
            <a:ext cx="7727182" cy="3898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55177" y="1606957"/>
            <a:ext cx="7727182" cy="3898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62451" y="228600"/>
            <a:ext cx="8618471" cy="6096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NISAR Systematic Observations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9160607" y="1488060"/>
            <a:ext cx="894304" cy="751942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54729" y="5575016"/>
            <a:ext cx="699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Persistent updated measurements of Earth</a:t>
            </a:r>
          </a:p>
          <a:p>
            <a:pPr algn="ctr">
              <a:buNone/>
            </a:pPr>
            <a:r>
              <a:rPr lang="en-US" dirty="0">
                <a:cs typeface="Arial" panose="020B0604020202020204" pitchFamily="34" charset="0"/>
              </a:rPr>
              <a:t>41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Tbits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/ day total L+S band science data downlink</a:t>
            </a:r>
          </a:p>
          <a:p>
            <a:pPr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Tbytes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/ day total L+S band L0-L2 data products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980098-A001-6F40-B4B2-835ED96B3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11" y="1606956"/>
            <a:ext cx="7706248" cy="38719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09107" y="2292925"/>
            <a:ext cx="177159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latin typeface="Arial"/>
                <a:cs typeface="Arial"/>
              </a:rPr>
              <a:t>Repeated every 12 day cycle for the life of the mission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46344" y="5450265"/>
            <a:ext cx="1096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/>
              <a:t>J. Doubleday</a:t>
            </a:r>
          </a:p>
          <a:p>
            <a:pPr>
              <a:buNone/>
            </a:pPr>
            <a:r>
              <a:rPr lang="en-US" sz="1200" dirty="0"/>
              <a:t>P. Sharma, JPL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4408" y="3645019"/>
            <a:ext cx="2188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No target conflicts: overlapping targets uses union of all modes specified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62688" y="3952795"/>
            <a:ext cx="1993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Colors indicate different radar modes</a:t>
            </a:r>
          </a:p>
        </p:txBody>
      </p:sp>
      <p:pic>
        <p:nvPicPr>
          <p:cNvPr id="20" name="Picture 12" descr="http://expertjobs.org/wp-content/uploads/2012/09/isro.jpg">
            <a:extLst>
              <a:ext uri="{FF2B5EF4-FFF2-40B4-BE49-F238E27FC236}">
                <a16:creationId xmlns:a16="http://schemas.microsoft.com/office/drawing/2014/main" id="{B406D350-D119-2244-A547-C545397A87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329" y="307700"/>
            <a:ext cx="702752" cy="66201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968AE6-460B-FA42-AD38-D6F122E63F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87"/>
          <a:stretch/>
        </p:blipFill>
        <p:spPr>
          <a:xfrm>
            <a:off x="9552308" y="359926"/>
            <a:ext cx="719667" cy="590175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014CFCA0-9400-684B-BE17-87D72F2E67AA}"/>
              </a:ext>
            </a:extLst>
          </p:cNvPr>
          <p:cNvSpPr txBox="1">
            <a:spLocks/>
          </p:cNvSpPr>
          <p:nvPr/>
        </p:nvSpPr>
        <p:spPr>
          <a:xfrm>
            <a:off x="8890001" y="6457848"/>
            <a:ext cx="1022141" cy="4001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903341-EC2B-9943-B952-05250FB8744E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A47A6-AD9B-DA4A-B6CC-719CF08A14B9}"/>
              </a:ext>
            </a:extLst>
          </p:cNvPr>
          <p:cNvSpPr txBox="1"/>
          <p:nvPr/>
        </p:nvSpPr>
        <p:spPr>
          <a:xfrm>
            <a:off x="2918803" y="202300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B9020-A89C-4441-BEA8-8741D830340A}"/>
              </a:ext>
            </a:extLst>
          </p:cNvPr>
          <p:cNvSpPr txBox="1"/>
          <p:nvPr/>
        </p:nvSpPr>
        <p:spPr>
          <a:xfrm>
            <a:off x="3168197" y="219372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Hi-res</a:t>
            </a:r>
          </a:p>
          <a:p>
            <a:r>
              <a:rPr lang="en-US" dirty="0">
                <a:solidFill>
                  <a:schemeClr val="bg1"/>
                </a:solidFill>
              </a:rPr>
              <a:t>3-pol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09456A-A2DA-6341-82D5-9D36A4F87304}"/>
              </a:ext>
            </a:extLst>
          </p:cNvPr>
          <p:cNvSpPr txBox="1"/>
          <p:nvPr/>
        </p:nvSpPr>
        <p:spPr>
          <a:xfrm>
            <a:off x="5496205" y="2831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en-US" dirty="0"/>
              <a:t>Med-res</a:t>
            </a:r>
          </a:p>
          <a:p>
            <a:r>
              <a:rPr lang="en-US" dirty="0"/>
              <a:t>2-pol</a:t>
            </a:r>
          </a:p>
        </p:txBody>
      </p:sp>
    </p:spTree>
    <p:extLst>
      <p:ext uri="{BB962C8B-B14F-4D97-AF65-F5344CB8AC3E}">
        <p14:creationId xmlns:p14="http://schemas.microsoft.com/office/powerpoint/2010/main" val="3969584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949"/>
            <a:ext cx="10515600" cy="1325563"/>
          </a:xfrm>
        </p:spPr>
        <p:txBody>
          <a:bodyPr/>
          <a:lstStyle/>
          <a:p>
            <a:r>
              <a:rPr lang="en-US" dirty="0"/>
              <a:t>NISAR – Mission Data Products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119889-5AA2-074A-83EE-1AAB8F079AEB}"/>
              </a:ext>
            </a:extLst>
          </p:cNvPr>
          <p:cNvSpPr txBox="1"/>
          <p:nvPr/>
        </p:nvSpPr>
        <p:spPr>
          <a:xfrm>
            <a:off x="2125884" y="16551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ACC8CEF-8A8E-9748-B6B2-F46199D6FB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87"/>
          <a:stretch/>
        </p:blipFill>
        <p:spPr>
          <a:xfrm>
            <a:off x="9552308" y="359926"/>
            <a:ext cx="719667" cy="590175"/>
          </a:xfrm>
          <a:prstGeom prst="rect">
            <a:avLst/>
          </a:prstGeom>
        </p:spPr>
      </p:pic>
      <p:pic>
        <p:nvPicPr>
          <p:cNvPr id="40" name="Picture 12" descr="http://expertjobs.org/wp-content/uploads/2012/09/isro.jpg">
            <a:extLst>
              <a:ext uri="{FF2B5EF4-FFF2-40B4-BE49-F238E27FC236}">
                <a16:creationId xmlns:a16="http://schemas.microsoft.com/office/drawing/2014/main" id="{71929F37-DD28-F347-B78F-4A9F1E092A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329" y="307700"/>
            <a:ext cx="702752" cy="66201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38A5E8D-10A0-FC4A-987D-F9C066C66289}"/>
              </a:ext>
            </a:extLst>
          </p:cNvPr>
          <p:cNvSpPr txBox="1"/>
          <p:nvPr/>
        </p:nvSpPr>
        <p:spPr>
          <a:xfrm>
            <a:off x="-268941" y="172122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endParaRPr lang="en-US" dirty="0"/>
          </a:p>
        </p:txBody>
      </p:sp>
      <p:sp>
        <p:nvSpPr>
          <p:cNvPr id="47" name="Slide Number Placeholder 1">
            <a:extLst>
              <a:ext uri="{FF2B5EF4-FFF2-40B4-BE49-F238E27FC236}">
                <a16:creationId xmlns:a16="http://schemas.microsoft.com/office/drawing/2014/main" id="{47DBCAC8-3C2A-6641-B7C1-EE2D362AEE0B}"/>
              </a:ext>
            </a:extLst>
          </p:cNvPr>
          <p:cNvSpPr txBox="1">
            <a:spLocks/>
          </p:cNvSpPr>
          <p:nvPr/>
        </p:nvSpPr>
        <p:spPr>
          <a:xfrm>
            <a:off x="8890001" y="6457848"/>
            <a:ext cx="1022141" cy="4001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903341-EC2B-9943-B952-05250FB8744E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065D3F-24EE-5D43-8478-2E2B9AB3F51D}"/>
              </a:ext>
            </a:extLst>
          </p:cNvPr>
          <p:cNvSpPr txBox="1"/>
          <p:nvPr/>
        </p:nvSpPr>
        <p:spPr>
          <a:xfrm>
            <a:off x="4468678" y="6571281"/>
            <a:ext cx="3158612" cy="30579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9CC87-65FD-9340-B967-3A547D6A4F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05" y="935274"/>
            <a:ext cx="7480024" cy="59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74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080" y="269682"/>
            <a:ext cx="5676584" cy="715962"/>
          </a:xfrm>
        </p:spPr>
        <p:txBody>
          <a:bodyPr>
            <a:no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SWE from InSAR: Theory </a:t>
            </a:r>
          </a:p>
        </p:txBody>
      </p:sp>
      <p:graphicFrame>
        <p:nvGraphicFramePr>
          <p:cNvPr id="46" name="Object 30">
            <a:extLst>
              <a:ext uri="{FF2B5EF4-FFF2-40B4-BE49-F238E27FC236}">
                <a16:creationId xmlns:a16="http://schemas.microsoft.com/office/drawing/2014/main" id="{BBC7D494-431E-49AE-BEFE-17C72BE81B7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503138" y="3663495"/>
          <a:ext cx="3475038" cy="682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3" imgW="2197100" imgH="431800" progId="Equation.3">
                  <p:embed/>
                </p:oleObj>
              </mc:Choice>
              <mc:Fallback>
                <p:oleObj name="Equation" r:id="rId3" imgW="2197100" imgH="431800" progId="Equation.3">
                  <p:embed/>
                  <p:pic>
                    <p:nvPicPr>
                      <p:cNvPr id="46" name="Object 30">
                        <a:extLst>
                          <a:ext uri="{FF2B5EF4-FFF2-40B4-BE49-F238E27FC236}">
                            <a16:creationId xmlns:a16="http://schemas.microsoft.com/office/drawing/2014/main" id="{BBC7D494-431E-49AE-BEFE-17C72BE81B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3138" y="3663495"/>
                        <a:ext cx="3475038" cy="68244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 Box 31">
            <a:extLst>
              <a:ext uri="{FF2B5EF4-FFF2-40B4-BE49-F238E27FC236}">
                <a16:creationId xmlns:a16="http://schemas.microsoft.com/office/drawing/2014/main" id="{388DD2FD-312E-4A6E-85C4-42989CA89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344" y="3333650"/>
            <a:ext cx="24802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Phase shift due to snow: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D864EA-B98B-447E-AD32-E5415C0D6A89}"/>
              </a:ext>
            </a:extLst>
          </p:cNvPr>
          <p:cNvSpPr txBox="1"/>
          <p:nvPr/>
        </p:nvSpPr>
        <p:spPr>
          <a:xfrm>
            <a:off x="6784395" y="1368231"/>
            <a:ext cx="318657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l-GR" sz="1400" dirty="0">
                <a:cs typeface="Calibri"/>
              </a:rPr>
              <a:t>Δ</a:t>
            </a:r>
            <a:r>
              <a:rPr lang="en-US" sz="1400" dirty="0" err="1">
                <a:cs typeface="Calibri"/>
              </a:rPr>
              <a:t>R</a:t>
            </a:r>
            <a:r>
              <a:rPr lang="en-US" sz="1400" baseline="-25000" dirty="0" err="1">
                <a:cs typeface="Calibri"/>
              </a:rPr>
              <a:t>ns</a:t>
            </a:r>
            <a:r>
              <a:rPr lang="en-US" sz="1400" dirty="0">
                <a:cs typeface="Calibri"/>
              </a:rPr>
              <a:t> = Path length without snow</a:t>
            </a:r>
          </a:p>
          <a:p>
            <a:pPr eaLnBrk="0" hangingPunct="0"/>
            <a:r>
              <a:rPr lang="el-GR" sz="1400" dirty="0">
                <a:cs typeface="Calibri"/>
              </a:rPr>
              <a:t>θ</a:t>
            </a:r>
            <a:r>
              <a:rPr lang="en-US" sz="1400" baseline="-25000" dirty="0" err="1">
                <a:cs typeface="Calibri"/>
              </a:rPr>
              <a:t>i</a:t>
            </a:r>
            <a:r>
              <a:rPr lang="en-US" sz="1400" dirty="0">
                <a:cs typeface="Calibri"/>
              </a:rPr>
              <a:t> = Incidence angle</a:t>
            </a:r>
          </a:p>
          <a:p>
            <a:pPr eaLnBrk="0" hangingPunct="0"/>
            <a:r>
              <a:rPr lang="en-US" sz="1400" dirty="0">
                <a:latin typeface="Calibri"/>
                <a:cs typeface="Calibri"/>
              </a:rPr>
              <a:t>d</a:t>
            </a:r>
            <a:r>
              <a:rPr lang="en-US" sz="1400" baseline="-25000" dirty="0">
                <a:latin typeface="Calibri"/>
                <a:cs typeface="Calibri"/>
              </a:rPr>
              <a:t>s</a:t>
            </a:r>
            <a:r>
              <a:rPr lang="en-US" sz="1400" dirty="0">
                <a:latin typeface="Calibri"/>
                <a:cs typeface="Calibri"/>
              </a:rPr>
              <a:t> = Snow depth</a:t>
            </a:r>
          </a:p>
          <a:p>
            <a:pPr eaLnBrk="0" hangingPunct="0"/>
            <a:r>
              <a:rPr lang="el-GR" sz="1400" dirty="0">
                <a:latin typeface="Calibri"/>
                <a:cs typeface="Calibri"/>
              </a:rPr>
              <a:t>ε</a:t>
            </a:r>
            <a:r>
              <a:rPr lang="en-US" sz="1400" baseline="-25000" dirty="0">
                <a:latin typeface="Calibri"/>
                <a:cs typeface="Calibri"/>
              </a:rPr>
              <a:t>s</a:t>
            </a:r>
            <a:r>
              <a:rPr lang="en-US" sz="1400" dirty="0">
                <a:latin typeface="Calibri"/>
                <a:cs typeface="Calibri"/>
              </a:rPr>
              <a:t> = Permittivity</a:t>
            </a:r>
          </a:p>
          <a:p>
            <a:pPr eaLnBrk="0" hangingPunct="0"/>
            <a:endParaRPr lang="en-US" sz="1400" dirty="0">
              <a:latin typeface="Calibri"/>
              <a:cs typeface="Calibri"/>
            </a:endParaRPr>
          </a:p>
          <a:p>
            <a:pPr eaLnBrk="0" hangingPunct="0"/>
            <a:r>
              <a:rPr lang="el-GR" sz="1400" dirty="0">
                <a:latin typeface="Calibri"/>
                <a:cs typeface="Calibri"/>
              </a:rPr>
              <a:t>Δ</a:t>
            </a:r>
            <a:r>
              <a:rPr lang="en-US" sz="1400" dirty="0">
                <a:latin typeface="Calibri"/>
                <a:cs typeface="Calibri"/>
              </a:rPr>
              <a:t>R</a:t>
            </a:r>
            <a:r>
              <a:rPr lang="en-US" sz="1400" baseline="-25000" dirty="0">
                <a:latin typeface="Calibri"/>
                <a:cs typeface="Calibri"/>
              </a:rPr>
              <a:t>a</a:t>
            </a:r>
            <a:r>
              <a:rPr lang="en-US" sz="1400" dirty="0">
                <a:latin typeface="Calibri"/>
                <a:cs typeface="Calibri"/>
              </a:rPr>
              <a:t> = Path length through atmosphere</a:t>
            </a:r>
          </a:p>
          <a:p>
            <a:pPr eaLnBrk="0" hangingPunct="0"/>
            <a:r>
              <a:rPr lang="el-GR" sz="1400" dirty="0">
                <a:latin typeface="Calibri"/>
                <a:cs typeface="Calibri"/>
              </a:rPr>
              <a:t>Δ</a:t>
            </a:r>
            <a:r>
              <a:rPr lang="en-US" sz="1400" dirty="0" err="1">
                <a:latin typeface="Calibri"/>
                <a:cs typeface="Calibri"/>
              </a:rPr>
              <a:t>R</a:t>
            </a:r>
            <a:r>
              <a:rPr lang="en-US" sz="1400" baseline="-25000" dirty="0" err="1">
                <a:latin typeface="Calibri"/>
                <a:cs typeface="Calibri"/>
              </a:rPr>
              <a:t>r</a:t>
            </a:r>
            <a:r>
              <a:rPr lang="en-US" sz="1400" dirty="0">
                <a:latin typeface="Calibri"/>
                <a:cs typeface="Calibri"/>
              </a:rPr>
              <a:t> = Path length refracted through snow</a:t>
            </a:r>
          </a:p>
          <a:p>
            <a:pPr eaLnBrk="0" hangingPunct="0"/>
            <a:r>
              <a:rPr lang="el-GR" sz="1400" dirty="0">
                <a:latin typeface="Calibri"/>
                <a:cs typeface="Calibri"/>
              </a:rPr>
              <a:t>θ</a:t>
            </a:r>
            <a:r>
              <a:rPr lang="en-US" sz="1400" baseline="-25000" dirty="0">
                <a:latin typeface="Calibri"/>
                <a:cs typeface="Calibri"/>
              </a:rPr>
              <a:t>r</a:t>
            </a:r>
            <a:r>
              <a:rPr lang="en-US" sz="1400" dirty="0">
                <a:latin typeface="Calibri"/>
                <a:cs typeface="Calibri"/>
              </a:rPr>
              <a:t> = Refracted radar angle</a:t>
            </a:r>
          </a:p>
        </p:txBody>
      </p:sp>
      <p:sp>
        <p:nvSpPr>
          <p:cNvPr id="64" name="Slide Number Placeholder 2">
            <a:extLst>
              <a:ext uri="{FF2B5EF4-FFF2-40B4-BE49-F238E27FC236}">
                <a16:creationId xmlns:a16="http://schemas.microsoft.com/office/drawing/2014/main" id="{89FB3995-896A-4215-B893-ADB8FF2CA7F0}"/>
              </a:ext>
            </a:extLst>
          </p:cNvPr>
          <p:cNvSpPr txBox="1">
            <a:spLocks/>
          </p:cNvSpPr>
          <p:nvPr/>
        </p:nvSpPr>
        <p:spPr>
          <a:xfrm>
            <a:off x="1524000" y="6553200"/>
            <a:ext cx="91440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5" name="Text Box 32">
            <a:extLst>
              <a:ext uri="{FF2B5EF4-FFF2-40B4-BE49-F238E27FC236}">
                <a16:creationId xmlns:a16="http://schemas.microsoft.com/office/drawing/2014/main" id="{79583F32-F178-4741-83B2-61A78900E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972" y="5252493"/>
            <a:ext cx="358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Calibri"/>
                <a:cs typeface="Calibri"/>
              </a:rPr>
              <a:t>(modified from </a:t>
            </a:r>
            <a:r>
              <a:rPr lang="en-US" sz="1600" dirty="0" err="1">
                <a:latin typeface="Calibri"/>
                <a:cs typeface="Calibri"/>
              </a:rPr>
              <a:t>Guneriussen</a:t>
            </a:r>
            <a:r>
              <a:rPr lang="en-US" sz="1600" dirty="0">
                <a:latin typeface="Calibri"/>
                <a:cs typeface="Calibri"/>
              </a:rPr>
              <a:t> et al., 2001)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0A33E2-5B5A-483D-BCDC-61BE7B8F914B}"/>
              </a:ext>
            </a:extLst>
          </p:cNvPr>
          <p:cNvSpPr txBox="1"/>
          <p:nvPr/>
        </p:nvSpPr>
        <p:spPr>
          <a:xfrm>
            <a:off x="6491225" y="5229515"/>
            <a:ext cx="383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 (cm) = 2.03 </a:t>
            </a:r>
            <a:r>
              <a:rPr lang="el-G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snow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(radians)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DB01017-BD25-4930-ACC4-0AA60F9EEB28}"/>
              </a:ext>
            </a:extLst>
          </p:cNvPr>
          <p:cNvSpPr txBox="1"/>
          <p:nvPr/>
        </p:nvSpPr>
        <p:spPr>
          <a:xfrm>
            <a:off x="6491226" y="4626385"/>
            <a:ext cx="3438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For NISAR parameters</a:t>
            </a:r>
          </a:p>
          <a:p>
            <a:pPr algn="ctr"/>
            <a:r>
              <a:rPr lang="en-US" dirty="0">
                <a:cs typeface="Times New Roman" panose="02020603050405020304" pitchFamily="18" charset="0"/>
              </a:rPr>
              <a:t>and snow density up to 0.5 g/cm</a:t>
            </a:r>
            <a:r>
              <a:rPr lang="en-US" baseline="30000" dirty="0">
                <a:cs typeface="Times New Roman" panose="02020603050405020304" pitchFamily="18" charset="0"/>
              </a:rPr>
              <a:t>3</a:t>
            </a:r>
            <a:r>
              <a:rPr lang="en-US" dirty="0">
                <a:cs typeface="Times New Roman" panose="02020603050405020304" pitchFamily="18" charset="0"/>
              </a:rPr>
              <a:t>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AE5B3C-754F-49A6-8EA3-8D8B6425DCFF}"/>
              </a:ext>
            </a:extLst>
          </p:cNvPr>
          <p:cNvGrpSpPr/>
          <p:nvPr/>
        </p:nvGrpSpPr>
        <p:grpSpPr>
          <a:xfrm>
            <a:off x="1993765" y="1183566"/>
            <a:ext cx="3949836" cy="4026065"/>
            <a:chOff x="2640874" y="943884"/>
            <a:chExt cx="3949836" cy="40260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A0251F-D89A-4F0F-B246-37BD8034E45E}"/>
                </a:ext>
              </a:extLst>
            </p:cNvPr>
            <p:cNvGrpSpPr/>
            <p:nvPr/>
          </p:nvGrpSpPr>
          <p:grpSpPr>
            <a:xfrm>
              <a:off x="3534772" y="1696524"/>
              <a:ext cx="3055938" cy="3273425"/>
              <a:chOff x="533400" y="1278054"/>
              <a:chExt cx="3055938" cy="3273425"/>
            </a:xfrm>
          </p:grpSpPr>
          <p:grpSp>
            <p:nvGrpSpPr>
              <p:cNvPr id="45" name="Group 61">
                <a:extLst>
                  <a:ext uri="{FF2B5EF4-FFF2-40B4-BE49-F238E27FC236}">
                    <a16:creationId xmlns:a16="http://schemas.microsoft.com/office/drawing/2014/main" id="{11D987D8-1E40-4416-9D9F-BF70A58F80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3400" y="1278054"/>
                <a:ext cx="3055938" cy="3140075"/>
                <a:chOff x="340" y="1056"/>
                <a:chExt cx="1925" cy="1978"/>
              </a:xfrm>
            </p:grpSpPr>
            <p:sp>
              <p:nvSpPr>
                <p:cNvPr id="49" name="Freeform 62" descr="Blue tissue paper">
                  <a:extLst>
                    <a:ext uri="{FF2B5EF4-FFF2-40B4-BE49-F238E27FC236}">
                      <a16:creationId xmlns:a16="http://schemas.microsoft.com/office/drawing/2014/main" id="{AAB233B8-0802-4C2E-92E6-41D1B2D7FFE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54" y="2051"/>
                  <a:ext cx="1807" cy="231"/>
                </a:xfrm>
                <a:custGeom>
                  <a:avLst/>
                  <a:gdLst>
                    <a:gd name="T0" fmla="*/ 0 w 964"/>
                    <a:gd name="T1" fmla="*/ 60 h 148"/>
                    <a:gd name="T2" fmla="*/ 17 w 964"/>
                    <a:gd name="T3" fmla="*/ 18 h 148"/>
                    <a:gd name="T4" fmla="*/ 104 w 964"/>
                    <a:gd name="T5" fmla="*/ 9 h 148"/>
                    <a:gd name="T6" fmla="*/ 227 w 964"/>
                    <a:gd name="T7" fmla="*/ 18 h 148"/>
                    <a:gd name="T8" fmla="*/ 286 w 964"/>
                    <a:gd name="T9" fmla="*/ 7 h 148"/>
                    <a:gd name="T10" fmla="*/ 392 w 964"/>
                    <a:gd name="T11" fmla="*/ 7 h 148"/>
                    <a:gd name="T12" fmla="*/ 396 w 964"/>
                    <a:gd name="T13" fmla="*/ 12 h 148"/>
                    <a:gd name="T14" fmla="*/ 483 w 964"/>
                    <a:gd name="T15" fmla="*/ 1 h 148"/>
                    <a:gd name="T16" fmla="*/ 590 w 964"/>
                    <a:gd name="T17" fmla="*/ 18 h 148"/>
                    <a:gd name="T18" fmla="*/ 669 w 964"/>
                    <a:gd name="T19" fmla="*/ 24 h 148"/>
                    <a:gd name="T20" fmla="*/ 917 w 964"/>
                    <a:gd name="T21" fmla="*/ 30 h 148"/>
                    <a:gd name="T22" fmla="*/ 938 w 964"/>
                    <a:gd name="T23" fmla="*/ 36 h 148"/>
                    <a:gd name="T24" fmla="*/ 953 w 964"/>
                    <a:gd name="T25" fmla="*/ 54 h 148"/>
                    <a:gd name="T26" fmla="*/ 937 w 964"/>
                    <a:gd name="T27" fmla="*/ 124 h 148"/>
                    <a:gd name="T28" fmla="*/ 768 w 964"/>
                    <a:gd name="T29" fmla="*/ 95 h 148"/>
                    <a:gd name="T30" fmla="*/ 686 w 964"/>
                    <a:gd name="T31" fmla="*/ 130 h 148"/>
                    <a:gd name="T32" fmla="*/ 579 w 964"/>
                    <a:gd name="T33" fmla="*/ 130 h 148"/>
                    <a:gd name="T34" fmla="*/ 387 w 964"/>
                    <a:gd name="T35" fmla="*/ 83 h 148"/>
                    <a:gd name="T36" fmla="*/ 220 w 964"/>
                    <a:gd name="T37" fmla="*/ 107 h 148"/>
                    <a:gd name="T38" fmla="*/ 189 w 964"/>
                    <a:gd name="T39" fmla="*/ 130 h 148"/>
                    <a:gd name="T40" fmla="*/ 2 w 964"/>
                    <a:gd name="T41" fmla="*/ 101 h 14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64"/>
                    <a:gd name="T64" fmla="*/ 0 h 148"/>
                    <a:gd name="T65" fmla="*/ 964 w 964"/>
                    <a:gd name="T66" fmla="*/ 148 h 14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64" h="148">
                      <a:moveTo>
                        <a:pt x="0" y="60"/>
                      </a:moveTo>
                      <a:cubicBezTo>
                        <a:pt x="10" y="46"/>
                        <a:pt x="7" y="28"/>
                        <a:pt x="17" y="18"/>
                      </a:cubicBezTo>
                      <a:cubicBezTo>
                        <a:pt x="40" y="8"/>
                        <a:pt x="71" y="8"/>
                        <a:pt x="104" y="9"/>
                      </a:cubicBezTo>
                      <a:cubicBezTo>
                        <a:pt x="135" y="13"/>
                        <a:pt x="197" y="14"/>
                        <a:pt x="227" y="18"/>
                      </a:cubicBezTo>
                      <a:cubicBezTo>
                        <a:pt x="251" y="19"/>
                        <a:pt x="259" y="9"/>
                        <a:pt x="286" y="7"/>
                      </a:cubicBezTo>
                      <a:cubicBezTo>
                        <a:pt x="306" y="4"/>
                        <a:pt x="374" y="6"/>
                        <a:pt x="392" y="7"/>
                      </a:cubicBezTo>
                      <a:cubicBezTo>
                        <a:pt x="393" y="9"/>
                        <a:pt x="395" y="9"/>
                        <a:pt x="396" y="12"/>
                      </a:cubicBezTo>
                      <a:cubicBezTo>
                        <a:pt x="411" y="11"/>
                        <a:pt x="451" y="0"/>
                        <a:pt x="483" y="1"/>
                      </a:cubicBezTo>
                      <a:cubicBezTo>
                        <a:pt x="521" y="7"/>
                        <a:pt x="548" y="14"/>
                        <a:pt x="590" y="18"/>
                      </a:cubicBezTo>
                      <a:cubicBezTo>
                        <a:pt x="621" y="22"/>
                        <a:pt x="626" y="21"/>
                        <a:pt x="669" y="24"/>
                      </a:cubicBezTo>
                      <a:cubicBezTo>
                        <a:pt x="723" y="26"/>
                        <a:pt x="870" y="25"/>
                        <a:pt x="917" y="30"/>
                      </a:cubicBezTo>
                      <a:cubicBezTo>
                        <a:pt x="961" y="34"/>
                        <a:pt x="932" y="32"/>
                        <a:pt x="938" y="36"/>
                      </a:cubicBezTo>
                      <a:cubicBezTo>
                        <a:pt x="944" y="40"/>
                        <a:pt x="953" y="39"/>
                        <a:pt x="953" y="54"/>
                      </a:cubicBezTo>
                      <a:cubicBezTo>
                        <a:pt x="954" y="60"/>
                        <a:pt x="964" y="107"/>
                        <a:pt x="937" y="124"/>
                      </a:cubicBezTo>
                      <a:cubicBezTo>
                        <a:pt x="852" y="128"/>
                        <a:pt x="827" y="75"/>
                        <a:pt x="768" y="95"/>
                      </a:cubicBezTo>
                      <a:cubicBezTo>
                        <a:pt x="742" y="128"/>
                        <a:pt x="714" y="126"/>
                        <a:pt x="686" y="130"/>
                      </a:cubicBezTo>
                      <a:cubicBezTo>
                        <a:pt x="649" y="148"/>
                        <a:pt x="617" y="136"/>
                        <a:pt x="579" y="130"/>
                      </a:cubicBezTo>
                      <a:cubicBezTo>
                        <a:pt x="517" y="71"/>
                        <a:pt x="451" y="121"/>
                        <a:pt x="387" y="83"/>
                      </a:cubicBezTo>
                      <a:cubicBezTo>
                        <a:pt x="331" y="87"/>
                        <a:pt x="276" y="79"/>
                        <a:pt x="220" y="107"/>
                      </a:cubicBezTo>
                      <a:cubicBezTo>
                        <a:pt x="209" y="121"/>
                        <a:pt x="200" y="126"/>
                        <a:pt x="189" y="130"/>
                      </a:cubicBezTo>
                      <a:cubicBezTo>
                        <a:pt x="123" y="124"/>
                        <a:pt x="69" y="101"/>
                        <a:pt x="2" y="101"/>
                      </a:cubicBezTo>
                    </a:path>
                  </a:pathLst>
                </a:custGeom>
                <a:solidFill>
                  <a:srgbClr val="9999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Rectangle 63" descr="Blue tissue paper">
                  <a:extLst>
                    <a:ext uri="{FF2B5EF4-FFF2-40B4-BE49-F238E27FC236}">
                      <a16:creationId xmlns:a16="http://schemas.microsoft.com/office/drawing/2014/main" id="{F4B5B141-BBEB-4945-9A78-0C999E96473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54" y="2153"/>
                  <a:ext cx="1798" cy="881"/>
                </a:xfrm>
                <a:prstGeom prst="rect">
                  <a:avLst/>
                </a:prstGeom>
                <a:solidFill>
                  <a:srgbClr val="9999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Freeform 64">
                  <a:extLst>
                    <a:ext uri="{FF2B5EF4-FFF2-40B4-BE49-F238E27FC236}">
                      <a16:creationId xmlns:a16="http://schemas.microsoft.com/office/drawing/2014/main" id="{29D5BACA-BE27-4E97-90F5-0733460CB6C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42" y="2432"/>
                  <a:ext cx="131" cy="30"/>
                </a:xfrm>
                <a:custGeom>
                  <a:avLst/>
                  <a:gdLst>
                    <a:gd name="T0" fmla="*/ 0 w 69"/>
                    <a:gd name="T1" fmla="*/ 16 h 19"/>
                    <a:gd name="T2" fmla="*/ 33 w 69"/>
                    <a:gd name="T3" fmla="*/ 16 h 19"/>
                    <a:gd name="T4" fmla="*/ 69 w 69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69"/>
                    <a:gd name="T10" fmla="*/ 0 h 19"/>
                    <a:gd name="T11" fmla="*/ 69 w 69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9" h="19">
                      <a:moveTo>
                        <a:pt x="0" y="16"/>
                      </a:moveTo>
                      <a:cubicBezTo>
                        <a:pt x="5" y="16"/>
                        <a:pt x="21" y="19"/>
                        <a:pt x="33" y="16"/>
                      </a:cubicBezTo>
                      <a:cubicBezTo>
                        <a:pt x="45" y="13"/>
                        <a:pt x="62" y="3"/>
                        <a:pt x="69" y="0"/>
                      </a:cubicBez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 type="none" w="med" len="med"/>
                  <a:tailEnd type="arrow" w="med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65">
                  <a:extLst>
                    <a:ext uri="{FF2B5EF4-FFF2-40B4-BE49-F238E27FC236}">
                      <a16:creationId xmlns:a16="http://schemas.microsoft.com/office/drawing/2014/main" id="{C47B59F0-7A2C-4142-887E-C75EB5865E2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208" y="2076"/>
                  <a:ext cx="327" cy="28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66">
                  <a:extLst>
                    <a:ext uri="{FF2B5EF4-FFF2-40B4-BE49-F238E27FC236}">
                      <a16:creationId xmlns:a16="http://schemas.microsoft.com/office/drawing/2014/main" id="{272427D2-7BF0-4C28-956E-43E9CACBE42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52" y="2304"/>
                  <a:ext cx="103" cy="14"/>
                </a:xfrm>
                <a:custGeom>
                  <a:avLst/>
                  <a:gdLst>
                    <a:gd name="T0" fmla="*/ 55 w 55"/>
                    <a:gd name="T1" fmla="*/ 9 h 9"/>
                    <a:gd name="T2" fmla="*/ 27 w 55"/>
                    <a:gd name="T3" fmla="*/ 0 h 9"/>
                    <a:gd name="T4" fmla="*/ 0 w 55"/>
                    <a:gd name="T5" fmla="*/ 6 h 9"/>
                    <a:gd name="T6" fmla="*/ 0 60000 65536"/>
                    <a:gd name="T7" fmla="*/ 0 60000 65536"/>
                    <a:gd name="T8" fmla="*/ 0 60000 65536"/>
                    <a:gd name="T9" fmla="*/ 0 w 55"/>
                    <a:gd name="T10" fmla="*/ 0 h 9"/>
                    <a:gd name="T11" fmla="*/ 55 w 55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5" h="9">
                      <a:moveTo>
                        <a:pt x="55" y="9"/>
                      </a:moveTo>
                      <a:cubicBezTo>
                        <a:pt x="50" y="8"/>
                        <a:pt x="36" y="0"/>
                        <a:pt x="27" y="0"/>
                      </a:cubicBezTo>
                      <a:cubicBezTo>
                        <a:pt x="18" y="0"/>
                        <a:pt x="6" y="5"/>
                        <a:pt x="0" y="6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 type="none" w="med" len="med"/>
                  <a:tailEnd type="none" w="med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Line 67">
                  <a:extLst>
                    <a:ext uri="{FF2B5EF4-FFF2-40B4-BE49-F238E27FC236}">
                      <a16:creationId xmlns:a16="http://schemas.microsoft.com/office/drawing/2014/main" id="{145A829C-FA77-4B40-91FD-706A3DFAFA7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43" y="1056"/>
                  <a:ext cx="1192" cy="102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68">
                  <a:extLst>
                    <a:ext uri="{FF2B5EF4-FFF2-40B4-BE49-F238E27FC236}">
                      <a16:creationId xmlns:a16="http://schemas.microsoft.com/office/drawing/2014/main" id="{C03D08C7-A784-450B-8213-F1955C6E727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539" y="2093"/>
                  <a:ext cx="289" cy="81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69">
                  <a:extLst>
                    <a:ext uri="{FF2B5EF4-FFF2-40B4-BE49-F238E27FC236}">
                      <a16:creationId xmlns:a16="http://schemas.microsoft.com/office/drawing/2014/main" id="{3EDF6A6B-0A90-4133-A9E4-F53FE1D3244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538" y="2101"/>
                  <a:ext cx="0" cy="75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Text Box 70">
                  <a:extLst>
                    <a:ext uri="{FF2B5EF4-FFF2-40B4-BE49-F238E27FC236}">
                      <a16:creationId xmlns:a16="http://schemas.microsoft.com/office/drawing/2014/main" id="{7994D6DA-C6BF-4AA6-9EA1-7925A2271F0C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492" y="2445"/>
                  <a:ext cx="241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l-GR" sz="2000">
                      <a:solidFill>
                        <a:srgbClr val="000000"/>
                      </a:solidFill>
                    </a:rPr>
                    <a:t>θ</a:t>
                  </a:r>
                  <a:r>
                    <a:rPr lang="en-US" sz="2000" baseline="-25000">
                      <a:solidFill>
                        <a:srgbClr val="000000"/>
                      </a:solidFill>
                    </a:rPr>
                    <a:t>r</a:t>
                  </a:r>
                  <a:endParaRPr lang="el-GR" sz="2000" baseline="-250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Text Box 71">
                  <a:extLst>
                    <a:ext uri="{FF2B5EF4-FFF2-40B4-BE49-F238E27FC236}">
                      <a16:creationId xmlns:a16="http://schemas.microsoft.com/office/drawing/2014/main" id="{ABE55572-80F3-4278-9336-6FB38B034857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008" y="1430"/>
                  <a:ext cx="534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l-GR" sz="2000" dirty="0">
                      <a:solidFill>
                        <a:srgbClr val="000000"/>
                      </a:solidFill>
                    </a:rPr>
                    <a:t>Δ</a:t>
                  </a:r>
                  <a:r>
                    <a:rPr lang="en-US" sz="2000" dirty="0">
                      <a:solidFill>
                        <a:srgbClr val="000000"/>
                      </a:solidFill>
                    </a:rPr>
                    <a:t>R</a:t>
                  </a:r>
                  <a:r>
                    <a:rPr lang="en-US" sz="2000" baseline="-25000" dirty="0">
                      <a:solidFill>
                        <a:srgbClr val="000000"/>
                      </a:solidFill>
                    </a:rPr>
                    <a:t>a</a:t>
                  </a:r>
                  <a:endParaRPr lang="el-GR" sz="2000" baseline="-25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Text Box 72">
                  <a:extLst>
                    <a:ext uri="{FF2B5EF4-FFF2-40B4-BE49-F238E27FC236}">
                      <a16:creationId xmlns:a16="http://schemas.microsoft.com/office/drawing/2014/main" id="{65A06ED3-A272-454A-A71B-806113DF80E1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732" y="2273"/>
                  <a:ext cx="533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l-GR" sz="2000" dirty="0">
                      <a:solidFill>
                        <a:srgbClr val="000000"/>
                      </a:solidFill>
                    </a:rPr>
                    <a:t>Δ</a:t>
                  </a:r>
                  <a:r>
                    <a:rPr lang="en-US" sz="2000" dirty="0">
                      <a:solidFill>
                        <a:srgbClr val="000000"/>
                      </a:solidFill>
                    </a:rPr>
                    <a:t>R</a:t>
                  </a:r>
                  <a:r>
                    <a:rPr lang="en-US" sz="2000" baseline="-25000" dirty="0">
                      <a:solidFill>
                        <a:srgbClr val="000000"/>
                      </a:solidFill>
                    </a:rPr>
                    <a:t>r</a:t>
                  </a:r>
                  <a:endParaRPr lang="el-GR" sz="2000" baseline="-25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" name="Line 73">
                  <a:extLst>
                    <a:ext uri="{FF2B5EF4-FFF2-40B4-BE49-F238E27FC236}">
                      <a16:creationId xmlns:a16="http://schemas.microsoft.com/office/drawing/2014/main" id="{EA7EAEC2-3B14-461F-9179-1148899AFE2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79" y="1794"/>
                  <a:ext cx="329" cy="283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74">
                  <a:extLst>
                    <a:ext uri="{FF2B5EF4-FFF2-40B4-BE49-F238E27FC236}">
                      <a16:creationId xmlns:a16="http://schemas.microsoft.com/office/drawing/2014/main" id="{32C0641C-6D5B-4166-B700-A54BB18FDFB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53" y="1758"/>
                  <a:ext cx="6" cy="73"/>
                </a:xfrm>
                <a:custGeom>
                  <a:avLst/>
                  <a:gdLst>
                    <a:gd name="T0" fmla="*/ 3 w 3"/>
                    <a:gd name="T1" fmla="*/ 0 h 46"/>
                    <a:gd name="T2" fmla="*/ 0 w 3"/>
                    <a:gd name="T3" fmla="*/ 22 h 46"/>
                    <a:gd name="T4" fmla="*/ 3 w 3"/>
                    <a:gd name="T5" fmla="*/ 46 h 46"/>
                    <a:gd name="T6" fmla="*/ 0 60000 65536"/>
                    <a:gd name="T7" fmla="*/ 0 60000 65536"/>
                    <a:gd name="T8" fmla="*/ 0 60000 65536"/>
                    <a:gd name="T9" fmla="*/ 0 w 3"/>
                    <a:gd name="T10" fmla="*/ 0 h 46"/>
                    <a:gd name="T11" fmla="*/ 3 w 3"/>
                    <a:gd name="T12" fmla="*/ 46 h 4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" h="46">
                      <a:moveTo>
                        <a:pt x="3" y="0"/>
                      </a:moveTo>
                      <a:cubicBezTo>
                        <a:pt x="2" y="4"/>
                        <a:pt x="0" y="14"/>
                        <a:pt x="0" y="22"/>
                      </a:cubicBezTo>
                      <a:cubicBezTo>
                        <a:pt x="0" y="30"/>
                        <a:pt x="2" y="41"/>
                        <a:pt x="3" y="46"/>
                      </a:cubicBez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 type="none" w="med" len="med"/>
                  <a:tailEnd type="none" w="med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Line 75">
                  <a:extLst>
                    <a:ext uri="{FF2B5EF4-FFF2-40B4-BE49-F238E27FC236}">
                      <a16:creationId xmlns:a16="http://schemas.microsoft.com/office/drawing/2014/main" id="{451D0ED5-0B32-44B1-A262-4997582C572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74" y="2070"/>
                  <a:ext cx="6" cy="83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sm"/>
                  <a:tailEnd type="triangle" w="med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Text Box 76">
                  <a:extLst>
                    <a:ext uri="{FF2B5EF4-FFF2-40B4-BE49-F238E27FC236}">
                      <a16:creationId xmlns:a16="http://schemas.microsoft.com/office/drawing/2014/main" id="{50591091-EB68-4859-BC28-042B0D53A2FB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40" y="2426"/>
                  <a:ext cx="314" cy="4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>
                      <a:solidFill>
                        <a:srgbClr val="000000"/>
                      </a:solidFill>
                    </a:rPr>
                    <a:t>d</a:t>
                  </a:r>
                  <a:r>
                    <a:rPr lang="en-US" baseline="-25000">
                      <a:solidFill>
                        <a:srgbClr val="000000"/>
                      </a:solidFill>
                    </a:rPr>
                    <a:t>s</a:t>
                  </a:r>
                  <a:r>
                    <a:rPr lang="en-US">
                      <a:solidFill>
                        <a:srgbClr val="000000"/>
                      </a:solidFill>
                    </a:rPr>
                    <a:t>   </a:t>
                  </a:r>
                  <a:r>
                    <a:rPr lang="el-GR">
                      <a:solidFill>
                        <a:srgbClr val="000000"/>
                      </a:solidFill>
                      <a:cs typeface="Times New Roman" pitchFamily="18" charset="0"/>
                    </a:rPr>
                    <a:t>ε</a:t>
                  </a:r>
                  <a:r>
                    <a:rPr lang="en-US" baseline="-25000">
                      <a:solidFill>
                        <a:srgbClr val="000000"/>
                      </a:solidFill>
                      <a:cs typeface="Times New Roman" pitchFamily="18" charset="0"/>
                    </a:rPr>
                    <a:t>s</a:t>
                  </a:r>
                  <a:endParaRPr lang="el-GR" baseline="-250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306A591-34B9-42FC-8C99-0E9EAD0CA9D1}"/>
                  </a:ext>
                </a:extLst>
              </p:cNvPr>
              <p:cNvGrpSpPr/>
              <p:nvPr/>
            </p:nvGrpSpPr>
            <p:grpSpPr>
              <a:xfrm>
                <a:off x="533400" y="1519354"/>
                <a:ext cx="2897188" cy="3032125"/>
                <a:chOff x="533400" y="1519354"/>
                <a:chExt cx="2897188" cy="3032125"/>
              </a:xfrm>
            </p:grpSpPr>
            <p:grpSp>
              <p:nvGrpSpPr>
                <p:cNvPr id="68" name="Group 37">
                  <a:extLst>
                    <a:ext uri="{FF2B5EF4-FFF2-40B4-BE49-F238E27FC236}">
                      <a16:creationId xmlns:a16="http://schemas.microsoft.com/office/drawing/2014/main" id="{D3F80A00-CF9E-4F4D-A511-68F89C8567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3400" y="1519354"/>
                  <a:ext cx="2897188" cy="3032125"/>
                  <a:chOff x="336" y="1208"/>
                  <a:chExt cx="1825" cy="1910"/>
                </a:xfrm>
              </p:grpSpPr>
              <p:grpSp>
                <p:nvGrpSpPr>
                  <p:cNvPr id="70" name="Group 9">
                    <a:extLst>
                      <a:ext uri="{FF2B5EF4-FFF2-40B4-BE49-F238E27FC236}">
                        <a16:creationId xmlns:a16="http://schemas.microsoft.com/office/drawing/2014/main" id="{CF11C70B-3017-4763-A09B-10D05A52A98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4" y="2898"/>
                    <a:ext cx="1807" cy="220"/>
                    <a:chOff x="2160" y="2259"/>
                    <a:chExt cx="1882" cy="141"/>
                  </a:xfrm>
                </p:grpSpPr>
                <p:sp>
                  <p:nvSpPr>
                    <p:cNvPr id="76" name="Freeform 10" descr="Cork">
                      <a:extLst>
                        <a:ext uri="{FF2B5EF4-FFF2-40B4-BE49-F238E27FC236}">
                          <a16:creationId xmlns:a16="http://schemas.microsoft.com/office/drawing/2014/main" id="{5D0A9CCC-88A2-42B4-B0CB-C46F0496154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60" y="2259"/>
                      <a:ext cx="1882" cy="36"/>
                    </a:xfrm>
                    <a:custGeom>
                      <a:avLst/>
                      <a:gdLst>
                        <a:gd name="T0" fmla="*/ 0 w 1882"/>
                        <a:gd name="T1" fmla="*/ 39 h 84"/>
                        <a:gd name="T2" fmla="*/ 57 w 1882"/>
                        <a:gd name="T3" fmla="*/ 15 h 84"/>
                        <a:gd name="T4" fmla="*/ 249 w 1882"/>
                        <a:gd name="T5" fmla="*/ 21 h 84"/>
                        <a:gd name="T6" fmla="*/ 276 w 1882"/>
                        <a:gd name="T7" fmla="*/ 9 h 84"/>
                        <a:gd name="T8" fmla="*/ 444 w 1882"/>
                        <a:gd name="T9" fmla="*/ 18 h 84"/>
                        <a:gd name="T10" fmla="*/ 531 w 1882"/>
                        <a:gd name="T11" fmla="*/ 21 h 84"/>
                        <a:gd name="T12" fmla="*/ 558 w 1882"/>
                        <a:gd name="T13" fmla="*/ 12 h 84"/>
                        <a:gd name="T14" fmla="*/ 576 w 1882"/>
                        <a:gd name="T15" fmla="*/ 0 h 84"/>
                        <a:gd name="T16" fmla="*/ 765 w 1882"/>
                        <a:gd name="T17" fmla="*/ 12 h 84"/>
                        <a:gd name="T18" fmla="*/ 774 w 1882"/>
                        <a:gd name="T19" fmla="*/ 15 h 84"/>
                        <a:gd name="T20" fmla="*/ 783 w 1882"/>
                        <a:gd name="T21" fmla="*/ 24 h 84"/>
                        <a:gd name="T22" fmla="*/ 912 w 1882"/>
                        <a:gd name="T23" fmla="*/ 21 h 84"/>
                        <a:gd name="T24" fmla="*/ 942 w 1882"/>
                        <a:gd name="T25" fmla="*/ 9 h 84"/>
                        <a:gd name="T26" fmla="*/ 1151 w 1882"/>
                        <a:gd name="T27" fmla="*/ 18 h 84"/>
                        <a:gd name="T28" fmla="*/ 1172 w 1882"/>
                        <a:gd name="T29" fmla="*/ 36 h 84"/>
                        <a:gd name="T30" fmla="*/ 1307 w 1882"/>
                        <a:gd name="T31" fmla="*/ 21 h 84"/>
                        <a:gd name="T32" fmla="*/ 1388 w 1882"/>
                        <a:gd name="T33" fmla="*/ 9 h 84"/>
                        <a:gd name="T34" fmla="*/ 1475 w 1882"/>
                        <a:gd name="T35" fmla="*/ 12 h 84"/>
                        <a:gd name="T36" fmla="*/ 1595 w 1882"/>
                        <a:gd name="T37" fmla="*/ 18 h 84"/>
                        <a:gd name="T38" fmla="*/ 1652 w 1882"/>
                        <a:gd name="T39" fmla="*/ 27 h 84"/>
                        <a:gd name="T40" fmla="*/ 1790 w 1882"/>
                        <a:gd name="T41" fmla="*/ 24 h 84"/>
                        <a:gd name="T42" fmla="*/ 1860 w 1882"/>
                        <a:gd name="T43" fmla="*/ 36 h 84"/>
                        <a:gd name="T44" fmla="*/ 1830 w 1882"/>
                        <a:gd name="T45" fmla="*/ 72 h 84"/>
                        <a:gd name="T46" fmla="*/ 1499 w 1882"/>
                        <a:gd name="T47" fmla="*/ 57 h 84"/>
                        <a:gd name="T48" fmla="*/ 1340 w 1882"/>
                        <a:gd name="T49" fmla="*/ 75 h 84"/>
                        <a:gd name="T50" fmla="*/ 1130 w 1882"/>
                        <a:gd name="T51" fmla="*/ 75 h 84"/>
                        <a:gd name="T52" fmla="*/ 756 w 1882"/>
                        <a:gd name="T53" fmla="*/ 51 h 84"/>
                        <a:gd name="T54" fmla="*/ 429 w 1882"/>
                        <a:gd name="T55" fmla="*/ 63 h 84"/>
                        <a:gd name="T56" fmla="*/ 369 w 1882"/>
                        <a:gd name="T57" fmla="*/ 75 h 84"/>
                        <a:gd name="T58" fmla="*/ 3 w 1882"/>
                        <a:gd name="T59" fmla="*/ 60 h 84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1882"/>
                        <a:gd name="T91" fmla="*/ 0 h 84"/>
                        <a:gd name="T92" fmla="*/ 1882 w 1882"/>
                        <a:gd name="T93" fmla="*/ 84 h 84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1882" h="84">
                          <a:moveTo>
                            <a:pt x="0" y="39"/>
                          </a:moveTo>
                          <a:cubicBezTo>
                            <a:pt x="20" y="32"/>
                            <a:pt x="37" y="20"/>
                            <a:pt x="57" y="15"/>
                          </a:cubicBezTo>
                          <a:cubicBezTo>
                            <a:pt x="149" y="18"/>
                            <a:pt x="163" y="24"/>
                            <a:pt x="249" y="21"/>
                          </a:cubicBezTo>
                          <a:cubicBezTo>
                            <a:pt x="257" y="16"/>
                            <a:pt x="276" y="9"/>
                            <a:pt x="276" y="9"/>
                          </a:cubicBezTo>
                          <a:cubicBezTo>
                            <a:pt x="336" y="11"/>
                            <a:pt x="384" y="16"/>
                            <a:pt x="444" y="18"/>
                          </a:cubicBezTo>
                          <a:cubicBezTo>
                            <a:pt x="484" y="31"/>
                            <a:pt x="456" y="24"/>
                            <a:pt x="531" y="21"/>
                          </a:cubicBezTo>
                          <a:cubicBezTo>
                            <a:pt x="540" y="18"/>
                            <a:pt x="550" y="17"/>
                            <a:pt x="558" y="12"/>
                          </a:cubicBezTo>
                          <a:cubicBezTo>
                            <a:pt x="564" y="8"/>
                            <a:pt x="576" y="0"/>
                            <a:pt x="576" y="0"/>
                          </a:cubicBezTo>
                          <a:cubicBezTo>
                            <a:pt x="661" y="6"/>
                            <a:pt x="639" y="9"/>
                            <a:pt x="765" y="12"/>
                          </a:cubicBezTo>
                          <a:cubicBezTo>
                            <a:pt x="768" y="13"/>
                            <a:pt x="771" y="13"/>
                            <a:pt x="774" y="15"/>
                          </a:cubicBezTo>
                          <a:cubicBezTo>
                            <a:pt x="778" y="17"/>
                            <a:pt x="779" y="24"/>
                            <a:pt x="783" y="24"/>
                          </a:cubicBezTo>
                          <a:cubicBezTo>
                            <a:pt x="826" y="26"/>
                            <a:pt x="869" y="22"/>
                            <a:pt x="912" y="21"/>
                          </a:cubicBezTo>
                          <a:cubicBezTo>
                            <a:pt x="923" y="17"/>
                            <a:pt x="931" y="12"/>
                            <a:pt x="942" y="9"/>
                          </a:cubicBezTo>
                          <a:cubicBezTo>
                            <a:pt x="1018" y="12"/>
                            <a:pt x="1070" y="16"/>
                            <a:pt x="1151" y="18"/>
                          </a:cubicBezTo>
                          <a:cubicBezTo>
                            <a:pt x="1155" y="30"/>
                            <a:pt x="1160" y="32"/>
                            <a:pt x="1172" y="36"/>
                          </a:cubicBezTo>
                          <a:cubicBezTo>
                            <a:pt x="1273" y="33"/>
                            <a:pt x="1250" y="35"/>
                            <a:pt x="1307" y="21"/>
                          </a:cubicBezTo>
                          <a:cubicBezTo>
                            <a:pt x="1329" y="6"/>
                            <a:pt x="1364" y="10"/>
                            <a:pt x="1388" y="9"/>
                          </a:cubicBezTo>
                          <a:cubicBezTo>
                            <a:pt x="1417" y="10"/>
                            <a:pt x="1446" y="11"/>
                            <a:pt x="1475" y="12"/>
                          </a:cubicBezTo>
                          <a:cubicBezTo>
                            <a:pt x="1515" y="14"/>
                            <a:pt x="1595" y="18"/>
                            <a:pt x="1595" y="18"/>
                          </a:cubicBezTo>
                          <a:cubicBezTo>
                            <a:pt x="1616" y="23"/>
                            <a:pt x="1627" y="25"/>
                            <a:pt x="1652" y="27"/>
                          </a:cubicBezTo>
                          <a:cubicBezTo>
                            <a:pt x="1697" y="36"/>
                            <a:pt x="1746" y="39"/>
                            <a:pt x="1790" y="24"/>
                          </a:cubicBezTo>
                          <a:cubicBezTo>
                            <a:pt x="1797" y="13"/>
                            <a:pt x="1848" y="40"/>
                            <a:pt x="1860" y="36"/>
                          </a:cubicBezTo>
                          <a:cubicBezTo>
                            <a:pt x="1863" y="39"/>
                            <a:pt x="1882" y="63"/>
                            <a:pt x="1830" y="72"/>
                          </a:cubicBezTo>
                          <a:cubicBezTo>
                            <a:pt x="1663" y="74"/>
                            <a:pt x="1614" y="47"/>
                            <a:pt x="1499" y="57"/>
                          </a:cubicBezTo>
                          <a:cubicBezTo>
                            <a:pt x="1448" y="74"/>
                            <a:pt x="1394" y="73"/>
                            <a:pt x="1340" y="75"/>
                          </a:cubicBezTo>
                          <a:cubicBezTo>
                            <a:pt x="1268" y="84"/>
                            <a:pt x="1204" y="78"/>
                            <a:pt x="1130" y="75"/>
                          </a:cubicBezTo>
                          <a:cubicBezTo>
                            <a:pt x="1010" y="45"/>
                            <a:pt x="880" y="70"/>
                            <a:pt x="756" y="51"/>
                          </a:cubicBezTo>
                          <a:cubicBezTo>
                            <a:pt x="646" y="53"/>
                            <a:pt x="538" y="49"/>
                            <a:pt x="429" y="63"/>
                          </a:cubicBezTo>
                          <a:cubicBezTo>
                            <a:pt x="409" y="70"/>
                            <a:pt x="390" y="73"/>
                            <a:pt x="369" y="75"/>
                          </a:cubicBezTo>
                          <a:cubicBezTo>
                            <a:pt x="241" y="72"/>
                            <a:pt x="134" y="60"/>
                            <a:pt x="3" y="60"/>
                          </a:cubicBezTo>
                        </a:path>
                      </a:pathLst>
                    </a:custGeom>
                    <a:blipFill dpi="0" rotWithShape="1">
                      <a:blip r:embed="rId5" cstate="screen"/>
                      <a:srcRect/>
                      <a:tile tx="0" ty="0" sx="100000" sy="100000" flip="none" algn="tl"/>
                    </a:blip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Rectangle 11" descr="Cork">
                      <a:extLst>
                        <a:ext uri="{FF2B5EF4-FFF2-40B4-BE49-F238E27FC236}">
                          <a16:creationId xmlns:a16="http://schemas.microsoft.com/office/drawing/2014/main" id="{B285233F-5103-4DA6-B70A-398AC79D6F9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2277"/>
                      <a:ext cx="1872" cy="123"/>
                    </a:xfrm>
                    <a:prstGeom prst="rect">
                      <a:avLst/>
                    </a:prstGeom>
                    <a:blipFill dpi="0" rotWithShape="1">
                      <a:blip r:embed="rId5" cstate="screen"/>
                      <a:srcRect/>
                      <a:tile tx="0" ty="0" sx="100000" sy="100000" flip="none" algn="tl"/>
                    </a:blip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1" name="Line 12">
                    <a:extLst>
                      <a:ext uri="{FF2B5EF4-FFF2-40B4-BE49-F238E27FC236}">
                        <a16:creationId xmlns:a16="http://schemas.microsoft.com/office/drawing/2014/main" id="{FC7309A4-7AE5-4913-B1AF-CC60D1271C8F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81" y="2081"/>
                    <a:ext cx="956" cy="833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prstDash val="dashDot"/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" name="Line 14">
                    <a:extLst>
                      <a:ext uri="{FF2B5EF4-FFF2-40B4-BE49-F238E27FC236}">
                        <a16:creationId xmlns:a16="http://schemas.microsoft.com/office/drawing/2014/main" id="{5BEDA23E-8E5F-4DEC-BF78-3F57D401CF87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77" y="1208"/>
                    <a:ext cx="0" cy="1199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" name="Text Box 15">
                    <a:extLst>
                      <a:ext uri="{FF2B5EF4-FFF2-40B4-BE49-F238E27FC236}">
                        <a16:creationId xmlns:a16="http://schemas.microsoft.com/office/drawing/2014/main" id="{B3908F4A-7059-4AAB-807A-DAE239675B38}"/>
                      </a:ext>
                    </a:extLst>
                  </p:cNvPr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595" y="1510"/>
                    <a:ext cx="218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l-GR">
                        <a:solidFill>
                          <a:srgbClr val="000000"/>
                        </a:solidFill>
                      </a:rPr>
                      <a:t>θ</a:t>
                    </a:r>
                    <a:r>
                      <a:rPr lang="en-US" baseline="-25000">
                        <a:solidFill>
                          <a:srgbClr val="000000"/>
                        </a:solidFill>
                      </a:rPr>
                      <a:t>i</a:t>
                    </a:r>
                    <a:endParaRPr lang="el-GR" baseline="-250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4" name="Line 26">
                    <a:extLst>
                      <a:ext uri="{FF2B5EF4-FFF2-40B4-BE49-F238E27FC236}">
                        <a16:creationId xmlns:a16="http://schemas.microsoft.com/office/drawing/2014/main" id="{07F66746-4442-4CF4-864D-1709876BC315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1601"/>
                    <a:ext cx="543" cy="47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 27">
                    <a:extLst>
                      <a:ext uri="{FF2B5EF4-FFF2-40B4-BE49-F238E27FC236}">
                        <a16:creationId xmlns:a16="http://schemas.microsoft.com/office/drawing/2014/main" id="{E07988BA-3C6C-4D6F-AAC5-0A3339782E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668" y="1788"/>
                    <a:ext cx="209" cy="126"/>
                  </a:xfrm>
                  <a:custGeom>
                    <a:avLst/>
                    <a:gdLst>
                      <a:gd name="T0" fmla="*/ 112 w 112"/>
                      <a:gd name="T1" fmla="*/ 0 h 80"/>
                      <a:gd name="T2" fmla="*/ 64 w 112"/>
                      <a:gd name="T3" fmla="*/ 24 h 80"/>
                      <a:gd name="T4" fmla="*/ 0 w 112"/>
                      <a:gd name="T5" fmla="*/ 80 h 80"/>
                      <a:gd name="T6" fmla="*/ 0 60000 65536"/>
                      <a:gd name="T7" fmla="*/ 0 60000 65536"/>
                      <a:gd name="T8" fmla="*/ 0 60000 65536"/>
                      <a:gd name="T9" fmla="*/ 0 w 112"/>
                      <a:gd name="T10" fmla="*/ 0 h 80"/>
                      <a:gd name="T11" fmla="*/ 112 w 112"/>
                      <a:gd name="T12" fmla="*/ 80 h 8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12" h="80">
                        <a:moveTo>
                          <a:pt x="112" y="0"/>
                        </a:moveTo>
                        <a:cubicBezTo>
                          <a:pt x="104" y="3"/>
                          <a:pt x="83" y="11"/>
                          <a:pt x="64" y="24"/>
                        </a:cubicBezTo>
                        <a:cubicBezTo>
                          <a:pt x="45" y="37"/>
                          <a:pt x="13" y="68"/>
                          <a:pt x="0" y="80"/>
                        </a:cubicBez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 type="none" w="med" len="med"/>
                    <a:tailEnd type="arrow" w="med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9" name="Text Box 59">
                  <a:extLst>
                    <a:ext uri="{FF2B5EF4-FFF2-40B4-BE49-F238E27FC236}">
                      <a16:creationId xmlns:a16="http://schemas.microsoft.com/office/drawing/2014/main" id="{F11B7414-A363-413B-8202-118C45378FAA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490663" y="3354504"/>
                  <a:ext cx="847725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l-GR" sz="2000" dirty="0">
                      <a:solidFill>
                        <a:srgbClr val="000000"/>
                      </a:solidFill>
                    </a:rPr>
                    <a:t>Δ</a:t>
                  </a:r>
                  <a:r>
                    <a:rPr lang="en-US" sz="2000" dirty="0" err="1">
                      <a:solidFill>
                        <a:srgbClr val="000000"/>
                      </a:solidFill>
                    </a:rPr>
                    <a:t>R</a:t>
                  </a:r>
                  <a:r>
                    <a:rPr lang="en-US" sz="2000" baseline="-25000" dirty="0" err="1">
                      <a:solidFill>
                        <a:srgbClr val="000000"/>
                      </a:solidFill>
                    </a:rPr>
                    <a:t>ns</a:t>
                  </a:r>
                  <a:endParaRPr lang="el-GR" sz="2000" baseline="-25000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A32E40BF-A457-4CB4-805E-3D2BF984D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83195" b="64119"/>
            <a:stretch/>
          </p:blipFill>
          <p:spPr>
            <a:xfrm>
              <a:off x="2955310" y="1869632"/>
              <a:ext cx="713663" cy="891314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41F1679-B343-4992-BBA9-C49464E33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83195" b="64119"/>
            <a:stretch/>
          </p:blipFill>
          <p:spPr>
            <a:xfrm>
              <a:off x="2944578" y="980071"/>
              <a:ext cx="713663" cy="89131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72E6D5-10EB-4799-A131-4D8F1C08D03F}"/>
                </a:ext>
              </a:extLst>
            </p:cNvPr>
            <p:cNvSpPr/>
            <p:nvPr/>
          </p:nvSpPr>
          <p:spPr>
            <a:xfrm>
              <a:off x="2640874" y="2124010"/>
              <a:ext cx="340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Calibri"/>
                </a:rPr>
                <a:t>t</a:t>
              </a:r>
              <a:r>
                <a:rPr lang="en-US" baseline="-25000" dirty="0">
                  <a:cs typeface="Calibri"/>
                </a:rPr>
                <a:t>0</a:t>
              </a:r>
              <a:endParaRPr lang="en-US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B13B361-6787-4F04-AD6C-3D07FAECF55B}"/>
                </a:ext>
              </a:extLst>
            </p:cNvPr>
            <p:cNvSpPr/>
            <p:nvPr/>
          </p:nvSpPr>
          <p:spPr>
            <a:xfrm>
              <a:off x="2640874" y="943884"/>
              <a:ext cx="340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Calibri"/>
                </a:rPr>
                <a:t>t</a:t>
              </a:r>
              <a:r>
                <a:rPr lang="en-US" baseline="-25000" dirty="0">
                  <a:cs typeface="Calibri"/>
                </a:rPr>
                <a:t>1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56742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5903C-3A85-F54D-8D34-A916ECFCC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372" y="0"/>
            <a:ext cx="10375255" cy="638076"/>
          </a:xfrm>
        </p:spPr>
        <p:txBody>
          <a:bodyPr>
            <a:normAutofit fontScale="90000"/>
          </a:bodyPr>
          <a:lstStyle/>
          <a:p>
            <a:r>
              <a:rPr lang="en-US" dirty="0"/>
              <a:t>Recent L-band InSAR results from SnowEx 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D7CB81-D5CF-EE4F-8673-87CDF1A0D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53163"/>
            <a:ext cx="12192000" cy="1584635"/>
          </a:xfrm>
        </p:spPr>
        <p:txBody>
          <a:bodyPr>
            <a:normAutofit/>
          </a:bodyPr>
          <a:lstStyle/>
          <a:p>
            <a:r>
              <a:rPr lang="en-US" sz="1600" dirty="0"/>
              <a:t>UAVSAR pair from Grand Mesa, Feb 13 - Feb 1, 2020</a:t>
            </a:r>
          </a:p>
          <a:p>
            <a:r>
              <a:rPr lang="en-US" sz="1600" dirty="0"/>
              <a:t>Quantum Spatial Inc (QSI) lidar flights for depth change, Feb 12-Feb 1, 2020</a:t>
            </a:r>
          </a:p>
          <a:p>
            <a:r>
              <a:rPr lang="en-US" sz="1600" dirty="0"/>
              <a:t>Lidar accuracy ~3-5cm per flight, expected ~6-10cm accuracy for depth/depth change products</a:t>
            </a:r>
          </a:p>
          <a:p>
            <a:r>
              <a:rPr lang="en-US" sz="1600" dirty="0"/>
              <a:t>UAVSAR depth inversion uses phase change and incidence angle, with measured surface density (200 kg/m^3). No tunable parameters!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01E189-BAB1-A640-ACD1-BA6DE0FF2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63" y="699850"/>
            <a:ext cx="11759499" cy="4753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4C1F8A-8C07-4E42-89EA-33B1B06ED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05" y="5635487"/>
            <a:ext cx="804644" cy="6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36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88BCA-28E3-F645-90D0-54A24AC7E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01810"/>
            <a:ext cx="11508126" cy="118880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Zoom in on 2km x 2km region with dynamic range in depth</a:t>
            </a:r>
          </a:p>
          <a:p>
            <a:r>
              <a:rPr lang="en-US" dirty="0"/>
              <a:t>R-value = 0.76, RMSD=4.7cm depth, 0.9cm SWE</a:t>
            </a:r>
          </a:p>
          <a:p>
            <a:r>
              <a:rPr lang="en-US" dirty="0"/>
              <a:t>Independent high-resolution spatial snow information is critical for evaluation of radar approaches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3FDA2D-9263-FE42-B28C-D5EBB8889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319"/>
            <a:ext cx="12192000" cy="46232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2058E25-1DDF-4B53-8F77-1D6CCAF1D76B}"/>
              </a:ext>
            </a:extLst>
          </p:cNvPr>
          <p:cNvSpPr txBox="1">
            <a:spLocks/>
          </p:cNvSpPr>
          <p:nvPr/>
        </p:nvSpPr>
        <p:spPr>
          <a:xfrm>
            <a:off x="908372" y="140243"/>
            <a:ext cx="10375255" cy="638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Recent L-band InSAR results from SnowEx 2020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3C7181-3EFA-4061-9BBE-236E6C386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1305" y="5635487"/>
            <a:ext cx="804644" cy="6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22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F37DD-D516-FF42-9946-F9CF49C55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6442" y="824787"/>
            <a:ext cx="4042948" cy="594087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Independent field observations of depth change show a mean depth change of 9cm over this period</a:t>
            </a:r>
          </a:p>
          <a:p>
            <a:r>
              <a:rPr lang="en-US" dirty="0"/>
              <a:t>In these conditions (surface density ~200 kg/m^3),  360 deg phase change can capture 46cm depth change.  Reference location and surface density estimate required.</a:t>
            </a:r>
          </a:p>
          <a:p>
            <a:r>
              <a:rPr lang="en-US" dirty="0"/>
              <a:t>Correlation loss after 3-12 weeks depending on conditions, much shorter in vegetation</a:t>
            </a:r>
          </a:p>
          <a:p>
            <a:r>
              <a:rPr lang="en-US" dirty="0"/>
              <a:t>SnowEx2021 focused on capturing larger SWE/depth changes, and exploring transition between dry and wet snow</a:t>
            </a:r>
          </a:p>
          <a:p>
            <a:r>
              <a:rPr lang="en-US" dirty="0"/>
              <a:t>Technique shows promise for defining snow accumulation patterns</a:t>
            </a:r>
          </a:p>
          <a:p>
            <a:r>
              <a:rPr lang="en-US" dirty="0"/>
              <a:t>More work needed to define limitations in vegetation and steep topography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FD3282-A1A3-264A-A9FD-2D6EFC8E2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10" y="791862"/>
            <a:ext cx="6945758" cy="5945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59C10A-6EA2-4FA2-9218-43B671AB3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270" y="6033213"/>
            <a:ext cx="804644" cy="6430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022D2C3-D609-4D73-98AA-678B7CBB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372" y="0"/>
            <a:ext cx="10375255" cy="638076"/>
          </a:xfrm>
        </p:spPr>
        <p:txBody>
          <a:bodyPr>
            <a:normAutofit fontScale="90000"/>
          </a:bodyPr>
          <a:lstStyle/>
          <a:p>
            <a:r>
              <a:rPr lang="en-US" dirty="0"/>
              <a:t>Recent L-band InSAR results from SnowEx 2020</a:t>
            </a:r>
          </a:p>
        </p:txBody>
      </p:sp>
    </p:spTree>
    <p:extLst>
      <p:ext uri="{BB962C8B-B14F-4D97-AF65-F5344CB8AC3E}">
        <p14:creationId xmlns:p14="http://schemas.microsoft.com/office/powerpoint/2010/main" val="2113302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EDFE7-86A2-0743-9D1B-04775DDE3F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6826" y="974842"/>
            <a:ext cx="10972801" cy="426006"/>
          </a:xfrm>
        </p:spPr>
        <p:txBody>
          <a:bodyPr/>
          <a:lstStyle/>
          <a:p>
            <a:r>
              <a:rPr lang="en-US" sz="2000" dirty="0"/>
              <a:t>NASA Science Focus: Capturing the Earth in Motion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5321C3-B745-164F-AE7C-938EC5D5396C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1" t="18704" r="21833" b="29817"/>
          <a:stretch/>
        </p:blipFill>
        <p:spPr bwMode="auto">
          <a:xfrm>
            <a:off x="3075940" y="1277085"/>
            <a:ext cx="5574574" cy="37858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78B4AA-2A65-724D-8BBD-EB8561BA78D4}"/>
              </a:ext>
            </a:extLst>
          </p:cNvPr>
          <p:cNvSpPr txBox="1"/>
          <p:nvPr/>
        </p:nvSpPr>
        <p:spPr>
          <a:xfrm>
            <a:off x="2011681" y="5239658"/>
            <a:ext cx="8878870" cy="1618342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en-US" dirty="0"/>
              <a:t>NISAR will image Earth’s dynamic surface over time, providing information </a:t>
            </a:r>
          </a:p>
          <a:p>
            <a:r>
              <a:rPr lang="en-US" dirty="0"/>
              <a:t>on changes in ice sheets and glaciers, the evolution of natural and </a:t>
            </a:r>
          </a:p>
          <a:p>
            <a:r>
              <a:rPr lang="en-US" dirty="0"/>
              <a:t>managed ecosystems, earthquake and volcano deformation, </a:t>
            </a:r>
          </a:p>
          <a:p>
            <a:r>
              <a:rPr lang="en-US" dirty="0"/>
              <a:t>subsidence from groundwater and oil pumping, and the human impact of </a:t>
            </a:r>
          </a:p>
          <a:p>
            <a:r>
              <a:rPr lang="en-US" dirty="0"/>
              <a:t>these and many other phenomena.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D26790-37A2-2949-A0FC-BA7C1BFDF9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87"/>
          <a:stretch/>
        </p:blipFill>
        <p:spPr>
          <a:xfrm>
            <a:off x="9552308" y="359926"/>
            <a:ext cx="719667" cy="590175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1D812F74-6327-3641-96A7-8ED9314598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890001" y="6457848"/>
            <a:ext cx="1022141" cy="400153"/>
          </a:xfrm>
        </p:spPr>
        <p:txBody>
          <a:bodyPr/>
          <a:lstStyle/>
          <a:p>
            <a:pPr>
              <a:defRPr/>
            </a:pPr>
            <a:fld id="{66903341-EC2B-9943-B952-05250FB8744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0" name="Picture 12" descr="http://expertjobs.org/wp-content/uploads/2012/09/isro.jpg">
            <a:extLst>
              <a:ext uri="{FF2B5EF4-FFF2-40B4-BE49-F238E27FC236}">
                <a16:creationId xmlns:a16="http://schemas.microsoft.com/office/drawing/2014/main" id="{30DC4903-E8E2-F745-8987-42B8C8385E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283" y="312828"/>
            <a:ext cx="702752" cy="66201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373E5-C939-489F-81F8-E3E2EF16CFC9}"/>
              </a:ext>
            </a:extLst>
          </p:cNvPr>
          <p:cNvSpPr/>
          <p:nvPr/>
        </p:nvSpPr>
        <p:spPr>
          <a:xfrm>
            <a:off x="355116" y="177389"/>
            <a:ext cx="73041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NISAR (NASA-ISRO SAR)</a:t>
            </a:r>
          </a:p>
          <a:p>
            <a:r>
              <a:rPr lang="en-US" dirty="0"/>
              <a:t>	ISRO (Indian Space Research Organization</a:t>
            </a:r>
          </a:p>
        </p:txBody>
      </p:sp>
    </p:spTree>
    <p:extLst>
      <p:ext uri="{BB962C8B-B14F-4D97-AF65-F5344CB8AC3E}">
        <p14:creationId xmlns:p14="http://schemas.microsoft.com/office/powerpoint/2010/main" val="1342335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07150-430E-416A-93F7-1E47F5822A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194" y="696043"/>
            <a:ext cx="3996421" cy="299731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89F029-A903-4F1A-94B3-201B2534BA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517" y="696043"/>
            <a:ext cx="3996421" cy="299731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FC1EB4-09ED-454F-A6FE-EC662B2F1D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12" r="17676"/>
          <a:stretch/>
        </p:blipFill>
        <p:spPr>
          <a:xfrm>
            <a:off x="4093890" y="3854852"/>
            <a:ext cx="4004220" cy="27501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B95644-A932-4257-88A2-82958D012136}"/>
              </a:ext>
            </a:extLst>
          </p:cNvPr>
          <p:cNvSpPr/>
          <p:nvPr/>
        </p:nvSpPr>
        <p:spPr>
          <a:xfrm>
            <a:off x="1022482" y="172823"/>
            <a:ext cx="9757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CRREL Ground-based L-Band InSAR experiment at  Bogus Basin, ID</a:t>
            </a:r>
          </a:p>
        </p:txBody>
      </p:sp>
    </p:spTree>
    <p:extLst>
      <p:ext uri="{BB962C8B-B14F-4D97-AF65-F5344CB8AC3E}">
        <p14:creationId xmlns:p14="http://schemas.microsoft.com/office/powerpoint/2010/main" val="1189925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55B7E6-5444-4ECA-AD31-2F55403F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229"/>
            <a:ext cx="10515600" cy="1325563"/>
          </a:xfrm>
        </p:spPr>
        <p:txBody>
          <a:bodyPr/>
          <a:lstStyle/>
          <a:p>
            <a:r>
              <a:rPr lang="en-US" dirty="0"/>
              <a:t>Snow melt mapping with SAR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CE3AA0-3FC0-4BC2-8A5D-692528BCF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12585"/>
            <a:ext cx="9144000" cy="5745415"/>
          </a:xfrm>
          <a:prstGeom prst="rect">
            <a:avLst/>
          </a:prstGeom>
        </p:spPr>
      </p:pic>
      <p:sp>
        <p:nvSpPr>
          <p:cNvPr id="4" name="Text Box 32">
            <a:extLst>
              <a:ext uri="{FF2B5EF4-FFF2-40B4-BE49-F238E27FC236}">
                <a16:creationId xmlns:a16="http://schemas.microsoft.com/office/drawing/2014/main" id="{B0468C7A-8563-4B12-92A6-910BCC8AF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6386349"/>
            <a:ext cx="19705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latin typeface="Calibri"/>
                <a:cs typeface="Calibri"/>
              </a:rPr>
              <a:t>Lund et al., 2020</a:t>
            </a:r>
          </a:p>
        </p:txBody>
      </p:sp>
    </p:spTree>
    <p:extLst>
      <p:ext uri="{BB962C8B-B14F-4D97-AF65-F5344CB8AC3E}">
        <p14:creationId xmlns:p14="http://schemas.microsoft.com/office/powerpoint/2010/main" val="485392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420B29-6245-4815-9BE0-D0ACBC6ED477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766" y="1035187"/>
            <a:ext cx="6120130" cy="4046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889819B-4168-4758-997F-4ABDEA6AE75C}"/>
              </a:ext>
            </a:extLst>
          </p:cNvPr>
          <p:cNvGrpSpPr/>
          <p:nvPr/>
        </p:nvGrpSpPr>
        <p:grpSpPr>
          <a:xfrm>
            <a:off x="421180" y="1035187"/>
            <a:ext cx="4144625" cy="4092147"/>
            <a:chOff x="120110" y="76200"/>
            <a:chExt cx="5656880" cy="5585254"/>
          </a:xfrm>
        </p:grpSpPr>
        <p:pic>
          <p:nvPicPr>
            <p:cNvPr id="7" name="Picture 6" descr="4-29 copy.png">
              <a:extLst>
                <a:ext uri="{FF2B5EF4-FFF2-40B4-BE49-F238E27FC236}">
                  <a16:creationId xmlns:a16="http://schemas.microsoft.com/office/drawing/2014/main" id="{87526866-B5FE-4622-AC93-0B8BD1A0DA11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02" y="76200"/>
              <a:ext cx="278892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5-23 copy.png">
              <a:extLst>
                <a:ext uri="{FF2B5EF4-FFF2-40B4-BE49-F238E27FC236}">
                  <a16:creationId xmlns:a16="http://schemas.microsoft.com/office/drawing/2014/main" id="{322CBF8C-E554-4F85-BDE0-4CD5B93060CD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070" y="76200"/>
              <a:ext cx="278892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 descr="6-16 copy.png">
              <a:extLst>
                <a:ext uri="{FF2B5EF4-FFF2-40B4-BE49-F238E27FC236}">
                  <a16:creationId xmlns:a16="http://schemas.microsoft.com/office/drawing/2014/main" id="{D535286B-ED8E-429B-9527-0E18B48AC4BB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10" y="1954427"/>
              <a:ext cx="278892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7-11d copy 2.png">
              <a:extLst>
                <a:ext uri="{FF2B5EF4-FFF2-40B4-BE49-F238E27FC236}">
                  <a16:creationId xmlns:a16="http://schemas.microsoft.com/office/drawing/2014/main" id="{6D22D871-DF82-45FF-93AE-E3D3F1CA6E1A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070" y="1954427"/>
              <a:ext cx="278892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7-10 copy.png">
              <a:extLst>
                <a:ext uri="{FF2B5EF4-FFF2-40B4-BE49-F238E27FC236}">
                  <a16:creationId xmlns:a16="http://schemas.microsoft.com/office/drawing/2014/main" id="{20E275B0-0873-4B1D-B9D4-2E38AA9A49B7}"/>
                </a:ext>
              </a:extLst>
            </p:cNvPr>
            <p:cNvPicPr/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4" b="7101"/>
            <a:stretch/>
          </p:blipFill>
          <p:spPr bwMode="auto">
            <a:xfrm>
              <a:off x="165830" y="3832654"/>
              <a:ext cx="2743200" cy="18288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8-27 copy.png">
              <a:extLst>
                <a:ext uri="{FF2B5EF4-FFF2-40B4-BE49-F238E27FC236}">
                  <a16:creationId xmlns:a16="http://schemas.microsoft.com/office/drawing/2014/main" id="{1BD394AA-B674-47B6-8A1A-6DD65B1148A5}"/>
                </a:ext>
              </a:extLst>
            </p:cNvPr>
            <p:cNvPicPr/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2" b="7848"/>
            <a:stretch/>
          </p:blipFill>
          <p:spPr bwMode="auto">
            <a:xfrm>
              <a:off x="2988070" y="3832654"/>
              <a:ext cx="2760980" cy="18288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94022F8-C725-4B35-916B-18E11FD1CA48}"/>
              </a:ext>
            </a:extLst>
          </p:cNvPr>
          <p:cNvSpPr/>
          <p:nvPr/>
        </p:nvSpPr>
        <p:spPr>
          <a:xfrm>
            <a:off x="5101896" y="512733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Wet snow mapping spring through fall 2015 using Sentinel-1.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F59F73-1910-4DF4-A100-6CBD30EB381D}"/>
              </a:ext>
            </a:extLst>
          </p:cNvPr>
          <p:cNvSpPr/>
          <p:nvPr/>
        </p:nvSpPr>
        <p:spPr>
          <a:xfrm>
            <a:off x="543340" y="5219906"/>
            <a:ext cx="4090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Time series of Sentinel-1 SAR data indicating changes in the wet snow cover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476455B-45AB-4477-98C9-85E8CDC1EACA}"/>
              </a:ext>
            </a:extLst>
          </p:cNvPr>
          <p:cNvSpPr txBox="1">
            <a:spLocks/>
          </p:cNvSpPr>
          <p:nvPr/>
        </p:nvSpPr>
        <p:spPr>
          <a:xfrm>
            <a:off x="-268813" y="0"/>
            <a:ext cx="11284873" cy="77552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spc="-50" baseline="0">
                <a:solidFill>
                  <a:srgbClr val="643517"/>
                </a:solidFill>
                <a:latin typeface="Franklin Gothic Heavy" panose="020B09030201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  <a:latin typeface="+mn-lt"/>
              </a:rPr>
              <a:t>Wet snow cover mapping for stream discharge modeling </a:t>
            </a:r>
          </a:p>
        </p:txBody>
      </p:sp>
    </p:spTree>
    <p:extLst>
      <p:ext uri="{BB962C8B-B14F-4D97-AF65-F5344CB8AC3E}">
        <p14:creationId xmlns:p14="http://schemas.microsoft.com/office/powerpoint/2010/main" val="4235981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C4DF045-7458-499C-A6B1-1577DBBD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8581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4E785E-10DD-4354-9746-CA51B9AA3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622" y="0"/>
            <a:ext cx="3830378" cy="602826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574DB2D-9864-4F8A-A495-2F294236FF05}"/>
              </a:ext>
            </a:extLst>
          </p:cNvPr>
          <p:cNvSpPr/>
          <p:nvPr/>
        </p:nvSpPr>
        <p:spPr>
          <a:xfrm>
            <a:off x="8361622" y="6028267"/>
            <a:ext cx="3051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i="0" u="none" strike="noStrike" baseline="0" dirty="0">
                <a:latin typeface="HelveticaNeueLTStd-LtIt"/>
              </a:rPr>
              <a:t>Lund</a:t>
            </a:r>
            <a:r>
              <a:rPr lang="en-US" sz="800" b="0" i="0" u="none" strike="noStrike" baseline="0" dirty="0">
                <a:latin typeface="HelveticaNeueLTStd-LtIt"/>
              </a:rPr>
              <a:t> J, Forster RR, Rupper SB, </a:t>
            </a:r>
            <a:r>
              <a:rPr lang="en-US" sz="800" b="0" i="0" u="none" strike="noStrike" baseline="0" dirty="0" err="1">
                <a:latin typeface="HelveticaNeueLTStd-LtIt"/>
              </a:rPr>
              <a:t>Deeb</a:t>
            </a:r>
            <a:r>
              <a:rPr lang="en-US" sz="800" b="0" i="0" u="none" strike="noStrike" baseline="0" dirty="0">
                <a:latin typeface="HelveticaNeueLTStd-LtIt"/>
              </a:rPr>
              <a:t> EJ, Marshall HP, Hashmi MZ and Burgess E (2020) Mapping Snowmelt Progression in the Upper Indus Basin With Synthetic Aperture Radar. Front. Earth Sci. 7:318. </a:t>
            </a:r>
            <a:r>
              <a:rPr lang="en-US" sz="800" b="0" i="0" u="none" strike="noStrike" baseline="0" dirty="0" err="1">
                <a:latin typeface="HelveticaNeueLTStd-LtIt"/>
              </a:rPr>
              <a:t>doi</a:t>
            </a:r>
            <a:r>
              <a:rPr lang="en-US" sz="800" b="0" i="0" u="none" strike="noStrike" baseline="0" dirty="0">
                <a:latin typeface="HelveticaNeueLTStd-LtIt"/>
              </a:rPr>
              <a:t>: 10.3389/feart.2019.00318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06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947" y="1076788"/>
            <a:ext cx="4194412" cy="5419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1DADA8-41E5-C545-9012-31609BE09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450" y="292100"/>
            <a:ext cx="867695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Science Users’ Handbook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2681E-3EA7-FF49-A33D-9C72B73E61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5.0 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846493-4FED-9A49-A0DF-B374F6DC2CA8}"/>
              </a:ext>
            </a:extLst>
          </p:cNvPr>
          <p:cNvSpPr txBox="1"/>
          <p:nvPr/>
        </p:nvSpPr>
        <p:spPr>
          <a:xfrm>
            <a:off x="6348248" y="1137801"/>
            <a:ext cx="39619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Describes: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Science and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Mission Science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Mission Design and CONOPS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Flight System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Radar and Measurement Principles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Will be revised prior to launch or as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 major documents: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Cal/Val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Utilization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Application Workshop Reports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21 science and applications white papers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550CCB-60BA-CF49-94F1-A0649632DA20}"/>
              </a:ext>
            </a:extLst>
          </p:cNvPr>
          <p:cNvSpPr/>
          <p:nvPr/>
        </p:nvSpPr>
        <p:spPr>
          <a:xfrm>
            <a:off x="1824204" y="609505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https://nisar.jpl.nasa.gov/files/nisar/NISAR_Science_Users_Handbook1.pdf</a:t>
            </a:r>
          </a:p>
        </p:txBody>
      </p:sp>
    </p:spTree>
    <p:extLst>
      <p:ext uri="{BB962C8B-B14F-4D97-AF65-F5344CB8AC3E}">
        <p14:creationId xmlns:p14="http://schemas.microsoft.com/office/powerpoint/2010/main" val="921846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6NISAR_Flyovers_72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063093"/>
            <a:ext cx="9139128" cy="5140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9" y="1179995"/>
            <a:ext cx="6410325" cy="68192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967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798" y="-112218"/>
            <a:ext cx="10515600" cy="1325563"/>
          </a:xfrm>
        </p:spPr>
        <p:txBody>
          <a:bodyPr/>
          <a:lstStyle/>
          <a:p>
            <a:r>
              <a:rPr lang="en-US" dirty="0"/>
              <a:t>NISAR Science Overview and Program Context</a:t>
            </a:r>
          </a:p>
        </p:txBody>
      </p:sp>
      <p:sp>
        <p:nvSpPr>
          <p:cNvPr id="27" name="Rectangle 96"/>
          <p:cNvSpPr>
            <a:spLocks noChangeArrowheads="1"/>
          </p:cNvSpPr>
          <p:nvPr/>
        </p:nvSpPr>
        <p:spPr bwMode="auto">
          <a:xfrm>
            <a:off x="6053598" y="1189702"/>
            <a:ext cx="4389120" cy="1233144"/>
          </a:xfrm>
          <a:prstGeom prst="rect">
            <a:avLst/>
          </a:prstGeom>
          <a:solidFill>
            <a:srgbClr val="D6F7FF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>
              <a:spcBef>
                <a:spcPct val="20000"/>
              </a:spcBef>
              <a:buClr>
                <a:srgbClr val="950103"/>
              </a:buClr>
              <a:buSzPct val="75000"/>
              <a:buFont typeface="Arial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Dynamics of Ice: Ice sheets, Glaciers, and Sea Level</a:t>
            </a:r>
            <a:r>
              <a:rPr lang="en-US" sz="12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 </a:t>
            </a:r>
          </a:p>
          <a:p>
            <a:pPr marL="350838" lvl="1" indent="-173038"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7" charset="2"/>
              <a:buChar char=""/>
              <a:defRPr/>
            </a:pPr>
            <a:r>
              <a:rPr lang="en-US" sz="120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Will there be catastrophic collapse of the major ice sheets, including Greenland and West Antarctic and, if so, how rapidly will this occur? </a:t>
            </a:r>
          </a:p>
          <a:p>
            <a:pPr marL="350838" lvl="1" indent="-173038"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7" charset="2"/>
              <a:buChar char=""/>
              <a:defRPr/>
            </a:pPr>
            <a:r>
              <a:rPr lang="en-US" sz="120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What will be the resulting time patterns of sea-level rise?</a:t>
            </a:r>
          </a:p>
          <a:p>
            <a:pPr marL="350838" lvl="1" indent="-173038"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7" charset="2"/>
              <a:buChar char=""/>
              <a:defRPr/>
            </a:pPr>
            <a:r>
              <a:rPr lang="en-US" sz="120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How are alpine glaciers changing in relation to climate?</a:t>
            </a:r>
            <a:endParaRPr lang="en-US" sz="1000" i="1" dirty="0">
              <a:solidFill>
                <a:srgbClr val="000000"/>
              </a:solidFill>
              <a:latin typeface="Arial Narrow" panose="020B0606020202030204" pitchFamily="34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8" name="Rectangle 96"/>
          <p:cNvSpPr>
            <a:spLocks noChangeArrowheads="1"/>
          </p:cNvSpPr>
          <p:nvPr/>
        </p:nvSpPr>
        <p:spPr bwMode="auto">
          <a:xfrm>
            <a:off x="6053598" y="2454816"/>
            <a:ext cx="4389120" cy="1149305"/>
          </a:xfrm>
          <a:prstGeom prst="rect">
            <a:avLst/>
          </a:prstGeom>
          <a:solidFill>
            <a:srgbClr val="A7CD9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>
              <a:lnSpc>
                <a:spcPct val="90000"/>
              </a:lnSpc>
              <a:spcBef>
                <a:spcPct val="20000"/>
              </a:spcBef>
              <a:buClr>
                <a:srgbClr val="950103"/>
              </a:buClr>
              <a:buSzPct val="75000"/>
              <a:buFont typeface="Arial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Ecosystems and Biomass Change</a:t>
            </a:r>
          </a:p>
          <a:p>
            <a:pPr marL="350838" lvl="1" indent="-174625">
              <a:lnSpc>
                <a:spcPct val="90000"/>
              </a:lnSpc>
              <a:spcBef>
                <a:spcPct val="20000"/>
              </a:spcBef>
              <a:buClr>
                <a:srgbClr val="270094"/>
              </a:buClr>
              <a:buSzPct val="75000"/>
              <a:buFont typeface="Zapf Dingbats" charset="2"/>
              <a:buChar char=""/>
              <a:defRPr/>
            </a:pPr>
            <a:r>
              <a:rPr lang="en-US" sz="1200" i="1" dirty="0">
                <a:solidFill>
                  <a:srgbClr val="000000"/>
                </a:solidFill>
                <a:latin typeface="Arial Narrow" panose="020B0606020202030204" pitchFamily="34" charset="0"/>
              </a:rPr>
              <a:t>How do changing climate and land use in forests, wetlands, and agricultural regions affect the carbon cycle and species habitats?</a:t>
            </a:r>
          </a:p>
          <a:p>
            <a:pPr marL="350838" lvl="1" indent="-174625">
              <a:lnSpc>
                <a:spcPct val="90000"/>
              </a:lnSpc>
              <a:spcBef>
                <a:spcPct val="20000"/>
              </a:spcBef>
              <a:buClr>
                <a:srgbClr val="270094"/>
              </a:buClr>
              <a:buSzPct val="75000"/>
              <a:buFont typeface="Zapf Dingbats" charset="2"/>
              <a:buChar char=""/>
              <a:defRPr/>
            </a:pPr>
            <a:r>
              <a:rPr lang="en-US" sz="1200" i="1" dirty="0">
                <a:solidFill>
                  <a:srgbClr val="000000"/>
                </a:solidFill>
                <a:latin typeface="Arial Narrow" panose="020B0606020202030204" pitchFamily="34" charset="0"/>
              </a:rPr>
              <a:t>What are the effects of disturbance on ecosystem functions and services?</a:t>
            </a:r>
          </a:p>
        </p:txBody>
      </p:sp>
      <p:sp>
        <p:nvSpPr>
          <p:cNvPr id="29" name="Rectangle 96"/>
          <p:cNvSpPr>
            <a:spLocks noChangeArrowheads="1"/>
          </p:cNvSpPr>
          <p:nvPr/>
        </p:nvSpPr>
        <p:spPr bwMode="auto">
          <a:xfrm>
            <a:off x="6053598" y="3636089"/>
            <a:ext cx="4389120" cy="1389076"/>
          </a:xfrm>
          <a:prstGeom prst="rect">
            <a:avLst/>
          </a:prstGeom>
          <a:solidFill>
            <a:srgbClr val="E4B37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>
              <a:lnSpc>
                <a:spcPct val="90000"/>
              </a:lnSpc>
              <a:spcBef>
                <a:spcPct val="20000"/>
              </a:spcBef>
              <a:buClr>
                <a:srgbClr val="950103"/>
              </a:buClr>
              <a:buSzPct val="75000"/>
              <a:buFont typeface="Arial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anose="020B0606020202030204" pitchFamily="34" charset="0"/>
              </a:rPr>
              <a:t>Solid Earth Deformation: Hazard Response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50838" lvl="1" indent="-174625">
              <a:lnSpc>
                <a:spcPct val="90000"/>
              </a:lnSpc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5" charset="2"/>
              <a:buChar char=""/>
              <a:defRPr/>
            </a:pPr>
            <a:r>
              <a:rPr lang="en-US" sz="120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5" charset="-128"/>
              </a:rPr>
              <a:t>Which major fault systems are nearing release of stress via strong earthquakes?</a:t>
            </a:r>
          </a:p>
          <a:p>
            <a:pPr marL="350838" lvl="1" indent="-174625">
              <a:lnSpc>
                <a:spcPct val="90000"/>
              </a:lnSpc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5" charset="2"/>
              <a:buChar char=""/>
              <a:defRPr/>
            </a:pPr>
            <a:r>
              <a:rPr lang="en-US" sz="120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5" charset="-128"/>
              </a:rPr>
              <a:t>Can we predict future eruptions of volcanoes?</a:t>
            </a:r>
          </a:p>
          <a:p>
            <a:pPr marL="350838" lvl="1" indent="-174625">
              <a:lnSpc>
                <a:spcPct val="90000"/>
              </a:lnSpc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5" charset="2"/>
              <a:buChar char=""/>
              <a:defRPr/>
            </a:pPr>
            <a:r>
              <a:rPr lang="en-US" sz="120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5" charset="-128"/>
              </a:rPr>
              <a:t>What are optimal remote sensing strategies to mitigate disasters and monitor/manage water and hydrocarbon extraction and use</a:t>
            </a:r>
          </a:p>
        </p:txBody>
      </p:sp>
      <p:sp>
        <p:nvSpPr>
          <p:cNvPr id="30" name="Rectangle 96"/>
          <p:cNvSpPr>
            <a:spLocks noChangeArrowheads="1"/>
          </p:cNvSpPr>
          <p:nvPr/>
        </p:nvSpPr>
        <p:spPr bwMode="auto">
          <a:xfrm>
            <a:off x="1762451" y="1189703"/>
            <a:ext cx="4216005" cy="511773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rgbClr val="950103"/>
              </a:buClr>
              <a:buSzPct val="75000"/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NRC 2007 Decadal Survey recommended a DESDynI Mission for near-term launch to address important scientific questions of high societal impact.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rgbClr val="950103"/>
              </a:buClr>
              <a:buSzPct val="75000"/>
              <a:buFont typeface="Arial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 Narrow" panose="020B0606020202030204" pitchFamily="34" charset="0"/>
              <a:ea typeface="ＭＳ Ｐゴシック" pitchFamily="-107" charset="-128"/>
              <a:cs typeface="ＭＳ Ｐゴシック" pitchFamily="-107" charset="-128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rgbClr val="950103"/>
              </a:buClr>
              <a:buSzPct val="75000"/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NASA’s Climate Architecture identified the radar’s important role in climate (cryosphere and carbon) and water cycle science. </a:t>
            </a:r>
          </a:p>
        </p:txBody>
      </p:sp>
      <p:pic>
        <p:nvPicPr>
          <p:cNvPr id="3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6635" y="3138852"/>
            <a:ext cx="1329116" cy="174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32" name="Rectangle 96"/>
          <p:cNvSpPr>
            <a:spLocks noChangeArrowheads="1"/>
          </p:cNvSpPr>
          <p:nvPr/>
        </p:nvSpPr>
        <p:spPr bwMode="auto">
          <a:xfrm>
            <a:off x="1806618" y="5179329"/>
            <a:ext cx="4054307" cy="112810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rgbClr val="950103"/>
              </a:buClr>
              <a:buSzPct val="75000"/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The NASA NISAR Science Definition Team has developed a set of integrated requirements to respond to the Climate Architecture and other important questions, with ISRO Science participation</a:t>
            </a:r>
          </a:p>
        </p:txBody>
      </p:sp>
      <p:sp>
        <p:nvSpPr>
          <p:cNvPr id="33" name="Rectangle 96"/>
          <p:cNvSpPr>
            <a:spLocks noChangeArrowheads="1"/>
          </p:cNvSpPr>
          <p:nvPr/>
        </p:nvSpPr>
        <p:spPr bwMode="auto">
          <a:xfrm>
            <a:off x="6053598" y="5057135"/>
            <a:ext cx="4389120" cy="1250300"/>
          </a:xfrm>
          <a:prstGeom prst="rect">
            <a:avLst/>
          </a:prstGeom>
          <a:solidFill>
            <a:srgbClr val="ADAFE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>
              <a:spcBef>
                <a:spcPct val="20000"/>
              </a:spcBef>
              <a:buClr>
                <a:srgbClr val="950103"/>
              </a:buClr>
              <a:buSzPct val="75000"/>
              <a:buFont typeface="Arial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Coastal Processes: India</a:t>
            </a:r>
          </a:p>
          <a:p>
            <a:pPr marL="350838" lvl="1" indent="-173038"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7" charset="2"/>
              <a:buChar char=""/>
              <a:defRPr/>
            </a:pPr>
            <a:r>
              <a:rPr lang="en-US" sz="120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What is the state of important mangroves?</a:t>
            </a:r>
          </a:p>
          <a:p>
            <a:pPr marL="350838" lvl="1" indent="-173038"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7" charset="2"/>
              <a:buChar char=""/>
              <a:defRPr/>
            </a:pPr>
            <a:r>
              <a:rPr lang="en-US" sz="120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How are Indian coastlines changing? </a:t>
            </a:r>
          </a:p>
          <a:p>
            <a:pPr marL="350838" lvl="1" indent="-173038"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7" charset="2"/>
              <a:buChar char=""/>
              <a:defRPr/>
            </a:pPr>
            <a:r>
              <a:rPr lang="en-US" sz="120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What is the shallow bathymetry around India?</a:t>
            </a:r>
          </a:p>
          <a:p>
            <a:pPr marL="350838" lvl="1" indent="-173038">
              <a:spcBef>
                <a:spcPct val="20000"/>
              </a:spcBef>
              <a:buClr>
                <a:srgbClr val="270094"/>
              </a:buClr>
              <a:buSzPct val="75000"/>
              <a:buFont typeface="Zapf Dingbats" pitchFamily="-107" charset="2"/>
              <a:buChar char=""/>
              <a:defRPr/>
            </a:pPr>
            <a:r>
              <a:rPr lang="en-US" sz="1200" i="1" dirty="0">
                <a:solidFill>
                  <a:srgbClr val="000000"/>
                </a:solidFill>
                <a:latin typeface="Arial Narrow" panose="020B0606020202030204" pitchFamily="34" charset="0"/>
                <a:ea typeface="ＭＳ Ｐゴシック" pitchFamily="-107" charset="-128"/>
                <a:cs typeface="ＭＳ Ｐゴシック" pitchFamily="-107" charset="-128"/>
              </a:rPr>
              <a:t>What is the variation of winds in India’s coastal waters?</a:t>
            </a:r>
          </a:p>
        </p:txBody>
      </p:sp>
      <p:pic>
        <p:nvPicPr>
          <p:cNvPr id="34" name="Picture 33" descr="Climate_Architecture_Final-cove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40" y="3140049"/>
            <a:ext cx="1333608" cy="1727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07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5A52EF-623E-4B56-8025-444C885B54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Interferometric Synthetic Aperture Radar (InSAR) concept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B7107C-968A-48DD-AE41-A99FA8D30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499969"/>
            <a:ext cx="7824772" cy="45770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E9BA13-2364-47CC-A1B6-F70B1AB6A05D}"/>
              </a:ext>
            </a:extLst>
          </p:cNvPr>
          <p:cNvSpPr/>
          <p:nvPr/>
        </p:nvSpPr>
        <p:spPr>
          <a:xfrm>
            <a:off x="1891646" y="6076975"/>
            <a:ext cx="87763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-BoldMT"/>
              </a:rPr>
              <a:t>InSAR measures surface deformation by measuring the difference in the phase of the radar wave between the two passes if a point on the ground moves and the spacecraft is in the same position for both passes (zero spatial baseline).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23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289284" y="256120"/>
            <a:ext cx="6143704" cy="609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spc="-50" baseline="0">
                <a:solidFill>
                  <a:srgbClr val="643517"/>
                </a:solidFill>
                <a:latin typeface="Franklin Gothic Heavy" panose="020B090302010202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/>
              <a:t>Instrument Physical Layout</a:t>
            </a:r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89679">
            <a:off x="6693599" y="2446223"/>
            <a:ext cx="3419394" cy="32200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8217" y="1139858"/>
            <a:ext cx="1138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Radar Antenna </a:t>
            </a:r>
          </a:p>
          <a:p>
            <a:pPr algn="ctr"/>
            <a:r>
              <a:rPr lang="en-US" sz="1200" dirty="0"/>
              <a:t>Reflector </a:t>
            </a:r>
            <a:r>
              <a:rPr lang="en-US" sz="1200" b="1" dirty="0"/>
              <a:t>(RAR)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179127" y="1583440"/>
            <a:ext cx="339812" cy="8770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60241" y="3669051"/>
            <a:ext cx="1138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Radar Antenna </a:t>
            </a:r>
          </a:p>
          <a:p>
            <a:pPr algn="ctr"/>
            <a:r>
              <a:rPr lang="en-US" sz="1200" dirty="0"/>
              <a:t>Boom </a:t>
            </a:r>
            <a:r>
              <a:rPr lang="en-US" sz="1200" b="1" dirty="0"/>
              <a:t>(RAB)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7495" y="4543181"/>
            <a:ext cx="923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I3K Spacecraft Bus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84158" y="5866012"/>
            <a:ext cx="1276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Radar Instrument</a:t>
            </a:r>
          </a:p>
          <a:p>
            <a:pPr algn="ctr"/>
            <a:r>
              <a:rPr lang="en-US" sz="1200" dirty="0"/>
              <a:t>Structure </a:t>
            </a:r>
            <a:r>
              <a:rPr lang="en-US" sz="1200" b="1" dirty="0"/>
              <a:t>(RIS)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58165" y="5458188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Solar Arrays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06667" y="2524121"/>
            <a:ext cx="1147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Radar Antenna</a:t>
            </a:r>
          </a:p>
          <a:p>
            <a:pPr algn="ctr"/>
            <a:r>
              <a:rPr lang="en-US" sz="1200" dirty="0"/>
              <a:t>Structure </a:t>
            </a:r>
            <a:r>
              <a:rPr lang="en-US" sz="1200" b="1" dirty="0"/>
              <a:t>(RAS)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478760" y="2970073"/>
            <a:ext cx="177485" cy="20188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811970" y="5592135"/>
            <a:ext cx="53777" cy="30115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3"/>
          </p:cNvCxnSpPr>
          <p:nvPr/>
        </p:nvCxnSpPr>
        <p:spPr>
          <a:xfrm flipV="1">
            <a:off x="3131022" y="4821382"/>
            <a:ext cx="314495" cy="4496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599448" y="3888025"/>
            <a:ext cx="334263" cy="12055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07495" y="5720710"/>
            <a:ext cx="232852" cy="126051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45141" y="3278515"/>
            <a:ext cx="994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Boom Attach</a:t>
            </a:r>
          </a:p>
          <a:p>
            <a:pPr algn="ctr"/>
            <a:r>
              <a:rPr lang="en-US" sz="1200" dirty="0"/>
              <a:t>Point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344482" y="3140288"/>
            <a:ext cx="183545" cy="164287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060158" y="3049453"/>
            <a:ext cx="1381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L-SAR Feed RF</a:t>
            </a:r>
          </a:p>
          <a:p>
            <a:pPr algn="ctr"/>
            <a:r>
              <a:rPr lang="en-US" sz="1200" dirty="0"/>
              <a:t>Aperture          </a:t>
            </a:r>
          </a:p>
          <a:p>
            <a:pPr algn="ctr"/>
            <a:r>
              <a:rPr lang="en-US" sz="1200" b="1" dirty="0"/>
              <a:t>(L-FRAP)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9434205" y="3695784"/>
            <a:ext cx="234324" cy="268727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041557" y="5379297"/>
            <a:ext cx="97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L-SAR Digital</a:t>
            </a:r>
          </a:p>
          <a:p>
            <a:pPr algn="ctr"/>
            <a:r>
              <a:rPr lang="en-US" sz="1200" dirty="0"/>
              <a:t>Electronics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804693" y="4965728"/>
            <a:ext cx="148449" cy="371093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548784" y="5414041"/>
            <a:ext cx="1008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S-SAR Electronics</a:t>
            </a:r>
          </a:p>
          <a:p>
            <a:pPr algn="ctr"/>
            <a:r>
              <a:rPr lang="en-US" sz="1200" dirty="0"/>
              <a:t>(Inside RIS)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9647753" y="4813008"/>
            <a:ext cx="152744" cy="589784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80894" y="4351854"/>
            <a:ext cx="1152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L-SAR Radar</a:t>
            </a:r>
          </a:p>
          <a:p>
            <a:pPr algn="ctr"/>
            <a:r>
              <a:rPr lang="en-US" sz="1200" dirty="0"/>
              <a:t>Instrument </a:t>
            </a:r>
          </a:p>
          <a:p>
            <a:pPr algn="ctr"/>
            <a:r>
              <a:rPr lang="en-US" sz="1200" dirty="0"/>
              <a:t>Controller </a:t>
            </a:r>
            <a:r>
              <a:rPr lang="en-US" sz="1200" b="1" dirty="0"/>
              <a:t>(RIC)</a:t>
            </a:r>
          </a:p>
          <a:p>
            <a:pPr algn="ctr"/>
            <a:r>
              <a:rPr lang="en-US" sz="1200" dirty="0"/>
              <a:t>(Inside RIS)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562192" y="4009134"/>
            <a:ext cx="590975" cy="381429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17155" y="5644873"/>
            <a:ext cx="1517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L-SAR Transmit</a:t>
            </a:r>
          </a:p>
          <a:p>
            <a:pPr algn="ctr"/>
            <a:r>
              <a:rPr lang="en-US" sz="1200" dirty="0"/>
              <a:t>Receive Modules (</a:t>
            </a:r>
            <a:r>
              <a:rPr lang="en-US" sz="1200" b="1" dirty="0"/>
              <a:t>TRM</a:t>
            </a:r>
            <a:r>
              <a:rPr lang="en-US" sz="1200" dirty="0"/>
              <a:t>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8674593" y="4553402"/>
            <a:ext cx="152741" cy="1067762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29224">
            <a:off x="1373909" y="1036670"/>
            <a:ext cx="5448993" cy="5264761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 flipV="1">
            <a:off x="5762924" y="4829643"/>
            <a:ext cx="1492997" cy="1138395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418943" y="2200955"/>
            <a:ext cx="1381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S-SAR Feed RF</a:t>
            </a:r>
          </a:p>
          <a:p>
            <a:pPr algn="ctr"/>
            <a:r>
              <a:rPr lang="en-US" sz="1200" dirty="0"/>
              <a:t>Aperture          </a:t>
            </a:r>
          </a:p>
          <a:p>
            <a:pPr algn="ctr"/>
            <a:r>
              <a:rPr lang="en-US" sz="1200" b="1" dirty="0"/>
              <a:t>(S-FRAP)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8606978" y="2847285"/>
            <a:ext cx="420337" cy="104074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11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5607" y="476233"/>
            <a:ext cx="7397750" cy="504825"/>
          </a:xfrm>
          <a:effectLst/>
        </p:spPr>
        <p:txBody>
          <a:bodyPr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spc="-50" dirty="0">
                <a:solidFill>
                  <a:srgbClr val="643517"/>
                </a:solidFill>
                <a:latin typeface="Franklin Gothic Heavy" panose="020B0903020102020204" pitchFamily="34" charset="0"/>
              </a:rPr>
              <a:t>Reflector / Boom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96522" y="58587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03" y="963839"/>
            <a:ext cx="5624398" cy="432075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Reflector (RAR)</a:t>
            </a:r>
          </a:p>
          <a:p>
            <a:pPr marL="225425" lvl="1">
              <a:spcBef>
                <a:spcPts val="200"/>
              </a:spcBef>
            </a:pPr>
            <a:r>
              <a:rPr lang="en-US" altLang="en-US" sz="1600" dirty="0"/>
              <a:t>Selected NGAS-Astro Aerospace to provide </a:t>
            </a:r>
            <a:r>
              <a:rPr lang="en-US" altLang="en-US" sz="1600" dirty="0" err="1"/>
              <a:t>AstroMesh</a:t>
            </a:r>
            <a:r>
              <a:rPr lang="en-US" altLang="en-US" sz="1600" dirty="0"/>
              <a:t>         (AM-1) Perimeter Truss mesh reflector </a:t>
            </a:r>
          </a:p>
          <a:p>
            <a:pPr marL="225425" lvl="1">
              <a:spcBef>
                <a:spcPts val="200"/>
              </a:spcBef>
            </a:pPr>
            <a:r>
              <a:rPr lang="en-US" sz="1600" dirty="0"/>
              <a:t>Stiff, light-weight design meets pointing and stability requirements</a:t>
            </a:r>
          </a:p>
          <a:p>
            <a:pPr marL="225425" lvl="1">
              <a:spcBef>
                <a:spcPts val="200"/>
              </a:spcBef>
            </a:pPr>
            <a:r>
              <a:rPr lang="en-US" sz="1600" dirty="0"/>
              <a:t>Completed 20G quasi-static load assessment of the Reflector with the GPS Antenna; no modifications are required to the reflector; launch restraint requires minor modifications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 dirty="0"/>
              <a:t>Boom (RAB)</a:t>
            </a:r>
          </a:p>
          <a:p>
            <a:pPr marL="225425" lvl="1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JPL in-house development joint with the SWOT project</a:t>
            </a:r>
          </a:p>
          <a:p>
            <a:pPr marL="225425" lvl="1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Completed boom hinge study; selected actuated 4-hinge design</a:t>
            </a:r>
          </a:p>
          <a:p>
            <a:pPr marL="225425" lvl="1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Currently developing deployment architecture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endParaRPr lang="en-US" sz="1500" dirty="0"/>
          </a:p>
        </p:txBody>
      </p:sp>
      <p:sp>
        <p:nvSpPr>
          <p:cNvPr id="31" name="TextBox 30"/>
          <p:cNvSpPr txBox="1"/>
          <p:nvPr/>
        </p:nvSpPr>
        <p:spPr>
          <a:xfrm>
            <a:off x="8824320" y="4465866"/>
            <a:ext cx="883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Boom Deployed</a:t>
            </a:r>
          </a:p>
        </p:txBody>
      </p:sp>
      <p:sp>
        <p:nvSpPr>
          <p:cNvPr id="4" name="Arc 3"/>
          <p:cNvSpPr/>
          <p:nvPr/>
        </p:nvSpPr>
        <p:spPr>
          <a:xfrm>
            <a:off x="2697018" y="3139648"/>
            <a:ext cx="7666182" cy="3098974"/>
          </a:xfrm>
          <a:prstGeom prst="arc">
            <a:avLst>
              <a:gd name="adj1" fmla="val 19973600"/>
              <a:gd name="adj2" fmla="val 955851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819" y="4915398"/>
            <a:ext cx="1576450" cy="15947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485" y="997528"/>
            <a:ext cx="2733680" cy="298824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466" y="3532667"/>
            <a:ext cx="1050208" cy="25800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779" y="5129502"/>
            <a:ext cx="824319" cy="14467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178" y="5375564"/>
            <a:ext cx="1023771" cy="107886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9000346" y="2492956"/>
            <a:ext cx="11515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Reflector </a:t>
            </a:r>
          </a:p>
          <a:p>
            <a:pPr algn="ctr"/>
            <a:r>
              <a:rPr lang="en-US" sz="1100" b="1" dirty="0"/>
              <a:t>Deployed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937" y="4775829"/>
            <a:ext cx="2498586" cy="177963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44725" y="5431710"/>
            <a:ext cx="8847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Reflector/Boom Stowed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49" y="5105171"/>
            <a:ext cx="761712" cy="14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77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040"/>
            <a:ext cx="10515600" cy="1325563"/>
          </a:xfrm>
        </p:spPr>
        <p:txBody>
          <a:bodyPr/>
          <a:lstStyle/>
          <a:p>
            <a:r>
              <a:rPr lang="en-US" dirty="0"/>
              <a:t>L-SAR Instrument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062311"/>
            <a:ext cx="5735320" cy="528729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Side looking L-band Synthetic Aperture Radar</a:t>
            </a:r>
          </a:p>
          <a:p>
            <a:r>
              <a:rPr lang="en-US" dirty="0"/>
              <a:t>Fully polarimetric for classification and Biomass</a:t>
            </a:r>
          </a:p>
          <a:p>
            <a:r>
              <a:rPr lang="en-US" dirty="0"/>
              <a:t>Repeat pass interferometer for deformation</a:t>
            </a:r>
          </a:p>
          <a:p>
            <a:pPr lvl="1"/>
            <a:r>
              <a:rPr lang="en-US" dirty="0"/>
              <a:t>Tight Orbit and Pointing Control</a:t>
            </a:r>
          </a:p>
          <a:p>
            <a:pPr lvl="1"/>
            <a:r>
              <a:rPr lang="en-US" dirty="0"/>
              <a:t>Tight phase stability over imaging time</a:t>
            </a:r>
          </a:p>
          <a:p>
            <a:r>
              <a:rPr lang="en-US" dirty="0">
                <a:hlinkClick r:id="" action="ppaction://noaction"/>
              </a:rPr>
              <a:t>Split Spectrum for ionosphere mitigation</a:t>
            </a:r>
            <a:endParaRPr lang="en-US" dirty="0"/>
          </a:p>
          <a:p>
            <a:r>
              <a:rPr lang="en-US" dirty="0"/>
              <a:t>Multi-beam Array fed Reflector to achieve a 240 km swath</a:t>
            </a:r>
          </a:p>
          <a:p>
            <a:pPr lvl="1"/>
            <a:r>
              <a:rPr lang="en-US" dirty="0"/>
              <a:t>SweepSAR timing and Digital Beam Forming to reduce ambiguities and preserve resolution / looks</a:t>
            </a:r>
          </a:p>
          <a:p>
            <a:r>
              <a:rPr lang="en-US" dirty="0">
                <a:hlinkClick r:id="" action="ppaction://noaction"/>
              </a:rPr>
              <a:t>PRF Dithering to fill transmit interference gaps</a:t>
            </a:r>
            <a:endParaRPr lang="en-US" dirty="0"/>
          </a:p>
          <a:p>
            <a:r>
              <a:rPr lang="en-US" dirty="0"/>
              <a:t>Seamless mode transitions to minimize data loss</a:t>
            </a:r>
          </a:p>
          <a:p>
            <a:r>
              <a:rPr lang="en-US" dirty="0"/>
              <a:t>On-board filtering and compression to reduce downlink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9959" y="6704774"/>
            <a:ext cx="0" cy="1231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21"/>
          <a:stretch/>
        </p:blipFill>
        <p:spPr>
          <a:xfrm>
            <a:off x="7863383" y="3689049"/>
            <a:ext cx="2550615" cy="24390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38" b="6548"/>
          <a:stretch/>
        </p:blipFill>
        <p:spPr>
          <a:xfrm>
            <a:off x="7620000" y="1003908"/>
            <a:ext cx="2467429" cy="251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15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AB589F-E93B-ED4D-BB57-314982452C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81200" y="890176"/>
            <a:ext cx="8530167" cy="426006"/>
          </a:xfrm>
        </p:spPr>
        <p:txBody>
          <a:bodyPr/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Solid Earth</a:t>
            </a:r>
            <a:r>
              <a:rPr lang="en-US" sz="2000" dirty="0"/>
              <a:t>,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Ecosystems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0B3D91"/>
                </a:solidFill>
              </a:rPr>
              <a:t>Cryosphere</a:t>
            </a:r>
            <a:r>
              <a:rPr lang="en-US" sz="2000" dirty="0"/>
              <a:t> Science and Applications Mission</a:t>
            </a:r>
          </a:p>
        </p:txBody>
      </p:sp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1658801" y="1910003"/>
            <a:ext cx="4191000" cy="2412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eaLnBrk="1" latinLnBrk="0" hangingPunct="1">
              <a:buNone/>
              <a:defRPr sz="24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NISAR Uniquely Captures the Earth in Motion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742339" y="1398503"/>
          <a:ext cx="4828663" cy="497484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2329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8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007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NISAR</a:t>
                      </a:r>
                      <a:r>
                        <a:rPr lang="en-US" sz="1400" dirty="0"/>
                        <a:t> 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Characteristic</a:t>
                      </a:r>
                      <a:r>
                        <a:rPr lang="en-US" sz="1400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Enables</a:t>
                      </a:r>
                      <a:r>
                        <a:rPr lang="en-US" sz="1400" dirty="0"/>
                        <a:t>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201">
                <a:tc>
                  <a:txBody>
                    <a:bodyPr/>
                    <a:lstStyle/>
                    <a:p>
                      <a:r>
                        <a:rPr lang="en-US" sz="1400" i="1" kern="0" dirty="0"/>
                        <a:t>L-band (24</a:t>
                      </a:r>
                      <a:r>
                        <a:rPr lang="en-US" sz="1400" i="1" kern="0" baseline="0" dirty="0"/>
                        <a:t> cm wavelength)</a:t>
                      </a:r>
                      <a:endParaRPr lang="en-US" sz="1400" i="1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Low temporal decorrelation and foliage penetration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0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S-band (9 cm</a:t>
                      </a:r>
                      <a:r>
                        <a:rPr lang="en-US" sz="1400" i="1" kern="0" baseline="0" dirty="0"/>
                        <a:t> wavelength)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Sensitivity to lighter vegetation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2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SweepSAR technique with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Imaging Swath &gt; 240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Global data collection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2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Polarimetry</a:t>
                      </a:r>
                      <a:r>
                        <a:rPr lang="en-US" sz="1400" i="1" kern="0" baseline="0" dirty="0"/>
                        <a:t> (Single/</a:t>
                      </a:r>
                      <a:r>
                        <a:rPr lang="en-US" sz="1400" b="1" i="1" kern="0" baseline="0" dirty="0">
                          <a:solidFill>
                            <a:srgbClr val="00B050"/>
                          </a:solidFill>
                        </a:rPr>
                        <a:t>Dual</a:t>
                      </a:r>
                      <a:r>
                        <a:rPr lang="en-US" sz="1400" i="1" kern="0" baseline="0" dirty="0"/>
                        <a:t>/Quad)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Surface characterization and biomass estimation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9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12-day exact repeat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Rapid Sampling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201">
                <a:tc>
                  <a:txBody>
                    <a:bodyPr/>
                    <a:lstStyle/>
                    <a:p>
                      <a:r>
                        <a:rPr lang="en-US" sz="1400" i="1" kern="0" dirty="0"/>
                        <a:t>3 – 10 meters mode-dependent SAR resolution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/>
                        <a:t>Small-scale</a:t>
                      </a:r>
                      <a:r>
                        <a:rPr lang="en-US" sz="1400" i="1" baseline="0" dirty="0"/>
                        <a:t> </a:t>
                      </a:r>
                      <a:r>
                        <a:rPr lang="en-US" sz="1400" i="1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observations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2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Pointing control &lt; 273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 err="1"/>
                        <a:t>arcseconds</a:t>
                      </a:r>
                      <a:r>
                        <a:rPr lang="en-US" sz="1400" i="1" kern="0" dirty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Deformation interferometry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Orbit control &lt; 500 meters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Deformation interferometry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569">
                <a:tc>
                  <a:txBody>
                    <a:bodyPr/>
                    <a:lstStyle/>
                    <a:p>
                      <a:r>
                        <a:rPr lang="en-US" sz="1400" b="1" i="1" kern="0" dirty="0">
                          <a:solidFill>
                            <a:srgbClr val="0B3D91"/>
                          </a:solidFill>
                        </a:rPr>
                        <a:t>L</a:t>
                      </a:r>
                      <a:r>
                        <a:rPr lang="en-US" sz="1400" i="1" kern="0" dirty="0"/>
                        <a:t>/</a:t>
                      </a:r>
                      <a:r>
                        <a:rPr lang="en-US" sz="1400" b="1" i="1" kern="0" dirty="0">
                          <a:solidFill>
                            <a:schemeClr val="accent6"/>
                          </a:solidFill>
                        </a:rPr>
                        <a:t>S</a:t>
                      </a:r>
                      <a:r>
                        <a:rPr lang="en-US" sz="1400" i="1" kern="0" dirty="0"/>
                        <a:t>-band &gt; </a:t>
                      </a:r>
                      <a:r>
                        <a:rPr lang="en-US" sz="1400" b="1" i="1" kern="0" dirty="0">
                          <a:solidFill>
                            <a:srgbClr val="0B3D91"/>
                          </a:solidFill>
                        </a:rPr>
                        <a:t>50</a:t>
                      </a:r>
                      <a:r>
                        <a:rPr lang="en-US" sz="1400" b="0" i="1" kern="0" dirty="0">
                          <a:solidFill>
                            <a:schemeClr val="dk1"/>
                          </a:solidFill>
                        </a:rPr>
                        <a:t>/</a:t>
                      </a:r>
                      <a:r>
                        <a:rPr lang="en-US" sz="1400" b="1" i="1" kern="0" dirty="0">
                          <a:solidFill>
                            <a:schemeClr val="accent6"/>
                          </a:solidFill>
                        </a:rPr>
                        <a:t>10</a:t>
                      </a:r>
                      <a:r>
                        <a:rPr lang="en-US" sz="1400" i="1" kern="0" dirty="0"/>
                        <a:t>% observation duty cycle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Complete land/ice coverage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42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Left-only pointing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(Left/Right capability)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Uninterrupted time-series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0" dirty="0"/>
                        <a:t>Rely on Sentinel-1 for Arctic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8" name="Picture 13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662" y="5743492"/>
            <a:ext cx="1066800" cy="847725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http://expertjobs.org/wp-content/uploads/2012/09/isro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664" y="5662528"/>
            <a:ext cx="985837" cy="928688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9A33EB-8FDA-7D4B-B4FC-B807B79F43F9}"/>
              </a:ext>
            </a:extLst>
          </p:cNvPr>
          <p:cNvSpPr txBox="1"/>
          <p:nvPr/>
        </p:nvSpPr>
        <p:spPr>
          <a:xfrm>
            <a:off x="6806880" y="5298462"/>
            <a:ext cx="3623733" cy="364066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en-US" dirty="0"/>
              <a:t>Planned Launch: Late 2022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F5AD1-26C6-7C45-88F7-141FF50BC4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78" y="310903"/>
            <a:ext cx="2644708" cy="496953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33D74A00-C879-664B-AE53-C7B7B3044FE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890001" y="6457848"/>
            <a:ext cx="1022141" cy="400153"/>
          </a:xfrm>
        </p:spPr>
        <p:txBody>
          <a:bodyPr/>
          <a:lstStyle/>
          <a:p>
            <a:pPr>
              <a:defRPr/>
            </a:pPr>
            <a:fld id="{66903341-EC2B-9943-B952-05250FB8744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10D3C8-94F1-4FD0-B8FF-0C4A22B29BC3}"/>
              </a:ext>
            </a:extLst>
          </p:cNvPr>
          <p:cNvGrpSpPr/>
          <p:nvPr/>
        </p:nvGrpSpPr>
        <p:grpSpPr>
          <a:xfrm>
            <a:off x="6806880" y="2111502"/>
            <a:ext cx="3573871" cy="2804403"/>
            <a:chOff x="5197515" y="2212310"/>
            <a:chExt cx="3573871" cy="28044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158C91-9BF1-4F81-A15B-F545B55BA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7515" y="2212310"/>
              <a:ext cx="3273836" cy="2804403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44A5CD5-4EA6-4D95-9E93-683A61F4E1F2}"/>
                </a:ext>
              </a:extLst>
            </p:cNvPr>
            <p:cNvGrpSpPr/>
            <p:nvPr/>
          </p:nvGrpSpPr>
          <p:grpSpPr>
            <a:xfrm>
              <a:off x="7280370" y="2709843"/>
              <a:ext cx="1491016" cy="1542460"/>
              <a:chOff x="7341811" y="4265953"/>
              <a:chExt cx="1491016" cy="154246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3B13D45-EF26-4CF4-984A-DD2FAC3743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1811" y="4265953"/>
                <a:ext cx="1392988" cy="12769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05F8340-883A-42BF-9D51-C377C13E727F}"/>
                  </a:ext>
                </a:extLst>
              </p:cNvPr>
              <p:cNvSpPr/>
              <p:nvPr/>
            </p:nvSpPr>
            <p:spPr>
              <a:xfrm>
                <a:off x="7599797" y="5469859"/>
                <a:ext cx="123303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/>
                  <a:t>6 AM / 6 PM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84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322" y="152400"/>
            <a:ext cx="8414150" cy="823196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Versatility of SAR</a:t>
            </a:r>
            <a:r>
              <a:rPr lang="en-US" dirty="0"/>
              <a:t> for Studying Earth Change</a:t>
            </a:r>
            <a:endParaRPr lang="en-US" sz="2800" dirty="0"/>
          </a:p>
        </p:txBody>
      </p:sp>
      <p:pic>
        <p:nvPicPr>
          <p:cNvPr id="5" name="Picture 4" descr="Screen Shot 2017-04-10 at 12.38.44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82" y="975596"/>
            <a:ext cx="4503140" cy="2819246"/>
          </a:xfrm>
          <a:prstGeom prst="rect">
            <a:avLst/>
          </a:prstGeom>
        </p:spPr>
      </p:pic>
      <p:pic>
        <p:nvPicPr>
          <p:cNvPr id="6" name="Picture 5" descr="Screen Shot 2017-04-10 at 12.39.1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21" y="4076678"/>
            <a:ext cx="4114800" cy="271838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1524000" y="3962400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080056" y="978961"/>
            <a:ext cx="44723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Polarimetric</a:t>
            </a:r>
            <a:r>
              <a:rPr lang="en-US" sz="1400" b="1" dirty="0"/>
              <a:t> SAR </a:t>
            </a:r>
          </a:p>
          <a:p>
            <a:r>
              <a:rPr lang="en-US" sz="1400" b="1" dirty="0"/>
              <a:t>Use of polarization to determine surface properties</a:t>
            </a:r>
          </a:p>
          <a:p>
            <a:endParaRPr lang="en-US" sz="1400" b="1" dirty="0"/>
          </a:p>
          <a:p>
            <a:r>
              <a:rPr lang="en-US" sz="1400" b="1" dirty="0"/>
              <a:t>Applications:</a:t>
            </a:r>
          </a:p>
          <a:p>
            <a:pPr marL="290513" lvl="1" indent="-290513">
              <a:buFont typeface="Arial" panose="020B0604020202020204" pitchFamily="34" charset="0"/>
              <a:buChar char="•"/>
            </a:pPr>
            <a:r>
              <a:rPr lang="en-US" sz="1400" b="1" dirty="0"/>
              <a:t>Flood extent (w/ &amp; w/o vegetation)</a:t>
            </a:r>
          </a:p>
          <a:p>
            <a:pPr marL="290513" lvl="1" indent="-290513">
              <a:buFont typeface="Arial" panose="020B0604020202020204" pitchFamily="34" charset="0"/>
              <a:buChar char="•"/>
            </a:pPr>
            <a:r>
              <a:rPr lang="en-US" sz="1400" b="1" dirty="0"/>
              <a:t>Land loss/gain</a:t>
            </a:r>
          </a:p>
          <a:p>
            <a:pPr marL="290513" lvl="1" indent="-290513">
              <a:buFont typeface="Arial" panose="020B0604020202020204" pitchFamily="34" charset="0"/>
              <a:buChar char="•"/>
            </a:pPr>
            <a:r>
              <a:rPr lang="en-US" sz="1400" b="1" dirty="0"/>
              <a:t>Coastal bathymetry</a:t>
            </a:r>
          </a:p>
          <a:p>
            <a:pPr marL="290513" lvl="1" indent="-290513">
              <a:buFont typeface="Arial" panose="020B0604020202020204" pitchFamily="34" charset="0"/>
              <a:buChar char="•"/>
            </a:pPr>
            <a:r>
              <a:rPr lang="en-US" sz="1400" b="1" dirty="0"/>
              <a:t>Biomass</a:t>
            </a:r>
          </a:p>
          <a:p>
            <a:pPr marL="290513" lvl="1" indent="-290513">
              <a:buFont typeface="Arial" panose="020B0604020202020204" pitchFamily="34" charset="0"/>
              <a:buChar char="•"/>
            </a:pPr>
            <a:r>
              <a:rPr lang="en-US" sz="1400" b="1" dirty="0"/>
              <a:t>Vegetation type, status</a:t>
            </a:r>
          </a:p>
          <a:p>
            <a:pPr marL="290513" lvl="1" indent="-290513">
              <a:buFont typeface="Arial" panose="020B0604020202020204" pitchFamily="34" charset="0"/>
              <a:buChar char="•"/>
            </a:pPr>
            <a:r>
              <a:rPr lang="en-US" sz="1400" b="1" dirty="0"/>
              <a:t>Pollution &amp; pollution impact (water, coastal land)</a:t>
            </a:r>
          </a:p>
          <a:p>
            <a:pPr marL="290513" lvl="1" indent="-290513">
              <a:buFont typeface="Arial" panose="020B0604020202020204" pitchFamily="34" charset="0"/>
              <a:buChar char="•"/>
            </a:pPr>
            <a:r>
              <a:rPr lang="en-US" sz="1400" b="1" dirty="0"/>
              <a:t>Water flow in some deltaic islands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1903" y="4076678"/>
            <a:ext cx="44037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Interferometric SAR </a:t>
            </a:r>
          </a:p>
          <a:p>
            <a:r>
              <a:rPr lang="en-US" sz="1400" b="1" dirty="0"/>
              <a:t>Use of phase change to determine surface displacement</a:t>
            </a:r>
          </a:p>
          <a:p>
            <a:endParaRPr lang="en-US" sz="1400" b="1" dirty="0"/>
          </a:p>
          <a:p>
            <a:r>
              <a:rPr lang="en-US" sz="1400" b="1" dirty="0"/>
              <a:t>Applications:</a:t>
            </a:r>
          </a:p>
          <a:p>
            <a:pPr marL="290513" lvl="1" indent="-290513">
              <a:buFont typeface="Arial" panose="020B0604020202020204" pitchFamily="34" charset="0"/>
              <a:buChar char="•"/>
            </a:pPr>
            <a:r>
              <a:rPr lang="en-US" sz="1400" b="1" dirty="0"/>
              <a:t>Geophysical modeling</a:t>
            </a:r>
          </a:p>
          <a:p>
            <a:pPr marL="290513" lvl="1" indent="-290513">
              <a:buFont typeface="Arial" panose="020B0604020202020204" pitchFamily="34" charset="0"/>
              <a:buChar char="•"/>
            </a:pPr>
            <a:r>
              <a:rPr lang="en-US" sz="1400" b="1" dirty="0"/>
              <a:t>Subsidence due to fluid withdrawal</a:t>
            </a:r>
          </a:p>
          <a:p>
            <a:pPr marL="290513" lvl="1" indent="-290513">
              <a:buFont typeface="Arial" panose="020B0604020202020204" pitchFamily="34" charset="0"/>
              <a:buChar char="•"/>
            </a:pPr>
            <a:r>
              <a:rPr lang="en-US" sz="1400" b="1" dirty="0"/>
              <a:t>Inundation (w/vegetation)</a:t>
            </a:r>
          </a:p>
          <a:p>
            <a:pPr marL="290513" lvl="1" indent="-290513">
              <a:buFont typeface="Arial" panose="020B0604020202020204" pitchFamily="34" charset="0"/>
              <a:buChar char="•"/>
            </a:pPr>
            <a:r>
              <a:rPr lang="en-US" sz="1400" b="1" dirty="0"/>
              <a:t>Change in flood extent</a:t>
            </a:r>
          </a:p>
          <a:p>
            <a:pPr marL="290513" lvl="1" indent="-290513">
              <a:buFont typeface="Arial" panose="020B0604020202020204" pitchFamily="34" charset="0"/>
              <a:buChar char="•"/>
            </a:pPr>
            <a:r>
              <a:rPr lang="en-US" sz="1400" b="1" dirty="0"/>
              <a:t>Water flow through wetlands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513615-4984-4648-B837-DFE4ADFD41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87"/>
          <a:stretch/>
        </p:blipFill>
        <p:spPr>
          <a:xfrm>
            <a:off x="9567806" y="359926"/>
            <a:ext cx="719667" cy="590175"/>
          </a:xfrm>
          <a:prstGeom prst="rect">
            <a:avLst/>
          </a:prstGeom>
        </p:spPr>
      </p:pic>
      <p:pic>
        <p:nvPicPr>
          <p:cNvPr id="12" name="Picture 12" descr="http://expertjobs.org/wp-content/uploads/2012/09/isro.jpg">
            <a:extLst>
              <a:ext uri="{FF2B5EF4-FFF2-40B4-BE49-F238E27FC236}">
                <a16:creationId xmlns:a16="http://schemas.microsoft.com/office/drawing/2014/main" id="{2CED716D-639F-C548-9B44-A1607566EF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222" y="1041852"/>
            <a:ext cx="702752" cy="66201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5BC8CCEB-2A9A-2D42-9350-76AD50FC331E}"/>
              </a:ext>
            </a:extLst>
          </p:cNvPr>
          <p:cNvSpPr txBox="1">
            <a:spLocks/>
          </p:cNvSpPr>
          <p:nvPr/>
        </p:nvSpPr>
        <p:spPr>
          <a:xfrm>
            <a:off x="8890001" y="6457848"/>
            <a:ext cx="1022141" cy="400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6903341-EC2B-9943-B952-05250FB8744E}" type="slidenum">
              <a:rPr lang="en-US" sz="900"/>
              <a:pPr algn="r">
                <a:defRPr/>
              </a:pPr>
              <a:t>9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86574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1824</Words>
  <Application>Microsoft Office PowerPoint</Application>
  <PresentationFormat>Widescreen</PresentationFormat>
  <Paragraphs>288</Paragraphs>
  <Slides>25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ＭＳ Ｐゴシック</vt:lpstr>
      <vt:lpstr>55 Helvetica Roman</vt:lpstr>
      <vt:lpstr>Arial</vt:lpstr>
      <vt:lpstr>Arial Narrow</vt:lpstr>
      <vt:lpstr>Arial-BoldMT</vt:lpstr>
      <vt:lpstr>Calibri</vt:lpstr>
      <vt:lpstr>Calibri Light</vt:lpstr>
      <vt:lpstr>Franklin Gothic Heavy</vt:lpstr>
      <vt:lpstr>Helvetica</vt:lpstr>
      <vt:lpstr>HelveticaNeueLTStd-LtIt</vt:lpstr>
      <vt:lpstr>Symbol</vt:lpstr>
      <vt:lpstr>Times New Roman</vt:lpstr>
      <vt:lpstr>Verdana</vt:lpstr>
      <vt:lpstr>Wingdings</vt:lpstr>
      <vt:lpstr>Zapf Dingbats</vt:lpstr>
      <vt:lpstr>ヒラギノ角ゴ Pro W3</vt:lpstr>
      <vt:lpstr>Office Theme</vt:lpstr>
      <vt:lpstr>Equation</vt:lpstr>
      <vt:lpstr>The NISAR Mission and Applications to Snow Hydrology</vt:lpstr>
      <vt:lpstr>PowerPoint Presentation</vt:lpstr>
      <vt:lpstr>NISAR Science Overview and Program Context</vt:lpstr>
      <vt:lpstr>PowerPoint Presentation</vt:lpstr>
      <vt:lpstr>PowerPoint Presentation</vt:lpstr>
      <vt:lpstr>Reflector / Boom</vt:lpstr>
      <vt:lpstr>L-SAR Instrument Features</vt:lpstr>
      <vt:lpstr>PowerPoint Presentation</vt:lpstr>
      <vt:lpstr>Versatility of SAR for Studying Earth Change</vt:lpstr>
      <vt:lpstr>Routine Ice Sheet wide velocity mapping</vt:lpstr>
      <vt:lpstr>Cryosphere – Dynamic Ice Sheets </vt:lpstr>
      <vt:lpstr>Disaster Response</vt:lpstr>
      <vt:lpstr>Above-ground Dynamics of Forest Biomass</vt:lpstr>
      <vt:lpstr>NISAR Systematic Observations</vt:lpstr>
      <vt:lpstr>NISAR – Mission Data Products</vt:lpstr>
      <vt:lpstr>SWE from InSAR: Theory </vt:lpstr>
      <vt:lpstr>Recent L-band InSAR results from SnowEx 2020</vt:lpstr>
      <vt:lpstr>PowerPoint Presentation</vt:lpstr>
      <vt:lpstr>Recent L-band InSAR results from SnowEx 2020</vt:lpstr>
      <vt:lpstr>PowerPoint Presentation</vt:lpstr>
      <vt:lpstr>Snow melt mapping with SAR</vt:lpstr>
      <vt:lpstr>PowerPoint Presentation</vt:lpstr>
      <vt:lpstr>PowerPoint Presentation</vt:lpstr>
      <vt:lpstr>Science Users’ Handbook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Forster</dc:creator>
  <cp:lastModifiedBy>Richard Forster</cp:lastModifiedBy>
  <cp:revision>17</cp:revision>
  <dcterms:created xsi:type="dcterms:W3CDTF">2020-09-10T02:57:30Z</dcterms:created>
  <dcterms:modified xsi:type="dcterms:W3CDTF">2020-09-10T15:45:23Z</dcterms:modified>
</cp:coreProperties>
</file>