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32100838" cy="43073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Nancy F. Glenn" initials="NFG [7]" lastIdx="1" clrIdx="6"/>
  <p:cmAuthor id="1" name="Nancy F. Glenn" initials="NFG" lastIdx="5" clrIdx="0"/>
  <p:cmAuthor id="8" name="Nancy F. Glenn" initials="NFG [8]" lastIdx="1" clrIdx="7"/>
  <p:cmAuthor id="2" name="Nancy F. Glenn" initials="NFG [2]" lastIdx="1" clrIdx="1"/>
  <p:cmAuthor id="9" name="Nancy F. Glenn" initials="NFG [9]" lastIdx="1" clrIdx="8"/>
  <p:cmAuthor id="3" name="Nancy F. Glenn" initials="NFG [3]" lastIdx="1" clrIdx="2"/>
  <p:cmAuthor id="10" name="Nancy Glenn" initials="NG" lastIdx="10" clrIdx="9">
    <p:extLst>
      <p:ext uri="{19B8F6BF-5375-455C-9EA6-DF929625EA0E}">
        <p15:presenceInfo xmlns:p15="http://schemas.microsoft.com/office/powerpoint/2012/main" userId="S::z3529940@ad.unsw.edu.au::cd72571a-6f60-46a2-a4e5-416e297bfa50" providerId="AD"/>
      </p:ext>
    </p:extLst>
  </p:cmAuthor>
  <p:cmAuthor id="4" name="Nancy F. Glenn" initials="NFG [4]" lastIdx="1" clrIdx="3"/>
  <p:cmAuthor id="11" name="JoshEnterkine" initials="JE" lastIdx="15" clrIdx="10">
    <p:extLst>
      <p:ext uri="{19B8F6BF-5375-455C-9EA6-DF929625EA0E}">
        <p15:presenceInfo xmlns:p15="http://schemas.microsoft.com/office/powerpoint/2012/main" userId="JoshEnterkine" providerId="None"/>
      </p:ext>
    </p:extLst>
  </p:cmAuthor>
  <p:cmAuthor id="5" name="Nancy F. Glenn" initials="NFG [5]" lastIdx="1" clrIdx="4"/>
  <p:cmAuthor id="12" name="Windows10" initials="W" lastIdx="5" clrIdx="11">
    <p:extLst>
      <p:ext uri="{19B8F6BF-5375-455C-9EA6-DF929625EA0E}">
        <p15:presenceInfo xmlns:p15="http://schemas.microsoft.com/office/powerpoint/2012/main" userId="Windows10" providerId="None"/>
      </p:ext>
    </p:extLst>
  </p:cmAuthor>
  <p:cmAuthor id="6" name="Nancy F. Glenn" initials="NFG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462" autoAdjust="0"/>
    <p:restoredTop sz="93979" autoAdjust="0"/>
  </p:normalViewPr>
  <p:slideViewPr>
    <p:cSldViewPr snapToGrid="0">
      <p:cViewPr varScale="1">
        <p:scale>
          <a:sx n="23" d="100"/>
          <a:sy n="23" d="100"/>
        </p:scale>
        <p:origin x="2202" y="78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7"/>
            <a:ext cx="13910363" cy="2161164"/>
          </a:xfrm>
          <a:prstGeom prst="rect">
            <a:avLst/>
          </a:prstGeom>
        </p:spPr>
        <p:txBody>
          <a:bodyPr vert="horz" lIns="430629" tIns="215315" rIns="430629" bIns="215315" rtlCol="0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183051" y="7"/>
            <a:ext cx="13910363" cy="2161164"/>
          </a:xfrm>
          <a:prstGeom prst="rect">
            <a:avLst/>
          </a:prstGeom>
        </p:spPr>
        <p:txBody>
          <a:bodyPr vert="horz" lIns="430629" tIns="215315" rIns="430629" bIns="215315" rtlCol="0"/>
          <a:lstStyle>
            <a:lvl1pPr algn="r">
              <a:defRPr sz="5600"/>
            </a:lvl1pPr>
          </a:lstStyle>
          <a:p>
            <a:fld id="{17BDD261-30F6-4004-99D1-6541ED144DA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7938" y="5380038"/>
            <a:ext cx="19384962" cy="14539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30629" tIns="215315" rIns="430629" bIns="2153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10085" y="20729189"/>
            <a:ext cx="25680669" cy="16960250"/>
          </a:xfrm>
          <a:prstGeom prst="rect">
            <a:avLst/>
          </a:prstGeom>
        </p:spPr>
        <p:txBody>
          <a:bodyPr vert="horz" lIns="430629" tIns="215315" rIns="430629" bIns="2153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40912486"/>
            <a:ext cx="13910363" cy="2161164"/>
          </a:xfrm>
          <a:prstGeom prst="rect">
            <a:avLst/>
          </a:prstGeom>
        </p:spPr>
        <p:txBody>
          <a:bodyPr vert="horz" lIns="430629" tIns="215315" rIns="430629" bIns="215315" rtlCol="0" anchor="b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183051" y="40912486"/>
            <a:ext cx="13910363" cy="2161164"/>
          </a:xfrm>
          <a:prstGeom prst="rect">
            <a:avLst/>
          </a:prstGeom>
        </p:spPr>
        <p:txBody>
          <a:bodyPr vert="horz" lIns="430629" tIns="215315" rIns="430629" bIns="215315" rtlCol="0" anchor="b"/>
          <a:lstStyle>
            <a:lvl1pPr algn="r">
              <a:defRPr sz="5600"/>
            </a:lvl1pPr>
          </a:lstStyle>
          <a:p>
            <a:fld id="{94740E37-A4B5-4B78-BACC-0484ECB37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7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40E37-A4B5-4B78-BACC-0484ECB376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78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8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3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5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4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1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5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2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5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0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6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C3AF5-19A2-46F3-B7AE-AB91FB7461C4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9AF0B-D458-47A6-8961-0DB19280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7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31" y="20410403"/>
            <a:ext cx="4797561" cy="5450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9900" r="24382" b="11482"/>
          <a:stretch/>
        </p:blipFill>
        <p:spPr>
          <a:xfrm>
            <a:off x="773065" y="10938973"/>
            <a:ext cx="4382793" cy="49743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1451" y="3900120"/>
            <a:ext cx="13716000" cy="284957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70074" y="3900120"/>
            <a:ext cx="13716000" cy="284957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000475" y="3900120"/>
            <a:ext cx="13716000" cy="284957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97285" y="276376"/>
            <a:ext cx="29684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Assessing canopy and wind controls on </a:t>
            </a:r>
            <a:r>
              <a:rPr lang="en-US" sz="6000" b="1" dirty="0" smtClean="0"/>
              <a:t>snow </a:t>
            </a:r>
            <a:r>
              <a:rPr lang="en-US" sz="6000" b="1" dirty="0"/>
              <a:t>depths using scaling properties with the 2020 SnowEx airborne </a:t>
            </a:r>
            <a:r>
              <a:rPr lang="en-US" sz="6000" b="1" dirty="0" err="1"/>
              <a:t>lidar</a:t>
            </a:r>
            <a:r>
              <a:rPr lang="en-US" sz="6000" b="1" dirty="0"/>
              <a:t> data Grand Mesa, Colorado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087" y="768290"/>
            <a:ext cx="7361781" cy="2236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3300" y="2252702"/>
            <a:ext cx="3084856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Josh Enterkine¹, Ahmad </a:t>
            </a:r>
            <a:r>
              <a:rPr lang="en-US" sz="4400" dirty="0" err="1"/>
              <a:t>Hojati</a:t>
            </a:r>
            <a:r>
              <a:rPr lang="en-US" sz="4400" dirty="0"/>
              <a:t> Malekshah¹, Nancy F. Glenn¹, </a:t>
            </a:r>
            <a:r>
              <a:rPr lang="en-US" sz="4400" dirty="0" smtClean="0"/>
              <a:t>Jake </a:t>
            </a:r>
            <a:r>
              <a:rPr lang="en-US" sz="4400" dirty="0"/>
              <a:t>Graham¹</a:t>
            </a:r>
            <a:endParaRPr lang="en-US" sz="2400" dirty="0"/>
          </a:p>
          <a:p>
            <a:pPr algn="ctr"/>
            <a:r>
              <a:rPr lang="en-US" sz="2400" dirty="0"/>
              <a:t>¹Boise State University, Department of Geosciences, Boise, Idaho</a:t>
            </a:r>
          </a:p>
          <a:p>
            <a:pPr algn="ctr"/>
            <a:r>
              <a:rPr lang="en-US" sz="2400" dirty="0"/>
              <a:t>https://bcal.boisestate.edu/@BCAL_Boise;  Contact: ahmadhojatimalek@u.boisestate.edu</a:t>
            </a:r>
          </a:p>
          <a:p>
            <a:pPr algn="ctr"/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941318" y="6866077"/>
            <a:ext cx="4335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Sites FL2B, F and K collected during SnowEx Grand Mesa, 2016-2017 and 2019-2020.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12" y="5070940"/>
            <a:ext cx="9400531" cy="501017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5598129" y="3995775"/>
            <a:ext cx="24218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Results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0240855" y="30335716"/>
            <a:ext cx="13529430" cy="128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/>
              <a:t>Citations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Trujillo, E., J. A.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Ramı´rez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and K. J. Elder (2007), Topographic,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meteorologic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and canopy controls on the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scaling characteristics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of the spatial distribution of snow depth fields, Water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Resour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Res., 43, W07409, doi:10.1029/2006WR005317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311" y="555219"/>
            <a:ext cx="4098548" cy="2654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7729" y="4051358"/>
            <a:ext cx="54964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Data and Methods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15583069" y="27057766"/>
            <a:ext cx="4698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Directional Analysis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5475897" y="5199066"/>
            <a:ext cx="10267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East-West and North-South Scale Breaks for 2017 and 2020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938561" y="25258322"/>
            <a:ext cx="2647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Directional PSD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2011434" y="5164782"/>
            <a:ext cx="201947" cy="14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/>
          <p:cNvSpPr txBox="1"/>
          <p:nvPr/>
        </p:nvSpPr>
        <p:spPr>
          <a:xfrm>
            <a:off x="893739" y="10164623"/>
            <a:ext cx="96848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Spectral technique for scaling characteristics of snow depth.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53781" y="21045634"/>
            <a:ext cx="12044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2.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 depth raster of (1024*1024) with 1m resolution For sites: FL2B, F and K,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2017 and 2020.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9622088" y="25897605"/>
            <a:ext cx="720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East-West and North-South break scales at 2017 and 2020.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2233610" y="10132483"/>
            <a:ext cx="10075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depth breaks and low frequency power spectrum at different directions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0469" r="24231" b="11261"/>
          <a:stretch/>
        </p:blipFill>
        <p:spPr>
          <a:xfrm>
            <a:off x="744413" y="15446916"/>
            <a:ext cx="4386704" cy="4975406"/>
          </a:xfrm>
          <a:prstGeom prst="rect">
            <a:avLst/>
          </a:prstGeom>
        </p:spPr>
      </p:pic>
      <p:sp>
        <p:nvSpPr>
          <p:cNvPr id="59" name="Content Placeholder 2"/>
          <p:cNvSpPr txBox="1">
            <a:spLocks/>
          </p:cNvSpPr>
          <p:nvPr/>
        </p:nvSpPr>
        <p:spPr>
          <a:xfrm>
            <a:off x="0" y="9749862"/>
            <a:ext cx="11374079" cy="71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00245" y="10784998"/>
            <a:ext cx="1528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Site FL2B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892241" y="20294741"/>
            <a:ext cx="161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meters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10312" r="24079" b="14626"/>
          <a:stretch/>
        </p:blipFill>
        <p:spPr>
          <a:xfrm>
            <a:off x="5281890" y="15453849"/>
            <a:ext cx="4389120" cy="478007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034624" y="10782096"/>
            <a:ext cx="991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Site F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10180" r="24408" b="10544"/>
          <a:stretch/>
        </p:blipFill>
        <p:spPr>
          <a:xfrm>
            <a:off x="9928837" y="15447986"/>
            <a:ext cx="4307306" cy="4974336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1567540" y="10784998"/>
            <a:ext cx="1023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Site K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16600" r="23719" b="15478"/>
          <a:stretch/>
        </p:blipFill>
        <p:spPr>
          <a:xfrm>
            <a:off x="9884723" y="11328808"/>
            <a:ext cx="4389120" cy="42591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16541" r="24108" b="11183"/>
          <a:stretch/>
        </p:blipFill>
        <p:spPr>
          <a:xfrm>
            <a:off x="5293281" y="11330552"/>
            <a:ext cx="4389120" cy="4574833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 rot="16423601">
            <a:off x="-7242" y="1316453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sp>
        <p:nvSpPr>
          <p:cNvPr id="74" name="TextBox 73"/>
          <p:cNvSpPr txBox="1"/>
          <p:nvPr/>
        </p:nvSpPr>
        <p:spPr>
          <a:xfrm rot="16423601">
            <a:off x="-254" y="1769551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807229" y="21498936"/>
            <a:ext cx="5490969" cy="7414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+mn-lt"/>
                <a:ea typeface="+mn-ea"/>
                <a:cs typeface="+mn-cs"/>
              </a:rPr>
              <a:t>East-West and North-South PSD</a:t>
            </a:r>
          </a:p>
        </p:txBody>
      </p:sp>
      <p:sp>
        <p:nvSpPr>
          <p:cNvPr id="77" name="Content Placeholder 2"/>
          <p:cNvSpPr txBox="1">
            <a:spLocks/>
          </p:cNvSpPr>
          <p:nvPr/>
        </p:nvSpPr>
        <p:spPr>
          <a:xfrm>
            <a:off x="883023" y="22683467"/>
            <a:ext cx="13612724" cy="2082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computed the PSD spatially for each row (E-W) and column (N-S) of the raster</a:t>
            </a:r>
          </a:p>
          <a:p>
            <a:pPr marL="457200" indent="-457200" algn="l">
              <a:lnSpc>
                <a:spcPct val="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fitted a broken power law to the PSDs</a:t>
            </a:r>
          </a:p>
          <a:p>
            <a:pPr marL="457200" indent="-457200" algn="l">
              <a:lnSpc>
                <a:spcPct val="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spectral exponents are computed and break points are estimated</a:t>
            </a:r>
          </a:p>
          <a:p>
            <a:pPr marL="457200" indent="-457200" algn="l">
              <a:lnSpc>
                <a:spcPct val="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 breaks divide the power spectrum into low frequency and high frequency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6779" r="9330" b="4226"/>
          <a:stretch/>
        </p:blipFill>
        <p:spPr>
          <a:xfrm>
            <a:off x="17163280" y="6250473"/>
            <a:ext cx="5731010" cy="3008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7098" r="9330" b="4386"/>
          <a:stretch/>
        </p:blipFill>
        <p:spPr>
          <a:xfrm>
            <a:off x="23060466" y="6226859"/>
            <a:ext cx="5761989" cy="300837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15310380" y="7532621"/>
            <a:ext cx="192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FL2B (2017)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t="6904" r="8801" b="4359"/>
          <a:stretch/>
        </p:blipFill>
        <p:spPr>
          <a:xfrm>
            <a:off x="23058363" y="9443547"/>
            <a:ext cx="5742432" cy="300516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6087" r="9060" b="4144"/>
          <a:stretch/>
        </p:blipFill>
        <p:spPr>
          <a:xfrm>
            <a:off x="17239735" y="9443546"/>
            <a:ext cx="5682488" cy="3008376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15311588" y="10533307"/>
            <a:ext cx="1374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 (2017)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t="6657" r="9117" b="4538"/>
          <a:stretch/>
        </p:blipFill>
        <p:spPr>
          <a:xfrm>
            <a:off x="23058363" y="12667233"/>
            <a:ext cx="5742432" cy="301221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6630" r="9118" b="4566"/>
          <a:stretch/>
        </p:blipFill>
        <p:spPr>
          <a:xfrm>
            <a:off x="17219551" y="12718223"/>
            <a:ext cx="5709513" cy="3008376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15388913" y="13897799"/>
            <a:ext cx="1418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 (2017)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5290282" y="17386059"/>
            <a:ext cx="192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FL2B (2020)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5377" r="8832" b="3957"/>
          <a:stretch/>
        </p:blipFill>
        <p:spPr>
          <a:xfrm>
            <a:off x="23109250" y="16179445"/>
            <a:ext cx="5664420" cy="3008376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6288" r="7578" b="2888"/>
          <a:stretch/>
        </p:blipFill>
        <p:spPr>
          <a:xfrm>
            <a:off x="17239736" y="16268518"/>
            <a:ext cx="5714541" cy="3008376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15388913" y="20748783"/>
            <a:ext cx="192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 (2020)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" t="6579" r="8823" b="4487"/>
          <a:stretch/>
        </p:blipFill>
        <p:spPr>
          <a:xfrm>
            <a:off x="23094986" y="19469535"/>
            <a:ext cx="5768356" cy="3008376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6460" r="7907" b="4198"/>
          <a:stretch/>
        </p:blipFill>
        <p:spPr>
          <a:xfrm>
            <a:off x="17215973" y="19471608"/>
            <a:ext cx="5851906" cy="3008376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7471" r="9049" b="4550"/>
          <a:stretch/>
        </p:blipFill>
        <p:spPr>
          <a:xfrm>
            <a:off x="23030689" y="22664264"/>
            <a:ext cx="5788532" cy="3008376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7199" r="9323" b="4519"/>
          <a:stretch/>
        </p:blipFill>
        <p:spPr>
          <a:xfrm>
            <a:off x="17239735" y="22683467"/>
            <a:ext cx="5758300" cy="3008376"/>
          </a:xfrm>
          <a:prstGeom prst="rect">
            <a:avLst/>
          </a:prstGeom>
        </p:spPr>
      </p:pic>
      <p:sp>
        <p:nvSpPr>
          <p:cNvPr id="100" name="Rectangle 99"/>
          <p:cNvSpPr/>
          <p:nvPr/>
        </p:nvSpPr>
        <p:spPr>
          <a:xfrm>
            <a:off x="15388913" y="23906842"/>
            <a:ext cx="1418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 (2020)</a:t>
            </a:r>
          </a:p>
        </p:txBody>
      </p:sp>
      <p:sp>
        <p:nvSpPr>
          <p:cNvPr id="101" name="Content Placeholder 2"/>
          <p:cNvSpPr txBox="1">
            <a:spLocks/>
          </p:cNvSpPr>
          <p:nvPr/>
        </p:nvSpPr>
        <p:spPr>
          <a:xfrm>
            <a:off x="913650" y="26026998"/>
            <a:ext cx="8242464" cy="1102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computed directional PSD by rotating the raster file by 10 degree steps (half of the size of raster)</a:t>
            </a:r>
          </a:p>
          <a:p>
            <a:pPr algn="l"/>
            <a:endParaRPr lang="en-US" sz="3000" dirty="0"/>
          </a:p>
        </p:txBody>
      </p:sp>
      <p:pic>
        <p:nvPicPr>
          <p:cNvPr id="103" name="Picture 102" descr="snowdepth.png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8" t="17778" r="24444" b="16667"/>
          <a:stretch>
            <a:fillRect/>
          </a:stretch>
        </p:blipFill>
        <p:spPr>
          <a:xfrm rot="2630370">
            <a:off x="9984563" y="25335077"/>
            <a:ext cx="2836190" cy="2743200"/>
          </a:xfrm>
          <a:prstGeom prst="rect">
            <a:avLst/>
          </a:prstGeom>
        </p:spPr>
      </p:pic>
      <p:sp>
        <p:nvSpPr>
          <p:cNvPr id="104" name="Rectangle 103"/>
          <p:cNvSpPr/>
          <p:nvPr/>
        </p:nvSpPr>
        <p:spPr>
          <a:xfrm>
            <a:off x="10571447" y="25860345"/>
            <a:ext cx="18288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urved Down Arrow 104"/>
          <p:cNvSpPr/>
          <p:nvPr/>
        </p:nvSpPr>
        <p:spPr>
          <a:xfrm rot="7858337">
            <a:off x="12028545" y="27743739"/>
            <a:ext cx="1409439" cy="66381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2867052" y="2824033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45ᵒ</a:t>
            </a:r>
          </a:p>
        </p:txBody>
      </p:sp>
      <p:cxnSp>
        <p:nvCxnSpPr>
          <p:cNvPr id="107" name="Straight Connector 106"/>
          <p:cNvCxnSpPr/>
          <p:nvPr/>
        </p:nvCxnSpPr>
        <p:spPr>
          <a:xfrm rot="10800000" flipV="1">
            <a:off x="10115584" y="25344735"/>
            <a:ext cx="2819400" cy="274320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rot="16200000" flipH="1">
            <a:off x="10115584" y="25420935"/>
            <a:ext cx="2667000" cy="266700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16200000" flipH="1">
            <a:off x="10267984" y="26716335"/>
            <a:ext cx="2362200" cy="762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10800000" flipV="1">
            <a:off x="10344184" y="26716335"/>
            <a:ext cx="2286000" cy="762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Arc 110"/>
          <p:cNvSpPr/>
          <p:nvPr/>
        </p:nvSpPr>
        <p:spPr>
          <a:xfrm rot="5623475">
            <a:off x="11435368" y="26496984"/>
            <a:ext cx="652757" cy="457200"/>
          </a:xfrm>
          <a:prstGeom prst="arc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 rot="2789407">
            <a:off x="12847479" y="24961655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</a:t>
            </a:r>
          </a:p>
        </p:txBody>
      </p:sp>
      <p:sp>
        <p:nvSpPr>
          <p:cNvPr id="115" name="TextBox 114"/>
          <p:cNvSpPr txBox="1"/>
          <p:nvPr/>
        </p:nvSpPr>
        <p:spPr>
          <a:xfrm rot="2893895">
            <a:off x="12479180" y="27676704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</a:t>
            </a:r>
          </a:p>
        </p:txBody>
      </p:sp>
      <p:pic>
        <p:nvPicPr>
          <p:cNvPr id="116" name="Content Placeholder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939" y="28450585"/>
            <a:ext cx="5760720" cy="2880361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33528763" y="3839143"/>
            <a:ext cx="109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18064" y="3889486"/>
            <a:ext cx="109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5691149" y="29487635"/>
            <a:ext cx="229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FL2B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455" y="28450585"/>
            <a:ext cx="5760720" cy="2880360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30507693" y="5399487"/>
            <a:ext cx="229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883" y="4341997"/>
            <a:ext cx="5760720" cy="2880362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886" y="4256899"/>
            <a:ext cx="5759684" cy="2879842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30514337" y="8242309"/>
            <a:ext cx="229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731" y="7172468"/>
            <a:ext cx="5760720" cy="2880361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868" y="7234893"/>
            <a:ext cx="5760720" cy="2880360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913650" y="27928325"/>
            <a:ext cx="56360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Wind and vegetation Contribution</a:t>
            </a:r>
          </a:p>
        </p:txBody>
      </p:sp>
      <p:sp>
        <p:nvSpPr>
          <p:cNvPr id="145" name="Content Placeholder 2"/>
          <p:cNvSpPr txBox="1">
            <a:spLocks/>
          </p:cNvSpPr>
          <p:nvPr/>
        </p:nvSpPr>
        <p:spPr>
          <a:xfrm>
            <a:off x="921526" y="28831116"/>
            <a:ext cx="13632516" cy="2941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used wind data from the start of the snow season to the data collection date (02-16-2017). Wind speed and direction for temperature over zero degrees are removed from the data and wind speed and direction for speeds &gt; 4m/s are selected.</a:t>
            </a:r>
          </a:p>
          <a:p>
            <a:pPr algn="l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addition we investigated 7 different vegetation metrics (max height; height range &lt; 1m; 1m &lt; height range &lt; 2.5m;  minimum height; vegetation percent coverage; total vegetation density; canopy relief ration) for scale breaks at different directions and compared those with the snow depth break patterns and amounts.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403985" y="11260215"/>
            <a:ext cx="106406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/>
              <a:t>Dominant wind direction vs. break points at different directions</a:t>
            </a: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985" y="12583571"/>
            <a:ext cx="5956092" cy="2978046"/>
          </a:xfrm>
          <a:prstGeom prst="rect">
            <a:avLst/>
          </a:prstGeom>
        </p:spPr>
      </p:pic>
      <p:sp>
        <p:nvSpPr>
          <p:cNvPr id="147" name="TextBox 146"/>
          <p:cNvSpPr txBox="1"/>
          <p:nvPr/>
        </p:nvSpPr>
        <p:spPr>
          <a:xfrm>
            <a:off x="31448722" y="11997330"/>
            <a:ext cx="2565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Site FL2B (2017)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39150920" y="11980908"/>
            <a:ext cx="2060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Site K (2017)</a:t>
            </a: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189" y="12561179"/>
            <a:ext cx="5956093" cy="2978047"/>
          </a:xfrm>
          <a:prstGeom prst="rect">
            <a:avLst/>
          </a:prstGeom>
        </p:spPr>
      </p:pic>
      <p:sp>
        <p:nvSpPr>
          <p:cNvPr id="150" name="TextBox 149"/>
          <p:cNvSpPr txBox="1"/>
          <p:nvPr/>
        </p:nvSpPr>
        <p:spPr>
          <a:xfrm>
            <a:off x="30828683" y="15862032"/>
            <a:ext cx="1256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5.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 points vs. wind direction for the two closest sites to meteorological stations in 2017.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(we did not have access to 2020 wind dataset)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19429037" y="27855514"/>
            <a:ext cx="109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5289317" y="27855514"/>
            <a:ext cx="109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0464018" y="17121961"/>
            <a:ext cx="41776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/>
              <a:t>Vegetation Contribution</a:t>
            </a:r>
          </a:p>
        </p:txBody>
      </p:sp>
      <p:sp>
        <p:nvSpPr>
          <p:cNvPr id="155" name="Content Placeholder 2"/>
          <p:cNvSpPr txBox="1">
            <a:spLocks/>
          </p:cNvSpPr>
          <p:nvPr/>
        </p:nvSpPr>
        <p:spPr>
          <a:xfrm>
            <a:off x="30827709" y="18013516"/>
            <a:ext cx="3594353" cy="624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Vegetation Min Height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9931309" y="18013516"/>
            <a:ext cx="3040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Snow Depth (2020)</a:t>
            </a: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981" y="18678032"/>
            <a:ext cx="4453476" cy="2226738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35384554" y="18013516"/>
            <a:ext cx="3040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Snow Depth (2017)</a:t>
            </a: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67" y="18679739"/>
            <a:ext cx="4453476" cy="2226738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343" y="18687192"/>
            <a:ext cx="4453476" cy="2226738"/>
          </a:xfrm>
          <a:prstGeom prst="rect">
            <a:avLst/>
          </a:prstGeom>
        </p:spPr>
      </p:pic>
      <p:sp>
        <p:nvSpPr>
          <p:cNvPr id="167" name="Rectangle 166"/>
          <p:cNvSpPr/>
          <p:nvPr/>
        </p:nvSpPr>
        <p:spPr>
          <a:xfrm>
            <a:off x="30413010" y="18573666"/>
            <a:ext cx="4423752" cy="2315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39290238" y="18573666"/>
            <a:ext cx="4382655" cy="2315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TextBox 168"/>
          <p:cNvSpPr txBox="1"/>
          <p:nvPr/>
        </p:nvSpPr>
        <p:spPr>
          <a:xfrm>
            <a:off x="30899101" y="24150536"/>
            <a:ext cx="12563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6.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depth break points vs. minimum  vegetation height and vegetation height &lt; 1m at Sites F and K.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30065128" y="19275158"/>
            <a:ext cx="229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</a:p>
        </p:txBody>
      </p:sp>
      <p:pic>
        <p:nvPicPr>
          <p:cNvPr id="171" name="Picture 170"/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457" y="21826021"/>
            <a:ext cx="4453476" cy="2226738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128" y="21817111"/>
            <a:ext cx="4492564" cy="2246282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1662" y="21866965"/>
            <a:ext cx="4604132" cy="2302067"/>
          </a:xfrm>
          <a:prstGeom prst="rect">
            <a:avLst/>
          </a:prstGeom>
        </p:spPr>
      </p:pic>
      <p:sp>
        <p:nvSpPr>
          <p:cNvPr id="174" name="Rectangle 173"/>
          <p:cNvSpPr/>
          <p:nvPr/>
        </p:nvSpPr>
        <p:spPr>
          <a:xfrm>
            <a:off x="30437654" y="21730105"/>
            <a:ext cx="4578140" cy="2315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35041786" y="21730105"/>
            <a:ext cx="4280076" cy="2315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extBox 175"/>
          <p:cNvSpPr txBox="1"/>
          <p:nvPr/>
        </p:nvSpPr>
        <p:spPr>
          <a:xfrm>
            <a:off x="30042849" y="22406244"/>
            <a:ext cx="229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0284388" y="25327380"/>
            <a:ext cx="30861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/>
              <a:t>Conclusion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76664" y="26629215"/>
            <a:ext cx="12873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East-west breaks for snow depth are the same for both 2017 and 2020 (30m).</a:t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North-south direction break scales for snow depth in 2017 are twice as large as in 2020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hypothesize that the changes in break scales in the north-south direction are due to changes in wind and precipitation patterns.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found that vegetation controls the higher frequency variations in snow depth patterns at sites where wind contribution is not dominant.</a:t>
            </a:r>
          </a:p>
        </p:txBody>
      </p:sp>
      <p:sp>
        <p:nvSpPr>
          <p:cNvPr id="180" name="Content Placeholder 2"/>
          <p:cNvSpPr txBox="1">
            <a:spLocks/>
          </p:cNvSpPr>
          <p:nvPr/>
        </p:nvSpPr>
        <p:spPr>
          <a:xfrm>
            <a:off x="30789969" y="21161824"/>
            <a:ext cx="3594353" cy="624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7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Veg Height Range &lt; 1m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35506805" y="21141809"/>
            <a:ext cx="3040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Snow Depth (2017)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39844221" y="21172587"/>
            <a:ext cx="3040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Snow Depth (2020)</a:t>
            </a:r>
          </a:p>
        </p:txBody>
      </p:sp>
    </p:spTree>
    <p:extLst>
      <p:ext uri="{BB962C8B-B14F-4D97-AF65-F5344CB8AC3E}">
        <p14:creationId xmlns:p14="http://schemas.microsoft.com/office/powerpoint/2010/main" val="4015328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10857</TotalTime>
  <Words>625</Words>
  <Application>Microsoft Office PowerPoint</Application>
  <PresentationFormat>Custom</PresentationFormat>
  <Paragraphs>67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Windows10</dc:creator>
  <cp:lastModifiedBy>Windows User</cp:lastModifiedBy>
  <cp:revision>537</cp:revision>
  <cp:lastPrinted>2017-12-08T22:04:30Z</cp:lastPrinted>
  <dcterms:created xsi:type="dcterms:W3CDTF">2017-08-02T22:06:30Z</dcterms:created>
  <dcterms:modified xsi:type="dcterms:W3CDTF">2020-09-08T23:02:59Z</dcterms:modified>
</cp:coreProperties>
</file>