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918400"/>
  <p:notesSz cx="24231600" cy="379476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2640">
          <p15:clr>
            <a:srgbClr val="A4A3A4"/>
          </p15:clr>
        </p15:guide>
        <p15:guide id="3" orient="horz" pos="3984">
          <p15:clr>
            <a:srgbClr val="A4A3A4"/>
          </p15:clr>
        </p15:guide>
        <p15:guide id="4" orient="horz" pos="20208">
          <p15:clr>
            <a:srgbClr val="A4A3A4"/>
          </p15:clr>
        </p15:guide>
        <p15:guide id="5" pos="576">
          <p15:clr>
            <a:srgbClr val="A4A3A4"/>
          </p15:clr>
        </p15:guide>
        <p15:guide id="6" pos="7920">
          <p15:clr>
            <a:srgbClr val="A4A3A4"/>
          </p15:clr>
        </p15:guide>
        <p15:guide id="7" pos="8400">
          <p15:clr>
            <a:srgbClr val="A4A3A4"/>
          </p15:clr>
        </p15:guide>
        <p15:guide id="8" pos="15936">
          <p15:clr>
            <a:srgbClr val="A4A3A4"/>
          </p15:clr>
        </p15:guide>
        <p15:guide id="9" pos="16416">
          <p15:clr>
            <a:srgbClr val="A4A3A4"/>
          </p15:clr>
        </p15:guide>
        <p15:guide id="10" pos="23808">
          <p15:clr>
            <a:srgbClr val="A4A3A4"/>
          </p15:clr>
        </p15:guide>
        <p15:guide id="11" pos="24288">
          <p15:clr>
            <a:srgbClr val="A4A3A4"/>
          </p15:clr>
        </p15:guide>
        <p15:guide id="12" pos="31680">
          <p15:clr>
            <a:srgbClr val="A4A3A4"/>
          </p15:clr>
        </p15:guide>
      </p15:sldGuideLst>
    </p:ext>
    <p:ext uri="{2D200454-40CA-4A62-9FC3-DE9A4176ACB9}">
      <p15:notesGuideLst xmlns:p15="http://schemas.microsoft.com/office/powerpoint/2012/main">
        <p15:guide id="1" orient="horz" pos="11954" userDrawn="1">
          <p15:clr>
            <a:srgbClr val="A4A3A4"/>
          </p15:clr>
        </p15:guide>
        <p15:guide id="2" pos="76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0099FF"/>
    <a:srgbClr val="3399FF"/>
    <a:srgbClr val="3333FF"/>
    <a:srgbClr val="000066"/>
    <a:srgbClr val="0000FF"/>
    <a:srgbClr val="0033CC"/>
    <a:srgbClr val="3333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57" autoAdjust="0"/>
  </p:normalViewPr>
  <p:slideViewPr>
    <p:cSldViewPr>
      <p:cViewPr>
        <p:scale>
          <a:sx n="50" d="100"/>
          <a:sy n="50" d="100"/>
        </p:scale>
        <p:origin x="36" y="-1230"/>
      </p:cViewPr>
      <p:guideLst>
        <p:guide orient="horz" pos="480"/>
        <p:guide orient="horz" pos="2640"/>
        <p:guide orient="horz" pos="3984"/>
        <p:guide orient="horz" pos="20208"/>
        <p:guide pos="576"/>
        <p:guide pos="7920"/>
        <p:guide pos="8400"/>
        <p:guide pos="15936"/>
        <p:guide pos="16416"/>
        <p:guide pos="23808"/>
        <p:guide pos="24288"/>
        <p:guide pos="31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126" y="-58"/>
      </p:cViewPr>
      <p:guideLst>
        <p:guide orient="horz" pos="11954"/>
        <p:guide pos="76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0498792" cy="1896540"/>
          </a:xfrm>
          <a:prstGeom prst="rect">
            <a:avLst/>
          </a:prstGeom>
          <a:noFill/>
          <a:ln w="9525">
            <a:noFill/>
            <a:miter lim="800000"/>
            <a:headEnd/>
            <a:tailEnd/>
          </a:ln>
          <a:effectLst/>
        </p:spPr>
        <p:txBody>
          <a:bodyPr vert="horz" wrap="square" lIns="354334" tIns="177167" rIns="354334" bIns="177167" numCol="1" anchor="t" anchorCtr="0" compatLnSpc="1">
            <a:prstTxWarp prst="textNoShape">
              <a:avLst/>
            </a:prstTxWarp>
          </a:bodyPr>
          <a:lstStyle>
            <a:lvl1pPr>
              <a:defRPr sz="47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13732813" y="0"/>
            <a:ext cx="10498789" cy="1896540"/>
          </a:xfrm>
          <a:prstGeom prst="rect">
            <a:avLst/>
          </a:prstGeom>
          <a:noFill/>
          <a:ln w="9525">
            <a:noFill/>
            <a:miter lim="800000"/>
            <a:headEnd/>
            <a:tailEnd/>
          </a:ln>
          <a:effectLst/>
        </p:spPr>
        <p:txBody>
          <a:bodyPr vert="horz" wrap="square" lIns="354334" tIns="177167" rIns="354334" bIns="177167" numCol="1" anchor="t" anchorCtr="0" compatLnSpc="1">
            <a:prstTxWarp prst="textNoShape">
              <a:avLst/>
            </a:prstTxWarp>
          </a:bodyPr>
          <a:lstStyle>
            <a:lvl1pPr algn="r">
              <a:defRPr sz="47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0" y="36051060"/>
            <a:ext cx="10498792" cy="1896540"/>
          </a:xfrm>
          <a:prstGeom prst="rect">
            <a:avLst/>
          </a:prstGeom>
          <a:noFill/>
          <a:ln w="9525">
            <a:noFill/>
            <a:miter lim="800000"/>
            <a:headEnd/>
            <a:tailEnd/>
          </a:ln>
          <a:effectLst/>
        </p:spPr>
        <p:txBody>
          <a:bodyPr vert="horz" wrap="square" lIns="354334" tIns="177167" rIns="354334" bIns="177167" numCol="1" anchor="b" anchorCtr="0" compatLnSpc="1">
            <a:prstTxWarp prst="textNoShape">
              <a:avLst/>
            </a:prstTxWarp>
          </a:bodyPr>
          <a:lstStyle>
            <a:lvl1pPr>
              <a:defRPr sz="47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13732813" y="36051060"/>
            <a:ext cx="10498789" cy="1896540"/>
          </a:xfrm>
          <a:prstGeom prst="rect">
            <a:avLst/>
          </a:prstGeom>
          <a:noFill/>
          <a:ln w="9525">
            <a:noFill/>
            <a:miter lim="800000"/>
            <a:headEnd/>
            <a:tailEnd/>
          </a:ln>
          <a:effectLst/>
        </p:spPr>
        <p:txBody>
          <a:bodyPr vert="horz" wrap="square" lIns="354334" tIns="177167" rIns="354334" bIns="177167" numCol="1" anchor="b" anchorCtr="0" compatLnSpc="1">
            <a:prstTxWarp prst="textNoShape">
              <a:avLst/>
            </a:prstTxWarp>
          </a:bodyPr>
          <a:lstStyle>
            <a:lvl1pPr algn="r">
              <a:defRPr sz="4700"/>
            </a:lvl1pPr>
          </a:lstStyle>
          <a:p>
            <a:fld id="{94960411-ED9A-41EC-882E-FA12B34E2B59}" type="slidenum">
              <a:rPr lang="en-US" altLang="en-US"/>
              <a:pPr/>
              <a:t>‹#›</a:t>
            </a:fld>
            <a:endParaRPr lang="en-US" altLang="en-US"/>
          </a:p>
        </p:txBody>
      </p:sp>
    </p:spTree>
    <p:extLst>
      <p:ext uri="{BB962C8B-B14F-4D97-AF65-F5344CB8AC3E}">
        <p14:creationId xmlns:p14="http://schemas.microsoft.com/office/powerpoint/2010/main" val="201251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0498792" cy="1896540"/>
          </a:xfrm>
          <a:prstGeom prst="rect">
            <a:avLst/>
          </a:prstGeom>
        </p:spPr>
        <p:txBody>
          <a:bodyPr vert="horz" lIns="354334" tIns="177167" rIns="354334" bIns="177167" rtlCol="0"/>
          <a:lstStyle>
            <a:lvl1pPr algn="l">
              <a:defRPr sz="4700">
                <a:latin typeface="Times New Roman" charset="0"/>
              </a:defRPr>
            </a:lvl1pPr>
          </a:lstStyle>
          <a:p>
            <a:pPr>
              <a:defRPr/>
            </a:pPr>
            <a:endParaRPr lang="en-US"/>
          </a:p>
        </p:txBody>
      </p:sp>
      <p:sp>
        <p:nvSpPr>
          <p:cNvPr id="3" name="Date Placeholder 2"/>
          <p:cNvSpPr>
            <a:spLocks noGrp="1"/>
          </p:cNvSpPr>
          <p:nvPr>
            <p:ph type="dt" idx="1"/>
          </p:nvPr>
        </p:nvSpPr>
        <p:spPr>
          <a:xfrm>
            <a:off x="13724962" y="0"/>
            <a:ext cx="10502714" cy="1896540"/>
          </a:xfrm>
          <a:prstGeom prst="rect">
            <a:avLst/>
          </a:prstGeom>
        </p:spPr>
        <p:txBody>
          <a:bodyPr vert="horz" lIns="354334" tIns="177167" rIns="354334" bIns="177167" rtlCol="0"/>
          <a:lstStyle>
            <a:lvl1pPr algn="r">
              <a:defRPr sz="4700">
                <a:latin typeface="Times New Roman" charset="0"/>
              </a:defRPr>
            </a:lvl1pPr>
          </a:lstStyle>
          <a:p>
            <a:pPr>
              <a:defRPr/>
            </a:pPr>
            <a:fld id="{A80EA6BF-FB22-4AA3-9ACB-3A4C75042048}" type="datetimeFigureOut">
              <a:rPr lang="en-US"/>
              <a:pPr>
                <a:defRPr/>
              </a:pPr>
              <a:t>9/10/2020</a:t>
            </a:fld>
            <a:endParaRPr lang="en-US"/>
          </a:p>
        </p:txBody>
      </p:sp>
      <p:sp>
        <p:nvSpPr>
          <p:cNvPr id="4" name="Slide Image Placeholder 3"/>
          <p:cNvSpPr>
            <a:spLocks noGrp="1" noRot="1" noChangeAspect="1"/>
          </p:cNvSpPr>
          <p:nvPr>
            <p:ph type="sldImg" idx="2"/>
          </p:nvPr>
        </p:nvSpPr>
        <p:spPr>
          <a:xfrm>
            <a:off x="1052513" y="2849563"/>
            <a:ext cx="22126575" cy="14225587"/>
          </a:xfrm>
          <a:prstGeom prst="rect">
            <a:avLst/>
          </a:prstGeom>
          <a:noFill/>
          <a:ln w="12700">
            <a:solidFill>
              <a:prstClr val="black"/>
            </a:solidFill>
          </a:ln>
        </p:spPr>
        <p:txBody>
          <a:bodyPr vert="horz" lIns="354334" tIns="177167" rIns="354334" bIns="177167" rtlCol="0" anchor="ctr"/>
          <a:lstStyle/>
          <a:p>
            <a:pPr lvl="0"/>
            <a:endParaRPr lang="en-US" noProof="0"/>
          </a:p>
        </p:txBody>
      </p:sp>
      <p:sp>
        <p:nvSpPr>
          <p:cNvPr id="5" name="Notes Placeholder 4"/>
          <p:cNvSpPr>
            <a:spLocks noGrp="1"/>
          </p:cNvSpPr>
          <p:nvPr>
            <p:ph type="body" sz="quarter" idx="3"/>
          </p:nvPr>
        </p:nvSpPr>
        <p:spPr>
          <a:xfrm>
            <a:off x="2421590" y="18021335"/>
            <a:ext cx="19388420" cy="17077259"/>
          </a:xfrm>
          <a:prstGeom prst="rect">
            <a:avLst/>
          </a:prstGeom>
        </p:spPr>
        <p:txBody>
          <a:bodyPr vert="horz" lIns="354334" tIns="177167" rIns="354334" bIns="1771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36042669"/>
            <a:ext cx="10498792" cy="1896540"/>
          </a:xfrm>
          <a:prstGeom prst="rect">
            <a:avLst/>
          </a:prstGeom>
        </p:spPr>
        <p:txBody>
          <a:bodyPr vert="horz" lIns="354334" tIns="177167" rIns="354334" bIns="177167" rtlCol="0" anchor="b"/>
          <a:lstStyle>
            <a:lvl1pPr algn="l">
              <a:defRPr sz="47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13724962" y="36042669"/>
            <a:ext cx="10502714" cy="1896540"/>
          </a:xfrm>
          <a:prstGeom prst="rect">
            <a:avLst/>
          </a:prstGeom>
        </p:spPr>
        <p:txBody>
          <a:bodyPr vert="horz" wrap="square" lIns="354334" tIns="177167" rIns="354334" bIns="177167" numCol="1" anchor="b" anchorCtr="0" compatLnSpc="1">
            <a:prstTxWarp prst="textNoShape">
              <a:avLst/>
            </a:prstTxWarp>
          </a:bodyPr>
          <a:lstStyle>
            <a:lvl1pPr algn="r">
              <a:defRPr sz="4700"/>
            </a:lvl1pPr>
          </a:lstStyle>
          <a:p>
            <a:fld id="{B318B6AA-7CC4-4540-BA87-0CF22D322174}" type="slidenum">
              <a:rPr lang="en-US" altLang="en-US"/>
              <a:pPr/>
              <a:t>‹#›</a:t>
            </a:fld>
            <a:endParaRPr lang="en-US" altLang="en-US"/>
          </a:p>
        </p:txBody>
      </p:sp>
    </p:spTree>
    <p:extLst>
      <p:ext uri="{BB962C8B-B14F-4D97-AF65-F5344CB8AC3E}">
        <p14:creationId xmlns:p14="http://schemas.microsoft.com/office/powerpoint/2010/main" val="1944887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100">
                <a:solidFill>
                  <a:schemeClr val="tx1"/>
                </a:solidFill>
                <a:latin typeface="Times New Roman" panose="02020603050405020304" pitchFamily="18" charset="0"/>
              </a:defRPr>
            </a:lvl1pPr>
            <a:lvl2pPr marL="1912165" indent="-735449" eaLnBrk="0" hangingPunct="0">
              <a:defRPr sz="6100">
                <a:solidFill>
                  <a:schemeClr val="tx1"/>
                </a:solidFill>
                <a:latin typeface="Times New Roman" panose="02020603050405020304" pitchFamily="18" charset="0"/>
              </a:defRPr>
            </a:lvl2pPr>
            <a:lvl3pPr marL="2941791" indent="-588360" eaLnBrk="0" hangingPunct="0">
              <a:defRPr sz="6100">
                <a:solidFill>
                  <a:schemeClr val="tx1"/>
                </a:solidFill>
                <a:latin typeface="Times New Roman" panose="02020603050405020304" pitchFamily="18" charset="0"/>
              </a:defRPr>
            </a:lvl3pPr>
            <a:lvl4pPr marL="4118507" indent="-588360" eaLnBrk="0" hangingPunct="0">
              <a:defRPr sz="6100">
                <a:solidFill>
                  <a:schemeClr val="tx1"/>
                </a:solidFill>
                <a:latin typeface="Times New Roman" panose="02020603050405020304" pitchFamily="18" charset="0"/>
              </a:defRPr>
            </a:lvl4pPr>
            <a:lvl5pPr marL="5295223" indent="-588360" eaLnBrk="0" hangingPunct="0">
              <a:defRPr sz="6100">
                <a:solidFill>
                  <a:schemeClr val="tx1"/>
                </a:solidFill>
                <a:latin typeface="Times New Roman" panose="02020603050405020304" pitchFamily="18" charset="0"/>
              </a:defRPr>
            </a:lvl5pPr>
            <a:lvl6pPr marL="6471939" indent="-588360" eaLnBrk="0" fontAlgn="base" hangingPunct="0">
              <a:spcBef>
                <a:spcPct val="0"/>
              </a:spcBef>
              <a:spcAft>
                <a:spcPct val="0"/>
              </a:spcAft>
              <a:defRPr sz="6100">
                <a:solidFill>
                  <a:schemeClr val="tx1"/>
                </a:solidFill>
                <a:latin typeface="Times New Roman" panose="02020603050405020304" pitchFamily="18" charset="0"/>
              </a:defRPr>
            </a:lvl6pPr>
            <a:lvl7pPr marL="7648655" indent="-588360" eaLnBrk="0" fontAlgn="base" hangingPunct="0">
              <a:spcBef>
                <a:spcPct val="0"/>
              </a:spcBef>
              <a:spcAft>
                <a:spcPct val="0"/>
              </a:spcAft>
              <a:defRPr sz="6100">
                <a:solidFill>
                  <a:schemeClr val="tx1"/>
                </a:solidFill>
                <a:latin typeface="Times New Roman" panose="02020603050405020304" pitchFamily="18" charset="0"/>
              </a:defRPr>
            </a:lvl7pPr>
            <a:lvl8pPr marL="8825371" indent="-588360" eaLnBrk="0" fontAlgn="base" hangingPunct="0">
              <a:spcBef>
                <a:spcPct val="0"/>
              </a:spcBef>
              <a:spcAft>
                <a:spcPct val="0"/>
              </a:spcAft>
              <a:defRPr sz="6100">
                <a:solidFill>
                  <a:schemeClr val="tx1"/>
                </a:solidFill>
                <a:latin typeface="Times New Roman" panose="02020603050405020304" pitchFamily="18" charset="0"/>
              </a:defRPr>
            </a:lvl8pPr>
            <a:lvl9pPr marL="10002087" indent="-588360" eaLnBrk="0" fontAlgn="base" hangingPunct="0">
              <a:spcBef>
                <a:spcPct val="0"/>
              </a:spcBef>
              <a:spcAft>
                <a:spcPct val="0"/>
              </a:spcAft>
              <a:defRPr sz="6100">
                <a:solidFill>
                  <a:schemeClr val="tx1"/>
                </a:solidFill>
                <a:latin typeface="Times New Roman" panose="02020603050405020304" pitchFamily="18" charset="0"/>
              </a:defRPr>
            </a:lvl9pPr>
          </a:lstStyle>
          <a:p>
            <a:pPr eaLnBrk="1" hangingPunct="1"/>
            <a:fld id="{31F5BA9A-91C5-44A2-834C-A9EC5D427FF1}" type="slidenum">
              <a:rPr lang="en-US" altLang="en-US" sz="4700"/>
              <a:pPr eaLnBrk="1" hangingPunct="1"/>
              <a:t>1</a:t>
            </a:fld>
            <a:endParaRPr lang="en-US" altLang="en-US" sz="4700"/>
          </a:p>
        </p:txBody>
      </p:sp>
    </p:spTree>
    <p:extLst>
      <p:ext uri="{BB962C8B-B14F-4D97-AF65-F5344CB8AC3E}">
        <p14:creationId xmlns:p14="http://schemas.microsoft.com/office/powerpoint/2010/main" val="2578744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CBB9D3-9A69-45EA-8391-AAA3F7FC2593}" type="slidenum">
              <a:rPr lang="en-US" altLang="en-US"/>
              <a:pPr/>
              <a:t>‹#›</a:t>
            </a:fld>
            <a:endParaRPr lang="en-US" altLang="en-US"/>
          </a:p>
        </p:txBody>
      </p:sp>
    </p:spTree>
    <p:extLst>
      <p:ext uri="{BB962C8B-B14F-4D97-AF65-F5344CB8AC3E}">
        <p14:creationId xmlns:p14="http://schemas.microsoft.com/office/powerpoint/2010/main" val="348817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A093D4-7979-48A5-B1E6-51CD144378D1}" type="slidenum">
              <a:rPr lang="en-US" altLang="en-US"/>
              <a:pPr/>
              <a:t>‹#›</a:t>
            </a:fld>
            <a:endParaRPr lang="en-US" altLang="en-US"/>
          </a:p>
        </p:txBody>
      </p:sp>
    </p:spTree>
    <p:extLst>
      <p:ext uri="{BB962C8B-B14F-4D97-AF65-F5344CB8AC3E}">
        <p14:creationId xmlns:p14="http://schemas.microsoft.com/office/powerpoint/2010/main" val="159115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7583E26-4BA8-4EB9-BF63-895CB3F4794E}" type="slidenum">
              <a:rPr lang="en-US" altLang="en-US"/>
              <a:pPr/>
              <a:t>‹#›</a:t>
            </a:fld>
            <a:endParaRPr lang="en-US" altLang="en-US"/>
          </a:p>
        </p:txBody>
      </p:sp>
    </p:spTree>
    <p:extLst>
      <p:ext uri="{BB962C8B-B14F-4D97-AF65-F5344CB8AC3E}">
        <p14:creationId xmlns:p14="http://schemas.microsoft.com/office/powerpoint/2010/main" val="298521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9331F4-E3DF-414C-8607-76701378C428}" type="slidenum">
              <a:rPr lang="en-US" altLang="en-US"/>
              <a:pPr/>
              <a:t>‹#›</a:t>
            </a:fld>
            <a:endParaRPr lang="en-US" altLang="en-US"/>
          </a:p>
        </p:txBody>
      </p:sp>
    </p:spTree>
    <p:extLst>
      <p:ext uri="{BB962C8B-B14F-4D97-AF65-F5344CB8AC3E}">
        <p14:creationId xmlns:p14="http://schemas.microsoft.com/office/powerpoint/2010/main" val="307579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76EEC3-5EAD-4D69-BBBE-89AA29C2E84B}" type="slidenum">
              <a:rPr lang="en-US" altLang="en-US"/>
              <a:pPr/>
              <a:t>‹#›</a:t>
            </a:fld>
            <a:endParaRPr lang="en-US" altLang="en-US"/>
          </a:p>
        </p:txBody>
      </p:sp>
    </p:spTree>
    <p:extLst>
      <p:ext uri="{BB962C8B-B14F-4D97-AF65-F5344CB8AC3E}">
        <p14:creationId xmlns:p14="http://schemas.microsoft.com/office/powerpoint/2010/main" val="21189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0B3D26-8203-4704-9984-0EEC503826B8}" type="slidenum">
              <a:rPr lang="en-US" altLang="en-US"/>
              <a:pPr/>
              <a:t>‹#›</a:t>
            </a:fld>
            <a:endParaRPr lang="en-US" altLang="en-US"/>
          </a:p>
        </p:txBody>
      </p:sp>
    </p:spTree>
    <p:extLst>
      <p:ext uri="{BB962C8B-B14F-4D97-AF65-F5344CB8AC3E}">
        <p14:creationId xmlns:p14="http://schemas.microsoft.com/office/powerpoint/2010/main" val="312437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B6A9471-7D34-4214-AF27-BB38355C1C54}" type="slidenum">
              <a:rPr lang="en-US" altLang="en-US"/>
              <a:pPr/>
              <a:t>‹#›</a:t>
            </a:fld>
            <a:endParaRPr lang="en-US" altLang="en-US"/>
          </a:p>
        </p:txBody>
      </p:sp>
    </p:spTree>
    <p:extLst>
      <p:ext uri="{BB962C8B-B14F-4D97-AF65-F5344CB8AC3E}">
        <p14:creationId xmlns:p14="http://schemas.microsoft.com/office/powerpoint/2010/main" val="13316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B0B8B12-0FF7-4CD6-B8FF-BBC87F010E3C}" type="slidenum">
              <a:rPr lang="en-US" altLang="en-US"/>
              <a:pPr/>
              <a:t>‹#›</a:t>
            </a:fld>
            <a:endParaRPr lang="en-US" altLang="en-US"/>
          </a:p>
        </p:txBody>
      </p:sp>
    </p:spTree>
    <p:extLst>
      <p:ext uri="{BB962C8B-B14F-4D97-AF65-F5344CB8AC3E}">
        <p14:creationId xmlns:p14="http://schemas.microsoft.com/office/powerpoint/2010/main" val="256580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8FD550D-A863-4E2A-9CE4-ED21FEBB70E3}" type="slidenum">
              <a:rPr lang="en-US" altLang="en-US"/>
              <a:pPr/>
              <a:t>‹#›</a:t>
            </a:fld>
            <a:endParaRPr lang="en-US" altLang="en-US"/>
          </a:p>
        </p:txBody>
      </p:sp>
    </p:spTree>
    <p:extLst>
      <p:ext uri="{BB962C8B-B14F-4D97-AF65-F5344CB8AC3E}">
        <p14:creationId xmlns:p14="http://schemas.microsoft.com/office/powerpoint/2010/main" val="363240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B063A6-FB64-4DC3-857C-505AF4A0A64C}" type="slidenum">
              <a:rPr lang="en-US" altLang="en-US"/>
              <a:pPr/>
              <a:t>‹#›</a:t>
            </a:fld>
            <a:endParaRPr lang="en-US" altLang="en-US"/>
          </a:p>
        </p:txBody>
      </p:sp>
    </p:spTree>
    <p:extLst>
      <p:ext uri="{BB962C8B-B14F-4D97-AF65-F5344CB8AC3E}">
        <p14:creationId xmlns:p14="http://schemas.microsoft.com/office/powerpoint/2010/main" val="368664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BCFADC-3078-44E7-A141-5B6DBAD641BC}" type="slidenum">
              <a:rPr lang="en-US" altLang="en-US"/>
              <a:pPr/>
              <a:t>‹#›</a:t>
            </a:fld>
            <a:endParaRPr lang="en-US" altLang="en-US"/>
          </a:p>
        </p:txBody>
      </p:sp>
    </p:spTree>
    <p:extLst>
      <p:ext uri="{BB962C8B-B14F-4D97-AF65-F5344CB8AC3E}">
        <p14:creationId xmlns:p14="http://schemas.microsoft.com/office/powerpoint/2010/main" val="401479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34122B44-0D18-4A19-836A-BF479196F5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charset="0"/>
        </a:defRPr>
      </a:lvl2pPr>
      <a:lvl3pPr algn="ctr" defTabSz="4806950" rtl="0" eaLnBrk="0" fontAlgn="base" hangingPunct="0">
        <a:spcBef>
          <a:spcPct val="0"/>
        </a:spcBef>
        <a:spcAft>
          <a:spcPct val="0"/>
        </a:spcAft>
        <a:defRPr sz="23100">
          <a:solidFill>
            <a:schemeClr val="tx2"/>
          </a:solidFill>
          <a:latin typeface="Times New Roman" charset="0"/>
        </a:defRPr>
      </a:lvl3pPr>
      <a:lvl4pPr algn="ctr" defTabSz="4806950" rtl="0" eaLnBrk="0" fontAlgn="base" hangingPunct="0">
        <a:spcBef>
          <a:spcPct val="0"/>
        </a:spcBef>
        <a:spcAft>
          <a:spcPct val="0"/>
        </a:spcAft>
        <a:defRPr sz="23100">
          <a:solidFill>
            <a:schemeClr val="tx2"/>
          </a:solidFill>
          <a:latin typeface="Times New Roman" charset="0"/>
        </a:defRPr>
      </a:lvl4pPr>
      <a:lvl5pPr algn="ctr" defTabSz="4806950" rtl="0" eaLnBrk="0" fontAlgn="base" hangingPunct="0">
        <a:spcBef>
          <a:spcPct val="0"/>
        </a:spcBef>
        <a:spcAft>
          <a:spcPct val="0"/>
        </a:spcAft>
        <a:defRPr sz="23100">
          <a:solidFill>
            <a:schemeClr val="tx2"/>
          </a:solidFill>
          <a:latin typeface="Times New Roman" charset="0"/>
        </a:defRPr>
      </a:lvl5pPr>
      <a:lvl6pPr marL="457200" algn="ctr" defTabSz="4806950" rtl="0" fontAlgn="base">
        <a:spcBef>
          <a:spcPct val="0"/>
        </a:spcBef>
        <a:spcAft>
          <a:spcPct val="0"/>
        </a:spcAft>
        <a:defRPr sz="23100">
          <a:solidFill>
            <a:schemeClr val="tx2"/>
          </a:solidFill>
          <a:latin typeface="Times New Roman" charset="0"/>
        </a:defRPr>
      </a:lvl6pPr>
      <a:lvl7pPr marL="914400" algn="ctr" defTabSz="4806950" rtl="0" fontAlgn="base">
        <a:spcBef>
          <a:spcPct val="0"/>
        </a:spcBef>
        <a:spcAft>
          <a:spcPct val="0"/>
        </a:spcAft>
        <a:defRPr sz="23100">
          <a:solidFill>
            <a:schemeClr val="tx2"/>
          </a:solidFill>
          <a:latin typeface="Times New Roman" charset="0"/>
        </a:defRPr>
      </a:lvl7pPr>
      <a:lvl8pPr marL="1371600" algn="ctr" defTabSz="4806950" rtl="0" fontAlgn="base">
        <a:spcBef>
          <a:spcPct val="0"/>
        </a:spcBef>
        <a:spcAft>
          <a:spcPct val="0"/>
        </a:spcAft>
        <a:defRPr sz="23100">
          <a:solidFill>
            <a:schemeClr val="tx2"/>
          </a:solidFill>
          <a:latin typeface="Times New Roman" charset="0"/>
        </a:defRPr>
      </a:lvl8pPr>
      <a:lvl9pPr marL="1828800" algn="ctr" defTabSz="4806950" rtl="0" fontAlgn="base">
        <a:spcBef>
          <a:spcPct val="0"/>
        </a:spcBef>
        <a:spcAft>
          <a:spcPct val="0"/>
        </a:spcAft>
        <a:defRPr sz="23100">
          <a:solidFill>
            <a:schemeClr val="tx2"/>
          </a:solidFill>
          <a:latin typeface="Times New Roman"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BF568C-C01D-4DC9-8E57-6A83216C03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620" y="16808619"/>
            <a:ext cx="10925397" cy="8740784"/>
          </a:xfrm>
          <a:prstGeom prst="rect">
            <a:avLst/>
          </a:prstGeom>
          <a:noFill/>
          <a:ln>
            <a:noFill/>
          </a:ln>
        </p:spPr>
      </p:pic>
      <p:sp>
        <p:nvSpPr>
          <p:cNvPr id="2065" name="AutoShape 17"/>
          <p:cNvSpPr>
            <a:spLocks noChangeArrowheads="1"/>
          </p:cNvSpPr>
          <p:nvPr/>
        </p:nvSpPr>
        <p:spPr bwMode="auto">
          <a:xfrm>
            <a:off x="38520901" y="22749520"/>
            <a:ext cx="11658600" cy="776351"/>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Conclusions</a:t>
            </a:r>
          </a:p>
        </p:txBody>
      </p:sp>
      <p:sp>
        <p:nvSpPr>
          <p:cNvPr id="2067" name="AutoShape 19"/>
          <p:cNvSpPr>
            <a:spLocks noChangeArrowheads="1"/>
          </p:cNvSpPr>
          <p:nvPr/>
        </p:nvSpPr>
        <p:spPr bwMode="auto">
          <a:xfrm>
            <a:off x="990600" y="15944671"/>
            <a:ext cx="11658600" cy="83820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Study Area and Data</a:t>
            </a:r>
          </a:p>
        </p:txBody>
      </p:sp>
      <p:sp>
        <p:nvSpPr>
          <p:cNvPr id="2068" name="AutoShape 20"/>
          <p:cNvSpPr>
            <a:spLocks noChangeArrowheads="1"/>
          </p:cNvSpPr>
          <p:nvPr/>
        </p:nvSpPr>
        <p:spPr bwMode="auto">
          <a:xfrm>
            <a:off x="990600" y="13258800"/>
            <a:ext cx="11658600" cy="75565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Research Objective</a:t>
            </a:r>
          </a:p>
        </p:txBody>
      </p:sp>
      <p:sp>
        <p:nvSpPr>
          <p:cNvPr id="2069" name="AutoShape 21"/>
          <p:cNvSpPr>
            <a:spLocks noChangeArrowheads="1"/>
          </p:cNvSpPr>
          <p:nvPr/>
        </p:nvSpPr>
        <p:spPr bwMode="auto">
          <a:xfrm>
            <a:off x="13487400" y="6313488"/>
            <a:ext cx="11658600" cy="91440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Methods</a:t>
            </a:r>
          </a:p>
        </p:txBody>
      </p:sp>
      <p:sp>
        <p:nvSpPr>
          <p:cNvPr id="2070" name="AutoShape 22"/>
          <p:cNvSpPr>
            <a:spLocks noChangeArrowheads="1"/>
          </p:cNvSpPr>
          <p:nvPr/>
        </p:nvSpPr>
        <p:spPr bwMode="auto">
          <a:xfrm>
            <a:off x="25966738" y="6313488"/>
            <a:ext cx="11658600" cy="91440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Snow Simulation Results</a:t>
            </a:r>
          </a:p>
        </p:txBody>
      </p:sp>
      <p:sp>
        <p:nvSpPr>
          <p:cNvPr id="2071" name="AutoShape 23"/>
          <p:cNvSpPr>
            <a:spLocks noChangeArrowheads="1"/>
          </p:cNvSpPr>
          <p:nvPr/>
        </p:nvSpPr>
        <p:spPr bwMode="auto">
          <a:xfrm>
            <a:off x="990600" y="6313488"/>
            <a:ext cx="11658600" cy="91440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Abstract</a:t>
            </a:r>
          </a:p>
        </p:txBody>
      </p:sp>
      <p:sp>
        <p:nvSpPr>
          <p:cNvPr id="2072" name="AutoShape 24"/>
          <p:cNvSpPr>
            <a:spLocks noChangeArrowheads="1"/>
          </p:cNvSpPr>
          <p:nvPr/>
        </p:nvSpPr>
        <p:spPr bwMode="auto">
          <a:xfrm>
            <a:off x="38481000" y="6313488"/>
            <a:ext cx="11658600" cy="91440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altLang="zh-CN" sz="4400" b="1" dirty="0">
                <a:solidFill>
                  <a:schemeClr val="bg1"/>
                </a:solidFill>
                <a:effectLst>
                  <a:outerShdw blurRad="38100" dist="38100" dir="2700000" algn="tl">
                    <a:srgbClr val="000000"/>
                  </a:outerShdw>
                </a:effectLst>
                <a:latin typeface="Verdana" pitchFamily="34" charset="0"/>
              </a:rPr>
              <a:t>Streamflow Simulation Results</a:t>
            </a:r>
            <a:endParaRPr lang="en-US" sz="4400" b="1" dirty="0">
              <a:solidFill>
                <a:schemeClr val="bg1"/>
              </a:solidFill>
              <a:effectLst>
                <a:outerShdw blurRad="38100" dist="38100" dir="2700000" algn="tl">
                  <a:srgbClr val="000000"/>
                </a:outerShdw>
              </a:effectLst>
              <a:latin typeface="Verdana" pitchFamily="34" charset="0"/>
            </a:endParaRPr>
          </a:p>
        </p:txBody>
      </p:sp>
      <p:sp>
        <p:nvSpPr>
          <p:cNvPr id="2075" name="AutoShape 27"/>
          <p:cNvSpPr>
            <a:spLocks noChangeArrowheads="1"/>
          </p:cNvSpPr>
          <p:nvPr/>
        </p:nvSpPr>
        <p:spPr bwMode="auto">
          <a:xfrm>
            <a:off x="1167765" y="838200"/>
            <a:ext cx="48870870" cy="3117850"/>
          </a:xfrm>
          <a:prstGeom prst="roundRect">
            <a:avLst/>
          </a:prstGeom>
          <a:solidFill>
            <a:schemeClr val="accent2"/>
          </a:solidFill>
          <a:ln w="38100">
            <a:noFill/>
            <a:round/>
            <a:headEnd/>
            <a:tailEnd/>
          </a:ln>
          <a:effectLst>
            <a:outerShdw sx="1000" sy="1000" algn="ctr" rotWithShape="0">
              <a:srgbClr val="787878"/>
            </a:outerShdw>
          </a:effectLst>
        </p:spPr>
        <p:txBody>
          <a:bodyPr lIns="196169" tIns="182880" rIns="196169" bIns="101091" anchor="ctr" anchorCtr="1"/>
          <a:lstStyle/>
          <a:p>
            <a:pPr algn="ctr" defTabSz="4806950">
              <a:defRPr/>
            </a:pPr>
            <a:r>
              <a:rPr lang="en-US" sz="8800" b="1" dirty="0">
                <a:solidFill>
                  <a:schemeClr val="bg1"/>
                </a:solidFill>
                <a:effectLst>
                  <a:outerShdw blurRad="38100" dist="38100" dir="2700000" algn="tl">
                    <a:srgbClr val="000000"/>
                  </a:outerShdw>
                </a:effectLst>
                <a:latin typeface="Verdana" pitchFamily="34" charset="0"/>
              </a:rPr>
              <a:t>Assimilation of In Situ-Satellite Blended Snow Water Equivalent into the National Water Model</a:t>
            </a:r>
          </a:p>
        </p:txBody>
      </p:sp>
      <p:sp>
        <p:nvSpPr>
          <p:cNvPr id="2" name="Text Box 79"/>
          <p:cNvSpPr txBox="1">
            <a:spLocks noChangeArrowheads="1"/>
          </p:cNvSpPr>
          <p:nvPr/>
        </p:nvSpPr>
        <p:spPr bwMode="auto">
          <a:xfrm>
            <a:off x="5927725" y="3962400"/>
            <a:ext cx="38588950" cy="2173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6169" tIns="101091" rIns="196169" bIns="101091">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0"/>
              </a:spcBef>
            </a:pPr>
            <a:r>
              <a:rPr lang="en-CA" altLang="en-US" sz="4800" b="1" dirty="0">
                <a:latin typeface="Verdana" panose="020B0604030504040204" pitchFamily="34" charset="0"/>
              </a:rPr>
              <a:t>Yanjun Gan</a:t>
            </a:r>
            <a:r>
              <a:rPr lang="en-CA" altLang="en-US" sz="4800" b="1" baseline="30000" dirty="0">
                <a:latin typeface="Verdana" panose="020B0604030504040204" pitchFamily="34" charset="0"/>
              </a:rPr>
              <a:t>1 </a:t>
            </a:r>
            <a:r>
              <a:rPr lang="en-CA" altLang="en-US" sz="4800" b="1" dirty="0">
                <a:latin typeface="Verdana" panose="020B0604030504040204" pitchFamily="34" charset="0"/>
              </a:rPr>
              <a:t>(yanjun.gan@uta.edu), Yu Zhang</a:t>
            </a:r>
            <a:r>
              <a:rPr lang="en-CA" altLang="en-US" sz="4800" b="1" baseline="30000" dirty="0">
                <a:latin typeface="Verdana" panose="020B0604030504040204" pitchFamily="34" charset="0"/>
              </a:rPr>
              <a:t>1</a:t>
            </a:r>
            <a:r>
              <a:rPr lang="en-CA" altLang="en-US" sz="4800" b="1" dirty="0">
                <a:latin typeface="Verdana" panose="020B0604030504040204" pitchFamily="34" charset="0"/>
              </a:rPr>
              <a:t>, Cezar Kongoli</a:t>
            </a:r>
            <a:r>
              <a:rPr lang="en-CA" altLang="en-US" sz="4800" b="1" baseline="30000" dirty="0">
                <a:latin typeface="Verdana" panose="020B0604030504040204" pitchFamily="34" charset="0"/>
              </a:rPr>
              <a:t>2</a:t>
            </a:r>
            <a:r>
              <a:rPr lang="en-CA" altLang="en-US" sz="4800" b="1" dirty="0">
                <a:latin typeface="Verdana" panose="020B0604030504040204" pitchFamily="34" charset="0"/>
              </a:rPr>
              <a:t>, Christopher Grassotti</a:t>
            </a:r>
            <a:r>
              <a:rPr lang="en-CA" altLang="en-US" sz="4800" b="1" baseline="30000" dirty="0">
                <a:latin typeface="Verdana" panose="020B0604030504040204" pitchFamily="34" charset="0"/>
              </a:rPr>
              <a:t>2</a:t>
            </a:r>
            <a:br>
              <a:rPr lang="en-CA" altLang="en-US" sz="4800" b="1" baseline="30000" dirty="0">
                <a:latin typeface="Verdana" panose="020B0604030504040204" pitchFamily="34" charset="0"/>
              </a:rPr>
            </a:br>
            <a:r>
              <a:rPr lang="en-CA" altLang="en-US" sz="4000" b="1" baseline="30000" dirty="0">
                <a:latin typeface="Verdana" panose="020B0604030504040204" pitchFamily="34" charset="0"/>
              </a:rPr>
              <a:t> 1</a:t>
            </a:r>
            <a:r>
              <a:rPr lang="en-CA" altLang="en-US" sz="4000" b="1" dirty="0">
                <a:latin typeface="Verdana" panose="020B0604030504040204" pitchFamily="34" charset="0"/>
              </a:rPr>
              <a:t>Department of Civil Engineering, University of Texas at Arlington, Arlington, Texas, USA; </a:t>
            </a:r>
          </a:p>
          <a:p>
            <a:pPr algn="ctr">
              <a:spcBef>
                <a:spcPts val="0"/>
              </a:spcBef>
            </a:pPr>
            <a:r>
              <a:rPr lang="en-CA" altLang="en-US" sz="4000" b="1" baseline="30000" dirty="0">
                <a:latin typeface="Verdana" panose="020B0604030504040204" pitchFamily="34" charset="0"/>
              </a:rPr>
              <a:t>2</a:t>
            </a:r>
            <a:r>
              <a:rPr lang="en-CA" altLang="en-US" sz="4000" b="1" dirty="0">
                <a:latin typeface="Verdana" panose="020B0604030504040204" pitchFamily="34" charset="0"/>
              </a:rPr>
              <a:t>Earth System Science Interdisciplinary Center, University of Maryland at College Park, College Park, Maryland, USA.</a:t>
            </a:r>
            <a:endParaRPr lang="en-US" altLang="en-US" sz="4800" b="1" dirty="0">
              <a:latin typeface="Verdana" panose="020B0604030504040204" pitchFamily="34" charset="0"/>
            </a:endParaRPr>
          </a:p>
        </p:txBody>
      </p:sp>
      <p:grpSp>
        <p:nvGrpSpPr>
          <p:cNvPr id="89" name="Group 27"/>
          <p:cNvGrpSpPr>
            <a:grpSpLocks/>
          </p:cNvGrpSpPr>
          <p:nvPr/>
        </p:nvGrpSpPr>
        <p:grpSpPr bwMode="auto">
          <a:xfrm>
            <a:off x="0" y="0"/>
            <a:ext cx="51206400" cy="32918400"/>
            <a:chOff x="0" y="0"/>
            <a:chExt cx="51206400" cy="32918400"/>
          </a:xfrm>
          <a:solidFill>
            <a:schemeClr val="bg2">
              <a:lumMod val="40000"/>
              <a:lumOff val="60000"/>
            </a:schemeClr>
          </a:solidFill>
        </p:grpSpPr>
        <p:sp>
          <p:nvSpPr>
            <p:cNvPr id="21" name="Rectangle 20"/>
            <p:cNvSpPr/>
            <p:nvPr/>
          </p:nvSpPr>
          <p:spPr>
            <a:xfrm>
              <a:off x="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5029200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914400" y="32080200"/>
              <a:ext cx="493776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914400" y="0"/>
              <a:ext cx="493776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extBox 3"/>
          <p:cNvSpPr txBox="1">
            <a:spLocks noChangeArrowheads="1"/>
          </p:cNvSpPr>
          <p:nvPr/>
        </p:nvSpPr>
        <p:spPr bwMode="auto">
          <a:xfrm>
            <a:off x="1219200" y="7257157"/>
            <a:ext cx="11140281"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kern="100" dirty="0">
                <a:effectLst/>
                <a:ea typeface="宋体" panose="02010600030101010101" pitchFamily="2" charset="-122"/>
              </a:rPr>
              <a:t>Accurate estimates of snow storage and snowmelt-driven runoff are both of critical importance for water management over snow-dominated regions. National Water Model (NWM) is capable of predicting snow properties and streamflow across the entire Conterminous US. This study investigates the potential of assimilating a blended snow water equivalent (SWE) analysis for improving snowpack and streamflow simulations </a:t>
            </a:r>
            <a:r>
              <a:rPr lang="en-US" kern="100" dirty="0">
                <a:ea typeface="宋体" panose="02010600030101010101" pitchFamily="2" charset="-122"/>
              </a:rPr>
              <a:t>produced by</a:t>
            </a:r>
            <a:r>
              <a:rPr lang="en-US" kern="100" dirty="0">
                <a:effectLst/>
                <a:ea typeface="宋体" panose="02010600030101010101" pitchFamily="2" charset="-122"/>
              </a:rPr>
              <a:t> the NWM. The blended analysis is created by merging satellite SWE retrievals from the Joint Polar Satellite System (JPSS) Advanced Technology Microwave Sounder (ATMS) and the Global Change Observation Mission (GCOM) Advanced Microwave Scanning Radiometer 2 (AMSR2) with in situ observations. This SWE product is experimentally assimilated into the NWM using a 3DVar method, and the resulting snowpack and streamflow simulations are evaluated for the Upper Colorado River basin (UCRB) and Susquehanna River basin (SRB) for water years of 2017–2019. Results indicate that </a:t>
            </a:r>
            <a:r>
              <a:rPr lang="en-US" kern="100" dirty="0">
                <a:solidFill>
                  <a:srgbClr val="080000"/>
                </a:solidFill>
                <a:effectLst/>
                <a:ea typeface="宋体" panose="02010600030101010101" pitchFamily="2" charset="-122"/>
              </a:rPr>
              <a:t>the </a:t>
            </a:r>
            <a:r>
              <a:rPr lang="en-US" kern="100" dirty="0">
                <a:effectLst/>
                <a:ea typeface="宋体" panose="02010600030101010101" pitchFamily="2" charset="-122"/>
              </a:rPr>
              <a:t>assimilation of the blended product improves the skills of the NWM for snow and streamflow simulations for a minority of stations, and, relatively speaking, the improvements are more pronounced for UCRB due to the relatively poor performance of the open loop simulation. </a:t>
            </a:r>
            <a:endParaRPr lang="en-US" altLang="en-US" sz="3200" i="1" dirty="0"/>
          </a:p>
        </p:txBody>
      </p:sp>
      <p:sp>
        <p:nvSpPr>
          <p:cNvPr id="5" name="TextBox 4"/>
          <p:cNvSpPr txBox="1">
            <a:spLocks noChangeArrowheads="1"/>
          </p:cNvSpPr>
          <p:nvPr/>
        </p:nvSpPr>
        <p:spPr bwMode="auto">
          <a:xfrm>
            <a:off x="989045" y="13998902"/>
            <a:ext cx="113704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algn="just" eaLnBrk="1" hangingPunct="1">
              <a:buFont typeface="Wingdings" panose="05000000000000000000" pitchFamily="2" charset="2"/>
              <a:buChar char="Ø"/>
            </a:pPr>
            <a:r>
              <a:rPr lang="en-US" dirty="0">
                <a:effectLst/>
                <a:latin typeface="Times New Roman" panose="02020603050405020304" pitchFamily="18" charset="0"/>
                <a:ea typeface="宋体" panose="02010600030101010101" pitchFamily="2" charset="-122"/>
              </a:rPr>
              <a:t>The objective of this study is to investigate </a:t>
            </a:r>
            <a:r>
              <a:rPr lang="en-US" kern="100" dirty="0">
                <a:effectLst/>
                <a:latin typeface="Times New Roman" panose="02020603050405020304" pitchFamily="18" charset="0"/>
                <a:ea typeface="宋体" panose="02010600030101010101" pitchFamily="2" charset="-122"/>
              </a:rPr>
              <a:t>the potential of assimilating an in situ-satellite blended SWE product for improving snow and streamflow simulations of the NWM over two major river basins in the US: a) Upper Colorado River Basin where permanent snow cover is present  and b) Susquehanna River basin where snow cover is ephemeral. </a:t>
            </a:r>
            <a:endParaRPr lang="en-US" altLang="en-US" dirty="0"/>
          </a:p>
        </p:txBody>
      </p:sp>
      <p:sp>
        <p:nvSpPr>
          <p:cNvPr id="2074" name="TextBox 15"/>
          <p:cNvSpPr txBox="1">
            <a:spLocks noChangeArrowheads="1"/>
          </p:cNvSpPr>
          <p:nvPr/>
        </p:nvSpPr>
        <p:spPr bwMode="auto">
          <a:xfrm>
            <a:off x="29337000" y="974248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84" name="TextBox 2075"/>
          <p:cNvSpPr txBox="1">
            <a:spLocks noChangeArrowheads="1"/>
          </p:cNvSpPr>
          <p:nvPr/>
        </p:nvSpPr>
        <p:spPr bwMode="auto">
          <a:xfrm>
            <a:off x="1275127" y="26746200"/>
            <a:ext cx="1136888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Char char="Ø"/>
            </a:pPr>
            <a:r>
              <a:rPr lang="en-US" kern="100" dirty="0">
                <a:effectLst/>
                <a:latin typeface="Times New Roman" panose="02020603050405020304" pitchFamily="18" charset="0"/>
                <a:ea typeface="宋体" panose="02010600030101010101" pitchFamily="2" charset="-122"/>
              </a:rPr>
              <a:t>Forcing data: </a:t>
            </a:r>
            <a:r>
              <a:rPr lang="en-US" kern="100" dirty="0">
                <a:ea typeface="宋体" panose="02010600030101010101" pitchFamily="2" charset="-122"/>
              </a:rPr>
              <a:t>t</a:t>
            </a:r>
            <a:r>
              <a:rPr lang="en-US" dirty="0">
                <a:effectLst/>
                <a:latin typeface="Times New Roman" panose="02020603050405020304" pitchFamily="18" charset="0"/>
                <a:ea typeface="宋体" panose="02010600030101010101" pitchFamily="2" charset="-122"/>
              </a:rPr>
              <a:t>he 1/8-degree hourly </a:t>
            </a:r>
            <a:r>
              <a:rPr lang="en-US" kern="100" dirty="0">
                <a:effectLst/>
                <a:latin typeface="Times New Roman" panose="02020603050405020304" pitchFamily="18" charset="0"/>
                <a:ea typeface="宋体" panose="02010600030101010101" pitchFamily="2" charset="-122"/>
              </a:rPr>
              <a:t>North</a:t>
            </a:r>
            <a:r>
              <a:rPr lang="en-US" dirty="0">
                <a:effectLst/>
                <a:latin typeface="Times New Roman" panose="02020603050405020304" pitchFamily="18" charset="0"/>
                <a:ea typeface="宋体" panose="02010600030101010101" pitchFamily="2" charset="-122"/>
              </a:rPr>
              <a:t> American Land Data Assimilation System </a:t>
            </a:r>
            <a:r>
              <a:rPr lang="en-US" dirty="0">
                <a:solidFill>
                  <a:srgbClr val="0000FF"/>
                </a:solidFill>
                <a:effectLst/>
                <a:latin typeface="Times New Roman" panose="02020603050405020304" pitchFamily="18" charset="0"/>
                <a:ea typeface="宋体" panose="02010600030101010101" pitchFamily="2" charset="-122"/>
              </a:rPr>
              <a:t>(NLDAS-2; Xia et al., 2012)</a:t>
            </a:r>
            <a:r>
              <a:rPr lang="en-US" dirty="0">
                <a:effectLst/>
                <a:latin typeface="Times New Roman" panose="02020603050405020304" pitchFamily="18" charset="0"/>
                <a:ea typeface="宋体" panose="02010600030101010101" pitchFamily="2" charset="-122"/>
              </a:rPr>
              <a:t> forcing data set were remapped to the 1-km research domains (Fig. 1) by bilinear interpolation to drive the NWM.</a:t>
            </a:r>
          </a:p>
          <a:p>
            <a:pPr algn="just" eaLnBrk="1" hangingPunct="1">
              <a:buFont typeface="Wingdings" panose="05000000000000000000" pitchFamily="2" charset="2"/>
              <a:buChar char="Ø"/>
            </a:pPr>
            <a:r>
              <a:rPr lang="en-US" altLang="en-US" dirty="0"/>
              <a:t>In situ-satellite blended SWE: 0.125-degree daily in situ-satellite blended SWE analysis based on ATMS and AMSR2 SWE retrievals and </a:t>
            </a:r>
            <a:r>
              <a:rPr lang="en-US" dirty="0"/>
              <a:t>Snow Telemetry (SNOTEL)</a:t>
            </a:r>
            <a:r>
              <a:rPr lang="en-US" altLang="en-US" dirty="0"/>
              <a:t> and </a:t>
            </a:r>
            <a:r>
              <a:rPr lang="en-US" dirty="0">
                <a:effectLst/>
                <a:latin typeface="Times New Roman" panose="02020603050405020304" pitchFamily="18" charset="0"/>
                <a:ea typeface="宋体" panose="02010600030101010101" pitchFamily="2" charset="-122"/>
              </a:rPr>
              <a:t>Cooperative Observer Program</a:t>
            </a:r>
            <a:r>
              <a:rPr lang="en-US" kern="100" dirty="0">
                <a:effectLst/>
                <a:latin typeface="Times New Roman" panose="02020603050405020304" pitchFamily="18" charset="0"/>
                <a:ea typeface="宋体" panose="02010600030101010101" pitchFamily="2" charset="-122"/>
              </a:rPr>
              <a:t> (</a:t>
            </a:r>
            <a:r>
              <a:rPr lang="en-US" dirty="0"/>
              <a:t>COOP) in situ observations </a:t>
            </a:r>
            <a:r>
              <a:rPr lang="en-US" dirty="0">
                <a:solidFill>
                  <a:srgbClr val="0000FF"/>
                </a:solidFill>
                <a:ea typeface="宋体" panose="02010600030101010101" pitchFamily="2" charset="-122"/>
              </a:rPr>
              <a:t>(submitted to RSE)</a:t>
            </a:r>
            <a:r>
              <a:rPr lang="en-US" dirty="0"/>
              <a:t>.</a:t>
            </a:r>
            <a:endParaRPr lang="en-US" dirty="0">
              <a:effectLst/>
              <a:latin typeface="Times New Roman" panose="02020603050405020304" pitchFamily="18" charset="0"/>
              <a:ea typeface="宋体" panose="02010600030101010101" pitchFamily="2" charset="-122"/>
            </a:endParaRPr>
          </a:p>
          <a:p>
            <a:pPr algn="just" eaLnBrk="1" hangingPunct="1">
              <a:buFont typeface="Wingdings" panose="05000000000000000000" pitchFamily="2" charset="2"/>
              <a:buChar char="Ø"/>
            </a:pPr>
            <a:r>
              <a:rPr lang="en-US" dirty="0">
                <a:ea typeface="宋体" panose="02010600030101010101" pitchFamily="2" charset="-122"/>
              </a:rPr>
              <a:t>Evaluation data: </a:t>
            </a:r>
            <a:endParaRPr lang="en-US" dirty="0">
              <a:effectLst/>
              <a:latin typeface="Times New Roman" panose="02020603050405020304" pitchFamily="18" charset="0"/>
              <a:ea typeface="宋体" panose="02010600030101010101" pitchFamily="2" charset="-122"/>
            </a:endParaRPr>
          </a:p>
          <a:p>
            <a:pPr lvl="1" algn="just" eaLnBrk="1" hangingPunct="1">
              <a:buFont typeface="Arial" panose="020B0604020202020204" pitchFamily="34" charset="0"/>
              <a:buChar char="•"/>
            </a:pPr>
            <a:r>
              <a:rPr lang="en-US" kern="100" dirty="0">
                <a:effectLst/>
                <a:latin typeface="Times New Roman" panose="02020603050405020304" pitchFamily="18" charset="0"/>
                <a:ea typeface="宋体" panose="02010600030101010101" pitchFamily="2" charset="-122"/>
              </a:rPr>
              <a:t>Snow cover extent (SCE): the Interactive Multisensor Snow and Ice Mapping System </a:t>
            </a:r>
            <a:r>
              <a:rPr lang="en-US" dirty="0">
                <a:solidFill>
                  <a:srgbClr val="0000FF"/>
                </a:solidFill>
                <a:effectLst/>
                <a:latin typeface="Times New Roman" panose="02020603050405020304" pitchFamily="18" charset="0"/>
                <a:ea typeface="宋体" panose="02010600030101010101" pitchFamily="2" charset="-122"/>
              </a:rPr>
              <a:t>(IMS; Helfrich et al., 2007; Ramsay, 1998) </a:t>
            </a:r>
            <a:r>
              <a:rPr lang="en-US" dirty="0"/>
              <a:t>1-km daily SCE dataset.</a:t>
            </a:r>
          </a:p>
          <a:p>
            <a:pPr lvl="1" algn="just" eaLnBrk="1" hangingPunct="1">
              <a:buFont typeface="Arial" panose="020B0604020202020204" pitchFamily="34" charset="0"/>
              <a:buChar char="•"/>
            </a:pPr>
            <a:r>
              <a:rPr lang="en-US" dirty="0"/>
              <a:t>SWE: daily observations from 128 SNOTEL and 130 COOP stations for the UCRB and 58 COOP stations for the SRB; 1-km daily </a:t>
            </a:r>
            <a:r>
              <a:rPr lang="en-US" dirty="0" err="1"/>
              <a:t>SNOw</a:t>
            </a:r>
            <a:r>
              <a:rPr lang="en-US" dirty="0"/>
              <a:t> Data Assimilation System (</a:t>
            </a:r>
            <a:r>
              <a:rPr lang="en-US" kern="100" dirty="0">
                <a:effectLst/>
                <a:latin typeface="Times New Roman" panose="02020603050405020304" pitchFamily="18" charset="0"/>
                <a:ea typeface="宋体" panose="02010600030101010101" pitchFamily="2" charset="-122"/>
              </a:rPr>
              <a:t>SNODAS) SWE analysis </a:t>
            </a:r>
            <a:r>
              <a:rPr lang="en-US" dirty="0">
                <a:solidFill>
                  <a:srgbClr val="0000FF"/>
                </a:solidFill>
                <a:effectLst/>
                <a:latin typeface="Times New Roman" panose="02020603050405020304" pitchFamily="18" charset="0"/>
                <a:ea typeface="宋体" panose="02010600030101010101" pitchFamily="2" charset="-122"/>
              </a:rPr>
              <a:t>(Carroll et al., 2001)</a:t>
            </a:r>
            <a:r>
              <a:rPr lang="en-US" kern="100" dirty="0">
                <a:effectLst/>
                <a:latin typeface="Times New Roman" panose="02020603050405020304" pitchFamily="18" charset="0"/>
                <a:ea typeface="宋体" panose="02010600030101010101" pitchFamily="2" charset="-122"/>
              </a:rPr>
              <a:t>. </a:t>
            </a:r>
            <a:endParaRPr lang="en-US" dirty="0"/>
          </a:p>
          <a:p>
            <a:pPr lvl="1" algn="just" eaLnBrk="1" hangingPunct="1">
              <a:buFont typeface="Arial" panose="020B0604020202020204" pitchFamily="34" charset="0"/>
              <a:buChar char="•"/>
            </a:pPr>
            <a:r>
              <a:rPr lang="en-US" dirty="0"/>
              <a:t>Streamflow: observations from 70 USGS stations for the UCRB and 56 USGS stations for the SRB. </a:t>
            </a:r>
          </a:p>
        </p:txBody>
      </p:sp>
      <p:sp>
        <p:nvSpPr>
          <p:cNvPr id="2086" name="TextBox 55"/>
          <p:cNvSpPr txBox="1">
            <a:spLocks noChangeArrowheads="1"/>
          </p:cNvSpPr>
          <p:nvPr/>
        </p:nvSpPr>
        <p:spPr bwMode="auto">
          <a:xfrm>
            <a:off x="38490704" y="23531334"/>
            <a:ext cx="11582400" cy="821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7472" lvl="1" indent="-347472" algn="just">
              <a:buFont typeface="Wingdings" pitchFamily="2" charset="2"/>
              <a:buChar char="Ø"/>
              <a:defRPr/>
            </a:pPr>
            <a:r>
              <a:rPr lang="en-US" dirty="0"/>
              <a:t>Compared to the OL experiment, DA of SWE improves the snow cover simulation over most of the regions of the UCRB and SRB (Fig. 3); the basin-averaged POD increases from 0.76 to 0.83 for UCRB and from 0.79 to 0.86 for SRB; however, the basin-averaged FAR also slightly increases from 0.27 to 0.28 for UCRB and from 0.25 to 0.27 for SRB. </a:t>
            </a:r>
          </a:p>
          <a:p>
            <a:pPr marL="347472" lvl="1" indent="-347472" algn="just">
              <a:buFont typeface="Wingdings" pitchFamily="2" charset="2"/>
              <a:buChar char="Ø"/>
              <a:defRPr/>
            </a:pPr>
            <a:r>
              <a:rPr lang="en-US" dirty="0"/>
              <a:t>NWM slightly underestimates SWE in SRB but largely underestimates SWE in UCRB (Fig. 4); SWE DA improves SWE simulation in UCRB and SRB, but the underestimation is still obvious in UCRB for all the three water years and in SRB for the spike in March 2017. </a:t>
            </a:r>
          </a:p>
          <a:p>
            <a:pPr marL="347472" lvl="1" indent="-347472" algn="just">
              <a:buFont typeface="Wingdings" pitchFamily="2" charset="2"/>
              <a:buChar char="Ø"/>
              <a:defRPr/>
            </a:pPr>
            <a:r>
              <a:rPr lang="en-US" dirty="0"/>
              <a:t>DA increases SWE in UCRB and SRB, which helps reduce negative biases in SWE for a majority of watersheds (54 out of 70 watersheds for UCRB and 48 out of 56 watersheds for SRB), but it exacerbates the bias for a minority of</a:t>
            </a:r>
            <a:r>
              <a:rPr lang="en-US" altLang="zh-CN" dirty="0"/>
              <a:t> watersheds (16 out of 70 watersheds for UCRB and 8 out of 56 watersheds for SRB) (Fig. 5); RMSE and NSE of the SWE are improved for 4</a:t>
            </a:r>
            <a:r>
              <a:rPr lang="en-US" dirty="0"/>
              <a:t>4 out of 70 watersheds in UCRB and for 43 out of 56 watersheds in SRB. </a:t>
            </a:r>
          </a:p>
          <a:p>
            <a:pPr marL="347472" lvl="1" indent="-347472" algn="just">
              <a:buFont typeface="Wingdings" pitchFamily="2" charset="2"/>
              <a:buChar char="Ø"/>
              <a:defRPr/>
            </a:pPr>
            <a:r>
              <a:rPr lang="en-US" dirty="0"/>
              <a:t>The improved snow simulation from assimilating in situ-satellite blended SWE product does not ensure improved streamflow (Fig. 5); the streamflow discharge bias is improved for 41 out of 70 watersheds in the UCRB and for 41 out of 56 watersheds in the SRB; </a:t>
            </a:r>
            <a:r>
              <a:rPr lang="en-US" altLang="zh-CN" dirty="0"/>
              <a:t>RMSE and NSE of </a:t>
            </a:r>
            <a:r>
              <a:rPr lang="en-US" dirty="0"/>
              <a:t>the streamflow discharge </a:t>
            </a:r>
            <a:r>
              <a:rPr lang="en-US" altLang="zh-CN" dirty="0"/>
              <a:t>are improved for 31</a:t>
            </a:r>
            <a:r>
              <a:rPr lang="en-US" dirty="0"/>
              <a:t> out of 70 watersheds in UCRB and for 30 out of 56 watersheds in SRB. </a:t>
            </a:r>
          </a:p>
          <a:p>
            <a:pPr marL="347472" lvl="1" indent="-347472" algn="just">
              <a:buFont typeface="Wingdings" pitchFamily="2" charset="2"/>
              <a:buChar char="Ø"/>
              <a:defRPr/>
            </a:pPr>
            <a:r>
              <a:rPr lang="en-US" kern="100" dirty="0">
                <a:effectLst/>
                <a:ea typeface="宋体" panose="02010600030101010101" pitchFamily="2" charset="-122"/>
              </a:rPr>
              <a:t>Although relatively more watersheds in SRB experience improvements, the magnitudes of improvements are more pronounced for UCRB due to the relatively poor performance of the open loop simulation in this river basin.</a:t>
            </a:r>
            <a:endParaRPr lang="en-US" dirty="0"/>
          </a:p>
          <a:p>
            <a:pPr marL="347472" lvl="1" indent="-347472" algn="just">
              <a:buFont typeface="Wingdings" pitchFamily="2" charset="2"/>
              <a:buChar char="Ø"/>
              <a:defRPr/>
            </a:pPr>
            <a:endParaRPr lang="en-US" dirty="0"/>
          </a:p>
        </p:txBody>
      </p:sp>
      <p:sp>
        <p:nvSpPr>
          <p:cNvPr id="2097" name="TextBox 2047"/>
          <p:cNvSpPr txBox="1">
            <a:spLocks noChangeArrowheads="1"/>
          </p:cNvSpPr>
          <p:nvPr/>
        </p:nvSpPr>
        <p:spPr bwMode="auto">
          <a:xfrm>
            <a:off x="1394873" y="25545871"/>
            <a:ext cx="111699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t>Fig. 1. </a:t>
            </a:r>
            <a:r>
              <a:rPr lang="en-US" kern="100" dirty="0">
                <a:effectLst/>
                <a:latin typeface="Times New Roman" panose="02020603050405020304" pitchFamily="18" charset="0"/>
                <a:ea typeface="宋体" panose="02010600030101010101" pitchFamily="2" charset="-122"/>
              </a:rPr>
              <a:t>Elevation and spatial distribution of the SNOTEL and COOP snow survey stations as well as USGS streamflow gauging stations in the (a) UCRB and (b) SRB, and (c) locations of the two river basins in the US.</a:t>
            </a:r>
            <a:r>
              <a:rPr lang="en-US" b="1" dirty="0"/>
              <a:t> </a:t>
            </a:r>
            <a:endParaRPr lang="en-US" altLang="en-US" b="1" dirty="0"/>
          </a:p>
        </p:txBody>
      </p:sp>
      <p:sp>
        <p:nvSpPr>
          <p:cNvPr id="2099" name="Rectangle 135"/>
          <p:cNvSpPr>
            <a:spLocks noChangeArrowheads="1"/>
          </p:cNvSpPr>
          <p:nvPr/>
        </p:nvSpPr>
        <p:spPr bwMode="auto">
          <a:xfrm>
            <a:off x="0" y="0"/>
            <a:ext cx="51206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45" name="Rectangle 146"/>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 name="AutoShape 21"/>
          <p:cNvSpPr>
            <a:spLocks noChangeArrowheads="1"/>
          </p:cNvSpPr>
          <p:nvPr/>
        </p:nvSpPr>
        <p:spPr bwMode="auto">
          <a:xfrm>
            <a:off x="13487399" y="19126200"/>
            <a:ext cx="11658600" cy="914400"/>
          </a:xfrm>
          <a:prstGeom prst="roundRect">
            <a:avLst/>
          </a:prstGeom>
          <a:solidFill>
            <a:schemeClr val="accent2"/>
          </a:solidFill>
          <a:ln w="50800">
            <a:noFill/>
            <a:round/>
            <a:headEnd/>
            <a:tailEnd/>
          </a:ln>
          <a:effectLst>
            <a:outerShdw sx="1000" sy="1000" algn="ctr" rotWithShape="0">
              <a:srgbClr val="787878"/>
            </a:outerShdw>
          </a:effectLst>
        </p:spPr>
        <p:txBody>
          <a:bodyPr wrap="none" lIns="43748" tIns="21122" rIns="43748" bIns="21122" anchor="ctr"/>
          <a:lstStyle/>
          <a:p>
            <a:pPr algn="ct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Experimental Setup</a:t>
            </a:r>
          </a:p>
        </p:txBody>
      </p:sp>
      <p:sp>
        <p:nvSpPr>
          <p:cNvPr id="36" name="Rectangle 1419"/>
          <p:cNvSpPr>
            <a:spLocks noChangeArrowheads="1"/>
          </p:cNvSpPr>
          <p:nvPr/>
        </p:nvSpPr>
        <p:spPr bwMode="auto">
          <a:xfrm>
            <a:off x="0" y="0"/>
            <a:ext cx="51206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4" name="Rectangle 73">
            <a:extLst>
              <a:ext uri="{FF2B5EF4-FFF2-40B4-BE49-F238E27FC236}">
                <a16:creationId xmlns:a16="http://schemas.microsoft.com/office/drawing/2014/main" id="{C9C7E0A0-517B-43F4-A757-7BA78C725631}"/>
              </a:ext>
            </a:extLst>
          </p:cNvPr>
          <p:cNvSpPr/>
          <p:nvPr/>
        </p:nvSpPr>
        <p:spPr>
          <a:xfrm>
            <a:off x="13639800" y="22626935"/>
            <a:ext cx="11162712" cy="461665"/>
          </a:xfrm>
          <a:prstGeom prst="rect">
            <a:avLst/>
          </a:prstGeom>
        </p:spPr>
        <p:txBody>
          <a:bodyPr wrap="square">
            <a:spAutoFit/>
          </a:bodyPr>
          <a:lstStyle/>
          <a:p>
            <a:pPr algn="just"/>
            <a:r>
              <a:rPr lang="en-US" b="1" kern="100" dirty="0">
                <a:ea typeface="宋体" panose="02010600030101010101" pitchFamily="2" charset="-122"/>
              </a:rPr>
              <a:t>Table 1. </a:t>
            </a:r>
            <a:r>
              <a:rPr lang="en-US" kern="100" dirty="0">
                <a:effectLst/>
                <a:latin typeface="Times New Roman" panose="02020603050405020304" pitchFamily="18" charset="0"/>
                <a:ea typeface="宋体" panose="02010600030101010101" pitchFamily="2" charset="-122"/>
              </a:rPr>
              <a:t>National Water Model v2.0 physical parameterization schemes.</a:t>
            </a:r>
            <a:endParaRPr lang="en-US" b="1" dirty="0"/>
          </a:p>
        </p:txBody>
      </p:sp>
      <p:sp>
        <p:nvSpPr>
          <p:cNvPr id="4" name="TextBox 3">
            <a:extLst>
              <a:ext uri="{FF2B5EF4-FFF2-40B4-BE49-F238E27FC236}">
                <a16:creationId xmlns:a16="http://schemas.microsoft.com/office/drawing/2014/main" id="{775C95E5-4F33-4E9A-AD80-B7217F550A56}"/>
              </a:ext>
            </a:extLst>
          </p:cNvPr>
          <p:cNvSpPr txBox="1"/>
          <p:nvPr/>
        </p:nvSpPr>
        <p:spPr>
          <a:xfrm>
            <a:off x="38842646" y="31394400"/>
            <a:ext cx="11220754" cy="338554"/>
          </a:xfrm>
          <a:prstGeom prst="rect">
            <a:avLst/>
          </a:prstGeom>
          <a:noFill/>
        </p:spPr>
        <p:txBody>
          <a:bodyPr wrap="square" rtlCol="0">
            <a:spAutoFit/>
          </a:bodyPr>
          <a:lstStyle/>
          <a:p>
            <a:r>
              <a:rPr lang="en-US" sz="1600" dirty="0"/>
              <a:t>Acknowledgment: This work was supported by the National Oceanic and Atmospheric Administration (grant #NA18OAR4590410).</a:t>
            </a:r>
          </a:p>
        </p:txBody>
      </p:sp>
      <p:sp>
        <p:nvSpPr>
          <p:cNvPr id="14" name="TextBox 2075">
            <a:extLst>
              <a:ext uri="{FF2B5EF4-FFF2-40B4-BE49-F238E27FC236}">
                <a16:creationId xmlns:a16="http://schemas.microsoft.com/office/drawing/2014/main" id="{9C1F72E9-C64F-4B84-88A6-EEB5C2DD1119}"/>
              </a:ext>
            </a:extLst>
          </p:cNvPr>
          <p:cNvSpPr txBox="1">
            <a:spLocks noChangeArrowheads="1"/>
          </p:cNvSpPr>
          <p:nvPr/>
        </p:nvSpPr>
        <p:spPr bwMode="auto">
          <a:xfrm>
            <a:off x="13632258" y="7239000"/>
            <a:ext cx="11368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Char char="Ø"/>
            </a:pPr>
            <a:r>
              <a:rPr lang="en-US" kern="100" dirty="0">
                <a:effectLst/>
                <a:latin typeface="Times New Roman" panose="02020603050405020304" pitchFamily="18" charset="0"/>
                <a:ea typeface="宋体" panose="02010600030101010101" pitchFamily="2" charset="-122"/>
              </a:rPr>
              <a:t>NWM SWE was updated with the in situ-satellite blended product every 24 h at 00:00 AM UTC </a:t>
            </a:r>
            <a:r>
              <a:rPr lang="en-US" dirty="0">
                <a:effectLst/>
                <a:latin typeface="Times New Roman" panose="02020603050405020304" pitchFamily="18" charset="0"/>
                <a:ea typeface="宋体" panose="02010600030101010101" pitchFamily="2" charset="-122"/>
              </a:rPr>
              <a:t>during the period December–July for the water years 2017–2019 (Fig. 2).</a:t>
            </a:r>
            <a:r>
              <a:rPr lang="en-US" kern="100" dirty="0">
                <a:effectLst/>
                <a:latin typeface="Times New Roman" panose="02020603050405020304" pitchFamily="18" charset="0"/>
                <a:ea typeface="宋体" panose="02010600030101010101" pitchFamily="2" charset="-122"/>
              </a:rPr>
              <a:t> The assimilation was performed using the three-dimensional variational (3DVAR) method.</a:t>
            </a:r>
          </a:p>
        </p:txBody>
      </p:sp>
      <p:pic>
        <p:nvPicPr>
          <p:cNvPr id="8" name="Picture 7" descr="A screenshot of a cell phone&#10;&#10;Description automatically generated">
            <a:extLst>
              <a:ext uri="{FF2B5EF4-FFF2-40B4-BE49-F238E27FC236}">
                <a16:creationId xmlns:a16="http://schemas.microsoft.com/office/drawing/2014/main" id="{2E715FAC-45D9-49A3-B084-030F488A5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47418" y="8425142"/>
            <a:ext cx="11338560" cy="9558058"/>
          </a:xfrm>
          <a:prstGeom prst="rect">
            <a:avLst/>
          </a:prstGeom>
        </p:spPr>
      </p:pic>
      <p:sp>
        <p:nvSpPr>
          <p:cNvPr id="9" name="TextBox 2047">
            <a:extLst>
              <a:ext uri="{FF2B5EF4-FFF2-40B4-BE49-F238E27FC236}">
                <a16:creationId xmlns:a16="http://schemas.microsoft.com/office/drawing/2014/main" id="{D49BBE45-0B74-49F2-8B67-15533DB33570}"/>
              </a:ext>
            </a:extLst>
          </p:cNvPr>
          <p:cNvSpPr txBox="1">
            <a:spLocks noChangeArrowheads="1"/>
          </p:cNvSpPr>
          <p:nvPr/>
        </p:nvSpPr>
        <p:spPr bwMode="auto">
          <a:xfrm>
            <a:off x="13518756" y="17907000"/>
            <a:ext cx="115220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t>Fig. 2. </a:t>
            </a:r>
            <a:r>
              <a:rPr lang="en-US" kern="100" dirty="0">
                <a:effectLst/>
                <a:latin typeface="Times New Roman" panose="02020603050405020304" pitchFamily="18" charset="0"/>
                <a:ea typeface="宋体" panose="02010600030101010101" pitchFamily="2" charset="-122"/>
              </a:rPr>
              <a:t>Flowchart for snow water equivalent (SWE) assimilation. The 3DVar DA solver updates the NWM state with in situ-satellite blended SWE analysis every 24 h at 00:00 UTC</a:t>
            </a:r>
            <a:r>
              <a:rPr lang="en-US" b="1" kern="100" dirty="0">
                <a:effectLst/>
                <a:latin typeface="Times New Roman" panose="02020603050405020304" pitchFamily="18" charset="0"/>
                <a:ea typeface="宋体" panose="02010600030101010101" pitchFamily="2" charset="-122"/>
              </a:rPr>
              <a:t>.</a:t>
            </a:r>
            <a:endParaRPr lang="en-US" altLang="en-US" b="1" dirty="0"/>
          </a:p>
        </p:txBody>
      </p:sp>
      <p:graphicFrame>
        <p:nvGraphicFramePr>
          <p:cNvPr id="12" name="Table 11">
            <a:extLst>
              <a:ext uri="{FF2B5EF4-FFF2-40B4-BE49-F238E27FC236}">
                <a16:creationId xmlns:a16="http://schemas.microsoft.com/office/drawing/2014/main" id="{C5A864D6-0D13-4341-B781-EFE7F6DF3746}"/>
              </a:ext>
            </a:extLst>
          </p:cNvPr>
          <p:cNvGraphicFramePr>
            <a:graphicFrameLocks noGrp="1"/>
          </p:cNvGraphicFramePr>
          <p:nvPr>
            <p:extLst>
              <p:ext uri="{D42A27DB-BD31-4B8C-83A1-F6EECF244321}">
                <p14:modId xmlns:p14="http://schemas.microsoft.com/office/powerpoint/2010/main" val="1687663228"/>
              </p:ext>
            </p:extLst>
          </p:nvPr>
        </p:nvGraphicFramePr>
        <p:xfrm>
          <a:off x="13487400" y="23102857"/>
          <a:ext cx="11575874" cy="8778240"/>
        </p:xfrm>
        <a:graphic>
          <a:graphicData uri="http://schemas.openxmlformats.org/drawingml/2006/table">
            <a:tbl>
              <a:tblPr firstRow="1" firstCol="1" bandRow="1">
                <a:tableStyleId>{69012ECD-51FC-41F1-AA8D-1B2483CD663E}</a:tableStyleId>
              </a:tblPr>
              <a:tblGrid>
                <a:gridCol w="5488253">
                  <a:extLst>
                    <a:ext uri="{9D8B030D-6E8A-4147-A177-3AD203B41FA5}">
                      <a16:colId xmlns:a16="http://schemas.microsoft.com/office/drawing/2014/main" val="1001266093"/>
                    </a:ext>
                  </a:extLst>
                </a:gridCol>
                <a:gridCol w="6087621">
                  <a:extLst>
                    <a:ext uri="{9D8B030D-6E8A-4147-A177-3AD203B41FA5}">
                      <a16:colId xmlns:a16="http://schemas.microsoft.com/office/drawing/2014/main" val="3581327420"/>
                    </a:ext>
                  </a:extLst>
                </a:gridCol>
              </a:tblGrid>
              <a:tr h="360587">
                <a:tc>
                  <a:txBody>
                    <a:bodyPr/>
                    <a:lstStyle/>
                    <a:p>
                      <a:pPr marL="0" marR="0" algn="l">
                        <a:lnSpc>
                          <a:spcPct val="100000"/>
                        </a:lnSpc>
                        <a:spcBef>
                          <a:spcPts val="0"/>
                        </a:spcBef>
                        <a:spcAft>
                          <a:spcPts val="0"/>
                        </a:spcAft>
                      </a:pPr>
                      <a:r>
                        <a:rPr lang="en-US" sz="2400" kern="0" dirty="0">
                          <a:effectLst/>
                          <a:latin typeface="+mj-lt"/>
                        </a:rPr>
                        <a:t>Physical process </a:t>
                      </a:r>
                      <a:endParaRPr lang="en-US" sz="2400" kern="100" dirty="0">
                        <a:effectLst/>
                        <a:latin typeface="+mj-lt"/>
                        <a:ea typeface="宋体"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Option</a:t>
                      </a:r>
                      <a:endParaRPr lang="en-US" sz="2400" kern="100" dirty="0">
                        <a:effectLst/>
                        <a:latin typeface="+mj-lt"/>
                        <a:ea typeface="宋体" panose="02010600030101010101" pitchFamily="2" charset="-122"/>
                        <a:cs typeface="Times New Roman" panose="02020603050405020304" pitchFamily="18" charset="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6435173"/>
                  </a:ext>
                </a:extLst>
              </a:tr>
              <a:tr h="360587">
                <a:tc>
                  <a:txBody>
                    <a:bodyPr/>
                    <a:lstStyle/>
                    <a:p>
                      <a:pPr marL="0" marR="0" algn="l">
                        <a:lnSpc>
                          <a:spcPct val="100000"/>
                        </a:lnSpc>
                        <a:spcBef>
                          <a:spcPts val="0"/>
                        </a:spcBef>
                        <a:spcAft>
                          <a:spcPts val="0"/>
                        </a:spcAft>
                      </a:pPr>
                      <a:r>
                        <a:rPr lang="en-US" sz="2400" b="0" kern="0" dirty="0">
                          <a:effectLst/>
                          <a:latin typeface="+mj-lt"/>
                        </a:rPr>
                        <a:t>Dynamic vegetation</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LAI from lookup table; GVF from climatology</a:t>
                      </a:r>
                      <a:endParaRPr lang="en-US" sz="2400" kern="100" dirty="0">
                        <a:effectLst/>
                        <a:latin typeface="+mj-lt"/>
                        <a:ea typeface="宋体" panose="02010600030101010101" pitchFamily="2" charset="-122"/>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4180963"/>
                  </a:ext>
                </a:extLst>
              </a:tr>
              <a:tr h="360587">
                <a:tc>
                  <a:txBody>
                    <a:bodyPr/>
                    <a:lstStyle/>
                    <a:p>
                      <a:pPr marL="0" marR="0" algn="l">
                        <a:lnSpc>
                          <a:spcPct val="100000"/>
                        </a:lnSpc>
                        <a:spcBef>
                          <a:spcPts val="0"/>
                        </a:spcBef>
                        <a:spcAft>
                          <a:spcPts val="0"/>
                        </a:spcAft>
                      </a:pPr>
                      <a:r>
                        <a:rPr lang="en-US" sz="2400" b="0" kern="0" dirty="0">
                          <a:effectLst/>
                          <a:latin typeface="+mj-lt"/>
                        </a:rPr>
                        <a:t>Canopy stomatal resistance</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Ball–Berry </a:t>
                      </a:r>
                      <a:r>
                        <a:rPr lang="en-US" sz="2400" kern="1200" dirty="0">
                          <a:solidFill>
                            <a:srgbClr val="0000FF"/>
                          </a:solidFill>
                          <a:effectLst/>
                          <a:latin typeface="+mj-lt"/>
                          <a:ea typeface="宋体" panose="02010600030101010101" pitchFamily="2" charset="-122"/>
                          <a:cs typeface="+mn-cs"/>
                        </a:rPr>
                        <a:t>(Ball et al., 1987)</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39602731"/>
                  </a:ext>
                </a:extLst>
              </a:tr>
              <a:tr h="360587">
                <a:tc>
                  <a:txBody>
                    <a:bodyPr/>
                    <a:lstStyle/>
                    <a:p>
                      <a:pPr marL="0" marR="0" algn="l">
                        <a:lnSpc>
                          <a:spcPct val="100000"/>
                        </a:lnSpc>
                        <a:spcBef>
                          <a:spcPts val="0"/>
                        </a:spcBef>
                        <a:spcAft>
                          <a:spcPts val="0"/>
                        </a:spcAft>
                      </a:pPr>
                      <a:r>
                        <a:rPr lang="en-US" sz="2400" b="0" kern="0" dirty="0">
                          <a:effectLst/>
                          <a:latin typeface="+mj-lt"/>
                        </a:rPr>
                        <a:t>Soil moisture factor for stomatal resistance</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Noah </a:t>
                      </a:r>
                      <a:r>
                        <a:rPr lang="en-US" sz="2400" kern="1200" dirty="0">
                          <a:solidFill>
                            <a:srgbClr val="0000FF"/>
                          </a:solidFill>
                          <a:effectLst/>
                          <a:latin typeface="+mj-lt"/>
                          <a:ea typeface="宋体" panose="02010600030101010101" pitchFamily="2" charset="-122"/>
                          <a:cs typeface="+mn-cs"/>
                        </a:rPr>
                        <a:t>(Chen and </a:t>
                      </a:r>
                      <a:r>
                        <a:rPr lang="en-US" sz="2400" kern="1200" dirty="0" err="1">
                          <a:solidFill>
                            <a:srgbClr val="0000FF"/>
                          </a:solidFill>
                          <a:effectLst/>
                          <a:latin typeface="+mj-lt"/>
                          <a:ea typeface="宋体" panose="02010600030101010101" pitchFamily="2" charset="-122"/>
                          <a:cs typeface="+mn-cs"/>
                        </a:rPr>
                        <a:t>Dudhia</a:t>
                      </a:r>
                      <a:r>
                        <a:rPr lang="en-US" sz="2400" kern="1200" dirty="0">
                          <a:solidFill>
                            <a:srgbClr val="0000FF"/>
                          </a:solidFill>
                          <a:effectLst/>
                          <a:latin typeface="+mj-lt"/>
                          <a:ea typeface="宋体" panose="02010600030101010101" pitchFamily="2" charset="-122"/>
                          <a:cs typeface="+mn-cs"/>
                        </a:rPr>
                        <a:t>, 2001)</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51041837"/>
                  </a:ext>
                </a:extLst>
              </a:tr>
              <a:tr h="360587">
                <a:tc>
                  <a:txBody>
                    <a:bodyPr/>
                    <a:lstStyle/>
                    <a:p>
                      <a:pPr marL="0" marR="0" algn="l">
                        <a:lnSpc>
                          <a:spcPct val="100000"/>
                        </a:lnSpc>
                        <a:spcBef>
                          <a:spcPts val="0"/>
                        </a:spcBef>
                        <a:spcAft>
                          <a:spcPts val="0"/>
                        </a:spcAft>
                      </a:pPr>
                      <a:r>
                        <a:rPr lang="en-US" sz="2400" b="0" kern="0" dirty="0">
                          <a:effectLst/>
                          <a:latin typeface="+mj-lt"/>
                        </a:rPr>
                        <a:t>Runoff and groundwater</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Schaake96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Schaake</a:t>
                      </a:r>
                      <a:r>
                        <a:rPr lang="en-US" sz="2400" kern="1200" dirty="0">
                          <a:solidFill>
                            <a:srgbClr val="0000FF"/>
                          </a:solidFill>
                          <a:effectLst/>
                          <a:latin typeface="+mj-lt"/>
                          <a:ea typeface="宋体" panose="02010600030101010101" pitchFamily="2" charset="-122"/>
                          <a:cs typeface="+mn-cs"/>
                        </a:rPr>
                        <a:t> et al., 1996)</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30535150"/>
                  </a:ext>
                </a:extLst>
              </a:tr>
              <a:tr h="360587">
                <a:tc>
                  <a:txBody>
                    <a:bodyPr/>
                    <a:lstStyle/>
                    <a:p>
                      <a:pPr marL="0" marR="0" algn="l">
                        <a:lnSpc>
                          <a:spcPct val="100000"/>
                        </a:lnSpc>
                        <a:spcBef>
                          <a:spcPts val="0"/>
                        </a:spcBef>
                        <a:spcAft>
                          <a:spcPts val="0"/>
                        </a:spcAft>
                      </a:pPr>
                      <a:r>
                        <a:rPr lang="en-US" sz="2400" b="0" kern="0" dirty="0">
                          <a:effectLst/>
                          <a:latin typeface="+mj-lt"/>
                        </a:rPr>
                        <a:t>Surface layer drag coefficient</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err="1">
                          <a:effectLst/>
                          <a:latin typeface="+mj-lt"/>
                        </a:rPr>
                        <a:t>Monin</a:t>
                      </a:r>
                      <a:r>
                        <a:rPr lang="en-US" sz="2400" kern="0" dirty="0">
                          <a:effectLst/>
                          <a:latin typeface="+mj-lt"/>
                        </a:rPr>
                        <a:t>–</a:t>
                      </a:r>
                      <a:r>
                        <a:rPr lang="en-US" sz="2400" kern="0" dirty="0" err="1">
                          <a:effectLst/>
                          <a:latin typeface="+mj-lt"/>
                        </a:rPr>
                        <a:t>Obukhov</a:t>
                      </a:r>
                      <a:r>
                        <a:rPr lang="en-US" sz="2400" kern="0" dirty="0">
                          <a:effectLst/>
                          <a:latin typeface="+mj-lt"/>
                        </a:rPr>
                        <a:t>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Brutsaert</a:t>
                      </a:r>
                      <a:r>
                        <a:rPr lang="en-US" sz="2400" kern="1200" dirty="0">
                          <a:solidFill>
                            <a:srgbClr val="0000FF"/>
                          </a:solidFill>
                          <a:effectLst/>
                          <a:latin typeface="+mj-lt"/>
                          <a:ea typeface="宋体" panose="02010600030101010101" pitchFamily="2" charset="-122"/>
                          <a:cs typeface="+mn-cs"/>
                        </a:rPr>
                        <a:t>, 1982)</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86708065"/>
                  </a:ext>
                </a:extLst>
              </a:tr>
              <a:tr h="360587">
                <a:tc>
                  <a:txBody>
                    <a:bodyPr/>
                    <a:lstStyle/>
                    <a:p>
                      <a:pPr marL="0" marR="0" algn="l">
                        <a:lnSpc>
                          <a:spcPct val="100000"/>
                        </a:lnSpc>
                        <a:spcBef>
                          <a:spcPts val="0"/>
                        </a:spcBef>
                        <a:spcAft>
                          <a:spcPts val="0"/>
                        </a:spcAft>
                      </a:pPr>
                      <a:r>
                        <a:rPr lang="en-US" sz="2400" b="0" kern="0" dirty="0">
                          <a:effectLst/>
                          <a:latin typeface="+mj-lt"/>
                        </a:rPr>
                        <a:t>Frozen soil permeability</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err="1">
                          <a:effectLst/>
                          <a:latin typeface="+mj-lt"/>
                        </a:rPr>
                        <a:t>Niu</a:t>
                      </a:r>
                      <a:r>
                        <a:rPr lang="en-US" sz="2400" kern="0" dirty="0">
                          <a:effectLst/>
                          <a:latin typeface="+mj-lt"/>
                        </a:rPr>
                        <a:t>–Yang06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Niu</a:t>
                      </a:r>
                      <a:r>
                        <a:rPr lang="en-US" sz="2400" kern="1200" dirty="0">
                          <a:solidFill>
                            <a:srgbClr val="0000FF"/>
                          </a:solidFill>
                          <a:effectLst/>
                          <a:latin typeface="+mj-lt"/>
                          <a:ea typeface="宋体" panose="02010600030101010101" pitchFamily="2" charset="-122"/>
                          <a:cs typeface="+mn-cs"/>
                        </a:rPr>
                        <a:t> and Yang, 2006)</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63004117"/>
                  </a:ext>
                </a:extLst>
              </a:tr>
              <a:tr h="360587">
                <a:tc>
                  <a:txBody>
                    <a:bodyPr/>
                    <a:lstStyle/>
                    <a:p>
                      <a:pPr marL="0" marR="0" algn="l">
                        <a:lnSpc>
                          <a:spcPct val="100000"/>
                        </a:lnSpc>
                        <a:spcBef>
                          <a:spcPts val="0"/>
                        </a:spcBef>
                        <a:spcAft>
                          <a:spcPts val="0"/>
                        </a:spcAft>
                      </a:pPr>
                      <a:r>
                        <a:rPr lang="en-US" sz="2400" b="0" kern="0" dirty="0">
                          <a:effectLst/>
                          <a:latin typeface="+mj-lt"/>
                        </a:rPr>
                        <a:t>Supercooled liquid water</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err="1">
                          <a:effectLst/>
                          <a:latin typeface="+mj-lt"/>
                        </a:rPr>
                        <a:t>Niu</a:t>
                      </a:r>
                      <a:r>
                        <a:rPr lang="en-US" sz="2400" kern="0" dirty="0">
                          <a:effectLst/>
                          <a:latin typeface="+mj-lt"/>
                        </a:rPr>
                        <a:t>–Yang06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Niu</a:t>
                      </a:r>
                      <a:r>
                        <a:rPr lang="en-US" sz="2400" kern="1200" dirty="0">
                          <a:solidFill>
                            <a:srgbClr val="0000FF"/>
                          </a:solidFill>
                          <a:effectLst/>
                          <a:latin typeface="+mj-lt"/>
                          <a:ea typeface="宋体" panose="02010600030101010101" pitchFamily="2" charset="-122"/>
                          <a:cs typeface="+mn-cs"/>
                        </a:rPr>
                        <a:t> and Yang, 2006)</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6526528"/>
                  </a:ext>
                </a:extLst>
              </a:tr>
              <a:tr h="721175">
                <a:tc>
                  <a:txBody>
                    <a:bodyPr/>
                    <a:lstStyle/>
                    <a:p>
                      <a:pPr marL="0" marR="0" algn="l">
                        <a:lnSpc>
                          <a:spcPct val="100000"/>
                        </a:lnSpc>
                        <a:spcBef>
                          <a:spcPts val="0"/>
                        </a:spcBef>
                        <a:spcAft>
                          <a:spcPts val="0"/>
                        </a:spcAft>
                      </a:pPr>
                      <a:r>
                        <a:rPr lang="en-US" sz="2400" b="0" kern="0" dirty="0">
                          <a:effectLst/>
                          <a:latin typeface="+mj-lt"/>
                        </a:rPr>
                        <a:t>Radiation transfer</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Two-stream applied to vegetated fraction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Niu</a:t>
                      </a:r>
                      <a:r>
                        <a:rPr lang="en-US" sz="2400" kern="1200" dirty="0">
                          <a:solidFill>
                            <a:srgbClr val="0000FF"/>
                          </a:solidFill>
                          <a:effectLst/>
                          <a:latin typeface="+mj-lt"/>
                          <a:ea typeface="宋体" panose="02010600030101010101" pitchFamily="2" charset="-122"/>
                          <a:cs typeface="+mn-cs"/>
                        </a:rPr>
                        <a:t> and Yang, 2004)</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2260844"/>
                  </a:ext>
                </a:extLst>
              </a:tr>
              <a:tr h="360587">
                <a:tc>
                  <a:txBody>
                    <a:bodyPr/>
                    <a:lstStyle/>
                    <a:p>
                      <a:pPr marL="0" marR="0" algn="l">
                        <a:lnSpc>
                          <a:spcPct val="100000"/>
                        </a:lnSpc>
                        <a:spcBef>
                          <a:spcPts val="0"/>
                        </a:spcBef>
                        <a:spcAft>
                          <a:spcPts val="0"/>
                        </a:spcAft>
                      </a:pPr>
                      <a:r>
                        <a:rPr lang="en-US" sz="2400" b="0" kern="0" dirty="0">
                          <a:effectLst/>
                          <a:latin typeface="+mj-lt"/>
                        </a:rPr>
                        <a:t>Snow surface albedo</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BATS </a:t>
                      </a:r>
                      <a:r>
                        <a:rPr lang="en-US" sz="2400" kern="1200" dirty="0">
                          <a:solidFill>
                            <a:srgbClr val="0000FF"/>
                          </a:solidFill>
                          <a:effectLst/>
                          <a:latin typeface="+mj-lt"/>
                          <a:ea typeface="宋体" panose="02010600030101010101" pitchFamily="2" charset="-122"/>
                          <a:cs typeface="+mn-cs"/>
                        </a:rPr>
                        <a:t>(Yang and Dickinson, 1996)</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50225575"/>
                  </a:ext>
                </a:extLst>
              </a:tr>
              <a:tr h="360587">
                <a:tc>
                  <a:txBody>
                    <a:bodyPr/>
                    <a:lstStyle/>
                    <a:p>
                      <a:pPr marL="0" marR="0" algn="l">
                        <a:lnSpc>
                          <a:spcPct val="100000"/>
                        </a:lnSpc>
                        <a:spcBef>
                          <a:spcPts val="0"/>
                        </a:spcBef>
                        <a:spcAft>
                          <a:spcPts val="0"/>
                        </a:spcAft>
                      </a:pPr>
                      <a:r>
                        <a:rPr lang="en-US" sz="2400" b="0" kern="0" dirty="0">
                          <a:effectLst/>
                          <a:latin typeface="+mj-lt"/>
                        </a:rPr>
                        <a:t>Rainfall and snowfall partitioning</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Jordan91 </a:t>
                      </a:r>
                      <a:r>
                        <a:rPr lang="en-US" sz="2400" kern="1200" dirty="0">
                          <a:solidFill>
                            <a:srgbClr val="0000FF"/>
                          </a:solidFill>
                          <a:effectLst/>
                          <a:latin typeface="+mj-lt"/>
                          <a:ea typeface="宋体" panose="02010600030101010101" pitchFamily="2" charset="-122"/>
                          <a:cs typeface="+mn-cs"/>
                        </a:rPr>
                        <a:t>(Jordan, 1991)</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84873724"/>
                  </a:ext>
                </a:extLst>
              </a:tr>
              <a:tr h="360587">
                <a:tc>
                  <a:txBody>
                    <a:bodyPr/>
                    <a:lstStyle/>
                    <a:p>
                      <a:pPr marL="0" marR="0" algn="l">
                        <a:lnSpc>
                          <a:spcPct val="100000"/>
                        </a:lnSpc>
                        <a:spcBef>
                          <a:spcPts val="0"/>
                        </a:spcBef>
                        <a:spcAft>
                          <a:spcPts val="0"/>
                        </a:spcAft>
                      </a:pPr>
                      <a:r>
                        <a:rPr lang="en-US" sz="2400" b="0" kern="0" dirty="0">
                          <a:effectLst/>
                          <a:latin typeface="+mj-lt"/>
                        </a:rPr>
                        <a:t>Lower boundary of soil temperature</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Noah </a:t>
                      </a:r>
                      <a:r>
                        <a:rPr lang="en-US" sz="2400" kern="1200" dirty="0">
                          <a:solidFill>
                            <a:srgbClr val="0000FF"/>
                          </a:solidFill>
                          <a:effectLst/>
                          <a:latin typeface="+mj-lt"/>
                          <a:ea typeface="宋体" panose="02010600030101010101" pitchFamily="2" charset="-122"/>
                          <a:cs typeface="+mn-cs"/>
                        </a:rPr>
                        <a:t>(Chen and </a:t>
                      </a:r>
                      <a:r>
                        <a:rPr lang="en-US" sz="2400" kern="1200" dirty="0" err="1">
                          <a:solidFill>
                            <a:srgbClr val="0000FF"/>
                          </a:solidFill>
                          <a:effectLst/>
                          <a:latin typeface="+mj-lt"/>
                          <a:ea typeface="宋体" panose="02010600030101010101" pitchFamily="2" charset="-122"/>
                          <a:cs typeface="+mn-cs"/>
                        </a:rPr>
                        <a:t>Dudhia</a:t>
                      </a:r>
                      <a:r>
                        <a:rPr lang="en-US" sz="2400" kern="1200" dirty="0">
                          <a:solidFill>
                            <a:srgbClr val="0000FF"/>
                          </a:solidFill>
                          <a:effectLst/>
                          <a:latin typeface="+mj-lt"/>
                          <a:ea typeface="宋体" panose="02010600030101010101" pitchFamily="2" charset="-122"/>
                          <a:cs typeface="+mn-cs"/>
                        </a:rPr>
                        <a:t>, 2001)</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06947880"/>
                  </a:ext>
                </a:extLst>
              </a:tr>
              <a:tr h="721175">
                <a:tc>
                  <a:txBody>
                    <a:bodyPr/>
                    <a:lstStyle/>
                    <a:p>
                      <a:pPr marL="0" marR="0" algn="l">
                        <a:lnSpc>
                          <a:spcPct val="100000"/>
                        </a:lnSpc>
                        <a:spcBef>
                          <a:spcPts val="0"/>
                        </a:spcBef>
                        <a:spcAft>
                          <a:spcPts val="0"/>
                        </a:spcAft>
                      </a:pPr>
                      <a:r>
                        <a:rPr lang="en-US" sz="2400" b="0" kern="0" dirty="0">
                          <a:effectLst/>
                          <a:latin typeface="+mj-lt"/>
                        </a:rPr>
                        <a:t>Snow/soil temperature time scheme</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Semi-implicit scheme for snow fraction </a:t>
                      </a:r>
                      <a:r>
                        <a:rPr lang="en-US" sz="2400" kern="1200" dirty="0">
                          <a:solidFill>
                            <a:srgbClr val="0000FF"/>
                          </a:solidFill>
                          <a:effectLst/>
                          <a:latin typeface="+mj-lt"/>
                          <a:ea typeface="宋体" panose="02010600030101010101" pitchFamily="2" charset="-122"/>
                          <a:cs typeface="+mn-cs"/>
                        </a:rPr>
                        <a:t>(Yang et al., 2011)</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80598532"/>
                  </a:ext>
                </a:extLst>
              </a:tr>
              <a:tr h="360587">
                <a:tc>
                  <a:txBody>
                    <a:bodyPr/>
                    <a:lstStyle/>
                    <a:p>
                      <a:pPr marL="0" marR="0" algn="l">
                        <a:lnSpc>
                          <a:spcPct val="100000"/>
                        </a:lnSpc>
                        <a:spcBef>
                          <a:spcPts val="0"/>
                        </a:spcBef>
                        <a:spcAft>
                          <a:spcPts val="0"/>
                        </a:spcAft>
                      </a:pPr>
                      <a:r>
                        <a:rPr lang="en-US" sz="2400" b="0" kern="0" dirty="0">
                          <a:effectLst/>
                          <a:latin typeface="+mj-lt"/>
                        </a:rPr>
                        <a:t>Glacier treatment</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Slab treatment </a:t>
                      </a:r>
                      <a:r>
                        <a:rPr lang="en-US" sz="2400" kern="1200" dirty="0">
                          <a:solidFill>
                            <a:srgbClr val="0000FF"/>
                          </a:solidFill>
                          <a:effectLst/>
                          <a:latin typeface="+mj-lt"/>
                          <a:ea typeface="宋体" panose="02010600030101010101" pitchFamily="2" charset="-122"/>
                          <a:cs typeface="+mn-cs"/>
                        </a:rPr>
                        <a:t>(Chen and </a:t>
                      </a:r>
                      <a:r>
                        <a:rPr lang="en-US" sz="2400" kern="1200" dirty="0" err="1">
                          <a:solidFill>
                            <a:srgbClr val="0000FF"/>
                          </a:solidFill>
                          <a:effectLst/>
                          <a:latin typeface="+mj-lt"/>
                          <a:ea typeface="宋体" panose="02010600030101010101" pitchFamily="2" charset="-122"/>
                          <a:cs typeface="+mn-cs"/>
                        </a:rPr>
                        <a:t>Dudhia</a:t>
                      </a:r>
                      <a:r>
                        <a:rPr lang="en-US" sz="2400" kern="1200" dirty="0">
                          <a:solidFill>
                            <a:srgbClr val="0000FF"/>
                          </a:solidFill>
                          <a:effectLst/>
                          <a:latin typeface="+mj-lt"/>
                          <a:ea typeface="宋体" panose="02010600030101010101" pitchFamily="2" charset="-122"/>
                          <a:cs typeface="+mn-cs"/>
                        </a:rPr>
                        <a:t>, 2001)</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68591382"/>
                  </a:ext>
                </a:extLst>
              </a:tr>
              <a:tr h="721175">
                <a:tc>
                  <a:txBody>
                    <a:bodyPr/>
                    <a:lstStyle/>
                    <a:p>
                      <a:pPr marL="0" marR="0" algn="l">
                        <a:lnSpc>
                          <a:spcPct val="100000"/>
                        </a:lnSpc>
                        <a:spcBef>
                          <a:spcPts val="0"/>
                        </a:spcBef>
                        <a:spcAft>
                          <a:spcPts val="0"/>
                        </a:spcAft>
                      </a:pPr>
                      <a:r>
                        <a:rPr lang="en-US" sz="2400" b="0" kern="0" dirty="0">
                          <a:effectLst/>
                          <a:latin typeface="+mj-lt"/>
                        </a:rPr>
                        <a:t>Surface resistance</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Snow/non-snow split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Sakaguchi</a:t>
                      </a:r>
                      <a:r>
                        <a:rPr lang="en-US" sz="2400" kern="1200" dirty="0">
                          <a:solidFill>
                            <a:srgbClr val="0000FF"/>
                          </a:solidFill>
                          <a:effectLst/>
                          <a:latin typeface="+mj-lt"/>
                          <a:ea typeface="宋体" panose="02010600030101010101" pitchFamily="2" charset="-122"/>
                          <a:cs typeface="+mn-cs"/>
                        </a:rPr>
                        <a:t> and Zeng, 2009)</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56977407"/>
                  </a:ext>
                </a:extLst>
              </a:tr>
              <a:tr h="721175">
                <a:tc>
                  <a:txBody>
                    <a:bodyPr/>
                    <a:lstStyle/>
                    <a:p>
                      <a:pPr marL="0" marR="0" algn="l">
                        <a:lnSpc>
                          <a:spcPct val="100000"/>
                        </a:lnSpc>
                        <a:spcBef>
                          <a:spcPts val="0"/>
                        </a:spcBef>
                        <a:spcAft>
                          <a:spcPts val="0"/>
                        </a:spcAft>
                      </a:pPr>
                      <a:r>
                        <a:rPr lang="en-US" sz="2400" b="0" kern="0" dirty="0">
                          <a:effectLst/>
                          <a:latin typeface="+mj-lt"/>
                        </a:rPr>
                        <a:t>Groundwater flow</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Exponential storage-discharge function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Gochis</a:t>
                      </a:r>
                      <a:r>
                        <a:rPr lang="en-US" sz="2400" kern="1200" dirty="0">
                          <a:solidFill>
                            <a:srgbClr val="0000FF"/>
                          </a:solidFill>
                          <a:effectLst/>
                          <a:latin typeface="+mj-lt"/>
                          <a:ea typeface="宋体" panose="02010600030101010101" pitchFamily="2" charset="-122"/>
                          <a:cs typeface="+mn-cs"/>
                        </a:rPr>
                        <a:t> et al., 2015)</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08809700"/>
                  </a:ext>
                </a:extLst>
              </a:tr>
              <a:tr h="360587">
                <a:tc>
                  <a:txBody>
                    <a:bodyPr/>
                    <a:lstStyle/>
                    <a:p>
                      <a:pPr marL="0" marR="0" algn="l">
                        <a:lnSpc>
                          <a:spcPct val="100000"/>
                        </a:lnSpc>
                        <a:spcBef>
                          <a:spcPts val="0"/>
                        </a:spcBef>
                        <a:spcAft>
                          <a:spcPts val="0"/>
                        </a:spcAft>
                      </a:pPr>
                      <a:r>
                        <a:rPr lang="en-US" sz="2400" b="0" kern="0" dirty="0">
                          <a:effectLst/>
                          <a:latin typeface="+mj-lt"/>
                        </a:rPr>
                        <a:t>Surface and subsurface flow routing</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Steepest descent </a:t>
                      </a:r>
                      <a:r>
                        <a:rPr lang="en-US" sz="2400" kern="1200" dirty="0">
                          <a:solidFill>
                            <a:srgbClr val="0000FF"/>
                          </a:solidFill>
                          <a:effectLst/>
                          <a:latin typeface="+mj-lt"/>
                          <a:ea typeface="宋体" panose="02010600030101010101" pitchFamily="2" charset="-122"/>
                          <a:cs typeface="+mn-cs"/>
                        </a:rPr>
                        <a:t>(O'Callaghan and Mark, 1984)</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11196994"/>
                  </a:ext>
                </a:extLst>
              </a:tr>
              <a:tr h="721175">
                <a:tc>
                  <a:txBody>
                    <a:bodyPr/>
                    <a:lstStyle/>
                    <a:p>
                      <a:pPr marL="0" marR="0" algn="l">
                        <a:lnSpc>
                          <a:spcPct val="100000"/>
                        </a:lnSpc>
                        <a:spcBef>
                          <a:spcPts val="0"/>
                        </a:spcBef>
                        <a:spcAft>
                          <a:spcPts val="0"/>
                        </a:spcAft>
                      </a:pPr>
                      <a:r>
                        <a:rPr lang="en-US" sz="2400" b="0" kern="0" dirty="0">
                          <a:effectLst/>
                          <a:latin typeface="+mj-lt"/>
                        </a:rPr>
                        <a:t>Channel routing</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Custom-network (</a:t>
                      </a:r>
                      <a:r>
                        <a:rPr lang="en-US" sz="2400" kern="0" dirty="0" err="1">
                          <a:effectLst/>
                          <a:latin typeface="+mj-lt"/>
                        </a:rPr>
                        <a:t>NHDPlus</a:t>
                      </a:r>
                      <a:r>
                        <a:rPr lang="en-US" sz="2400" kern="0" dirty="0">
                          <a:effectLst/>
                          <a:latin typeface="+mj-lt"/>
                        </a:rPr>
                        <a:t>) Muskingum-</a:t>
                      </a:r>
                      <a:r>
                        <a:rPr lang="en-US" sz="2400" kern="0" dirty="0" err="1">
                          <a:effectLst/>
                          <a:latin typeface="+mj-lt"/>
                        </a:rPr>
                        <a:t>Cunge</a:t>
                      </a:r>
                      <a:r>
                        <a:rPr lang="en-US" sz="2400" kern="0" dirty="0">
                          <a:effectLst/>
                          <a:latin typeface="+mj-lt"/>
                        </a:rPr>
                        <a:t>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Cunge</a:t>
                      </a:r>
                      <a:r>
                        <a:rPr lang="en-US" sz="2400" kern="1200" dirty="0">
                          <a:solidFill>
                            <a:srgbClr val="0000FF"/>
                          </a:solidFill>
                          <a:effectLst/>
                          <a:latin typeface="+mj-lt"/>
                          <a:ea typeface="宋体" panose="02010600030101010101" pitchFamily="2" charset="-122"/>
                          <a:cs typeface="+mn-cs"/>
                        </a:rPr>
                        <a:t>, 1969)</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376510"/>
                  </a:ext>
                </a:extLst>
              </a:tr>
              <a:tr h="360587">
                <a:tc>
                  <a:txBody>
                    <a:bodyPr/>
                    <a:lstStyle/>
                    <a:p>
                      <a:pPr marL="0" marR="0" algn="l">
                        <a:lnSpc>
                          <a:spcPct val="100000"/>
                        </a:lnSpc>
                        <a:spcBef>
                          <a:spcPts val="0"/>
                        </a:spcBef>
                        <a:spcAft>
                          <a:spcPts val="0"/>
                        </a:spcAft>
                      </a:pPr>
                      <a:r>
                        <a:rPr lang="en-US" sz="2400" b="0" kern="0" dirty="0">
                          <a:effectLst/>
                          <a:latin typeface="+mj-lt"/>
                        </a:rPr>
                        <a:t>Lake/Reservoir management</a:t>
                      </a:r>
                      <a:endParaRPr lang="en-US" sz="2400" b="0" kern="100" dirty="0">
                        <a:effectLst/>
                        <a:latin typeface="+mj-lt"/>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2400" kern="0" dirty="0">
                          <a:effectLst/>
                          <a:latin typeface="+mj-lt"/>
                        </a:rPr>
                        <a:t>Level pool routing </a:t>
                      </a:r>
                      <a:r>
                        <a:rPr lang="en-US" sz="2400" kern="1200" dirty="0">
                          <a:solidFill>
                            <a:srgbClr val="0000FF"/>
                          </a:solidFill>
                          <a:effectLst/>
                          <a:latin typeface="+mj-lt"/>
                          <a:ea typeface="宋体" panose="02010600030101010101" pitchFamily="2" charset="-122"/>
                          <a:cs typeface="+mn-cs"/>
                        </a:rPr>
                        <a:t>(</a:t>
                      </a:r>
                      <a:r>
                        <a:rPr lang="en-US" sz="2400" kern="1200" dirty="0" err="1">
                          <a:solidFill>
                            <a:srgbClr val="0000FF"/>
                          </a:solidFill>
                          <a:effectLst/>
                          <a:latin typeface="+mj-lt"/>
                          <a:ea typeface="宋体" panose="02010600030101010101" pitchFamily="2" charset="-122"/>
                          <a:cs typeface="+mn-cs"/>
                        </a:rPr>
                        <a:t>Gochis</a:t>
                      </a:r>
                      <a:r>
                        <a:rPr lang="en-US" sz="2400" kern="1200" dirty="0">
                          <a:solidFill>
                            <a:srgbClr val="0000FF"/>
                          </a:solidFill>
                          <a:effectLst/>
                          <a:latin typeface="+mj-lt"/>
                          <a:ea typeface="宋体" panose="02010600030101010101" pitchFamily="2" charset="-122"/>
                          <a:cs typeface="+mn-cs"/>
                        </a:rPr>
                        <a:t> et al., 2015)</a:t>
                      </a:r>
                    </a:p>
                  </a:txBody>
                  <a:tcPr marL="68580" marR="68580" marT="0" marB="0">
                    <a:lnL>
                      <a:noFill/>
                    </a:lnL>
                    <a:lnR w="12700" cap="flat" cmpd="sng" algn="ctr">
                      <a:solidFill>
                        <a:schemeClr val="tx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6668220"/>
                  </a:ext>
                </a:extLst>
              </a:tr>
            </a:tbl>
          </a:graphicData>
        </a:graphic>
      </p:graphicFrame>
      <p:sp>
        <p:nvSpPr>
          <p:cNvPr id="13" name="TextBox 2075">
            <a:extLst>
              <a:ext uri="{FF2B5EF4-FFF2-40B4-BE49-F238E27FC236}">
                <a16:creationId xmlns:a16="http://schemas.microsoft.com/office/drawing/2014/main" id="{10A79C85-9D3B-4F67-8284-FC82DA2CABF0}"/>
              </a:ext>
            </a:extLst>
          </p:cNvPr>
          <p:cNvSpPr txBox="1">
            <a:spLocks noChangeArrowheads="1"/>
          </p:cNvSpPr>
          <p:nvPr/>
        </p:nvSpPr>
        <p:spPr bwMode="auto">
          <a:xfrm>
            <a:off x="13658647" y="20040600"/>
            <a:ext cx="1136888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 typeface="Wingdings" panose="05000000000000000000" pitchFamily="2" charset="2"/>
              <a:buChar char="Ø"/>
            </a:pPr>
            <a:r>
              <a:rPr lang="en-US" dirty="0">
                <a:ea typeface="宋体" panose="02010600030101010101" pitchFamily="2" charset="-122"/>
              </a:rPr>
              <a:t>Spatial resolution: 1-km for Noah-MP; 250-m for routing model.</a:t>
            </a:r>
          </a:p>
          <a:p>
            <a:pPr algn="just" eaLnBrk="1" hangingPunct="1">
              <a:buFont typeface="Wingdings" panose="05000000000000000000" pitchFamily="2" charset="2"/>
              <a:buChar char="Ø"/>
            </a:pPr>
            <a:r>
              <a:rPr lang="en-US" kern="100" dirty="0">
                <a:ea typeface="宋体" panose="02010600030101010101" pitchFamily="2" charset="-122"/>
              </a:rPr>
              <a:t>Timestep: 1 h for Noah-MP; 10 s for terrain routing; 300 s for channel routing.</a:t>
            </a:r>
          </a:p>
          <a:p>
            <a:pPr algn="just" eaLnBrk="1" hangingPunct="1">
              <a:buFont typeface="Wingdings" panose="05000000000000000000" pitchFamily="2" charset="2"/>
              <a:buChar char="Ø"/>
            </a:pPr>
            <a:r>
              <a:rPr lang="en-US" kern="100" dirty="0">
                <a:effectLst/>
                <a:latin typeface="Times New Roman" panose="02020603050405020304" pitchFamily="18" charset="0"/>
                <a:ea typeface="宋体" panose="02010600030101010101" pitchFamily="2" charset="-122"/>
              </a:rPr>
              <a:t>Spin-up experiment: </a:t>
            </a:r>
            <a:r>
              <a:rPr lang="en-US" dirty="0">
                <a:effectLst/>
                <a:latin typeface="Times New Roman" panose="02020603050405020304" pitchFamily="18" charset="0"/>
                <a:ea typeface="宋体" panose="02010600030101010101" pitchFamily="2" charset="-122"/>
              </a:rPr>
              <a:t>run the NWM for five cycles from 1 October 2015 to 30 September 2019 (i.e., water years 2016–2019) with the NLDAS2 forcing data.</a:t>
            </a:r>
            <a:endParaRPr lang="en-US" kern="100" dirty="0">
              <a:effectLst/>
              <a:latin typeface="Times New Roman" panose="02020603050405020304" pitchFamily="18" charset="0"/>
              <a:ea typeface="宋体" panose="02010600030101010101" pitchFamily="2" charset="-122"/>
            </a:endParaRPr>
          </a:p>
          <a:p>
            <a:pPr algn="just" eaLnBrk="1" hangingPunct="1">
              <a:buFont typeface="Wingdings" panose="05000000000000000000" pitchFamily="2" charset="2"/>
              <a:buChar char="Ø"/>
            </a:pPr>
            <a:r>
              <a:rPr lang="en-US" kern="100" dirty="0">
                <a:effectLst/>
                <a:latin typeface="Times New Roman" panose="02020603050405020304" pitchFamily="18" charset="0"/>
                <a:ea typeface="宋体" panose="02010600030101010101" pitchFamily="2" charset="-122"/>
              </a:rPr>
              <a:t>OL and DA experiments: run the NWM for the </a:t>
            </a:r>
            <a:r>
              <a:rPr lang="en-US" dirty="0">
                <a:effectLst/>
                <a:latin typeface="Times New Roman" panose="02020603050405020304" pitchFamily="18" charset="0"/>
                <a:ea typeface="宋体" panose="02010600030101010101" pitchFamily="2" charset="-122"/>
              </a:rPr>
              <a:t>water years 2016–2019, using the final state of the spin-up experiment as the initial conditions. The first water year’s results were excluded for analysis.</a:t>
            </a:r>
          </a:p>
        </p:txBody>
      </p:sp>
      <p:pic>
        <p:nvPicPr>
          <p:cNvPr id="15" name="Picture 14">
            <a:extLst>
              <a:ext uri="{FF2B5EF4-FFF2-40B4-BE49-F238E27FC236}">
                <a16:creationId xmlns:a16="http://schemas.microsoft.com/office/drawing/2014/main" id="{04A0CE08-157D-4E0B-9F76-B3E41D9C8BA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915" y="7278908"/>
            <a:ext cx="11064240" cy="11578002"/>
          </a:xfrm>
          <a:prstGeom prst="rect">
            <a:avLst/>
          </a:prstGeom>
          <a:noFill/>
          <a:ln>
            <a:noFill/>
          </a:ln>
        </p:spPr>
      </p:pic>
      <p:sp>
        <p:nvSpPr>
          <p:cNvPr id="16" name="TextBox 2047">
            <a:extLst>
              <a:ext uri="{FF2B5EF4-FFF2-40B4-BE49-F238E27FC236}">
                <a16:creationId xmlns:a16="http://schemas.microsoft.com/office/drawing/2014/main" id="{2A1A15FA-0F6F-40C2-B17A-B817A597B5F3}"/>
              </a:ext>
            </a:extLst>
          </p:cNvPr>
          <p:cNvSpPr txBox="1">
            <a:spLocks noChangeArrowheads="1"/>
          </p:cNvSpPr>
          <p:nvPr/>
        </p:nvSpPr>
        <p:spPr bwMode="auto">
          <a:xfrm>
            <a:off x="26035033" y="18819586"/>
            <a:ext cx="11522007" cy="109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t>Fig. 3. </a:t>
            </a:r>
            <a:r>
              <a:rPr lang="en-US" kern="100" dirty="0">
                <a:effectLst/>
                <a:latin typeface="Times New Roman" panose="02020603050405020304" pitchFamily="18" charset="0"/>
                <a:ea typeface="宋体" panose="02010600030101010101" pitchFamily="2" charset="-122"/>
              </a:rPr>
              <a:t>POD and FAR of the OL (top row), DA (middle row), and SNODAS (bottom row) snow cover extent against IMS analysis during the water years 2017–2019 over the UCRB and SRB. Warmer color means better snow cover detection ability.</a:t>
            </a:r>
            <a:endParaRPr lang="en-US" altLang="en-US" b="1" dirty="0"/>
          </a:p>
        </p:txBody>
      </p:sp>
      <p:pic>
        <p:nvPicPr>
          <p:cNvPr id="18" name="Picture 17">
            <a:extLst>
              <a:ext uri="{FF2B5EF4-FFF2-40B4-BE49-F238E27FC236}">
                <a16:creationId xmlns:a16="http://schemas.microsoft.com/office/drawing/2014/main" id="{533DE524-9B8D-4AE9-B8EC-FC3CEA5E3D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3915" y="20040600"/>
            <a:ext cx="11064240" cy="11206059"/>
          </a:xfrm>
          <a:prstGeom prst="rect">
            <a:avLst/>
          </a:prstGeom>
          <a:noFill/>
          <a:ln>
            <a:noFill/>
          </a:ln>
        </p:spPr>
      </p:pic>
      <p:pic>
        <p:nvPicPr>
          <p:cNvPr id="23" name="Picture 22">
            <a:extLst>
              <a:ext uri="{FF2B5EF4-FFF2-40B4-BE49-F238E27FC236}">
                <a16:creationId xmlns:a16="http://schemas.microsoft.com/office/drawing/2014/main" id="{B51BF3DA-511B-463B-A873-D96447DA19B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12625" y="7315200"/>
            <a:ext cx="11338560" cy="13267084"/>
          </a:xfrm>
          <a:prstGeom prst="rect">
            <a:avLst/>
          </a:prstGeom>
          <a:noFill/>
          <a:ln>
            <a:noFill/>
          </a:ln>
        </p:spPr>
      </p:pic>
      <p:sp>
        <p:nvSpPr>
          <p:cNvPr id="25" name="TextBox 2047">
            <a:extLst>
              <a:ext uri="{FF2B5EF4-FFF2-40B4-BE49-F238E27FC236}">
                <a16:creationId xmlns:a16="http://schemas.microsoft.com/office/drawing/2014/main" id="{7D3BD950-50F5-4BF4-9047-FD835FACA5E8}"/>
              </a:ext>
            </a:extLst>
          </p:cNvPr>
          <p:cNvSpPr txBox="1">
            <a:spLocks noChangeArrowheads="1"/>
          </p:cNvSpPr>
          <p:nvPr/>
        </p:nvSpPr>
        <p:spPr bwMode="auto">
          <a:xfrm>
            <a:off x="25984200" y="31209405"/>
            <a:ext cx="11522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t>Fig. 4. </a:t>
            </a:r>
            <a:r>
              <a:rPr lang="en-US" kern="100" dirty="0">
                <a:effectLst/>
                <a:latin typeface="Times New Roman" panose="02020603050405020304" pitchFamily="18" charset="0"/>
                <a:ea typeface="宋体" panose="02010600030101010101" pitchFamily="2" charset="-122"/>
              </a:rPr>
              <a:t>Time series of basin-averaged SWE for (a) UCRB and (b) SRB for water years 2017–2019.</a:t>
            </a:r>
            <a:endParaRPr lang="en-US" altLang="en-US" b="1" dirty="0"/>
          </a:p>
        </p:txBody>
      </p:sp>
      <p:sp>
        <p:nvSpPr>
          <p:cNvPr id="28" name="TextBox 2047">
            <a:extLst>
              <a:ext uri="{FF2B5EF4-FFF2-40B4-BE49-F238E27FC236}">
                <a16:creationId xmlns:a16="http://schemas.microsoft.com/office/drawing/2014/main" id="{907E0CE3-2087-4E9A-A410-AE6E26FA5D19}"/>
              </a:ext>
            </a:extLst>
          </p:cNvPr>
          <p:cNvSpPr txBox="1">
            <a:spLocks noChangeArrowheads="1"/>
          </p:cNvSpPr>
          <p:nvPr/>
        </p:nvSpPr>
        <p:spPr bwMode="auto">
          <a:xfrm>
            <a:off x="38520901" y="20633684"/>
            <a:ext cx="1152200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dirty="0"/>
              <a:t>Fig. 5. </a:t>
            </a:r>
            <a:r>
              <a:rPr lang="en-US" kern="100" dirty="0">
                <a:effectLst/>
                <a:latin typeface="Times New Roman" panose="02020603050405020304" pitchFamily="18" charset="0"/>
                <a:ea typeface="宋体" panose="02010600030101010101" pitchFamily="2" charset="-122"/>
              </a:rPr>
              <a:t>Scatterplots for BIAS (left column), RMSE (middle column), and NSE (right column) of the UCRB SWE (first row), UCRB streamflow (second row), SRB SWE (third row), and SRB streamflow (fourth row), respectively. Each point corresponding to a watershed and each panel plots DA against OL performance with daily observations, such that points in the gray areas indicate DA improvement.</a:t>
            </a:r>
            <a:endParaRPr lang="en-US" altLang="en-US" b="1"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8461</TotalTime>
  <Words>1508</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 New Roman</vt:lpstr>
      <vt:lpstr>Verdana</vt:lpstr>
      <vt:lpstr>Wingdings</vt:lpstr>
      <vt:lpstr>Default Design</vt:lpstr>
      <vt:lpstr>PowerPoint Presentation</vt:lpstr>
    </vt:vector>
  </TitlesOfParts>
  <Company>The New England College of Optometry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Yanjun Gan</dc:creator>
  <cp:lastModifiedBy>Gan, Yanjun</cp:lastModifiedBy>
  <cp:revision>1064</cp:revision>
  <cp:lastPrinted>2019-12-04T20:17:52Z</cp:lastPrinted>
  <dcterms:created xsi:type="dcterms:W3CDTF">2001-10-18T16:42:36Z</dcterms:created>
  <dcterms:modified xsi:type="dcterms:W3CDTF">2020-09-11T03:26:47Z</dcterms:modified>
</cp:coreProperties>
</file>