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72" r:id="rId2"/>
    <p:sldId id="2384" r:id="rId3"/>
    <p:sldId id="2339" r:id="rId4"/>
    <p:sldId id="303" r:id="rId5"/>
    <p:sldId id="2380" r:id="rId6"/>
    <p:sldId id="2382" r:id="rId7"/>
    <p:sldId id="2381" r:id="rId8"/>
    <p:sldId id="2383" r:id="rId9"/>
    <p:sldId id="263" r:id="rId10"/>
    <p:sldId id="256" r:id="rId11"/>
    <p:sldId id="238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9"/>
    <p:restoredTop sz="94694"/>
  </p:normalViewPr>
  <p:slideViewPr>
    <p:cSldViewPr snapToGrid="0" snapToObjects="1" showGuides="1">
      <p:cViewPr varScale="1">
        <p:scale>
          <a:sx n="131" d="100"/>
          <a:sy n="131" d="100"/>
        </p:scale>
        <p:origin x="424"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BCCEF-9310-7B41-8CEF-3152858AD49B}" type="datetimeFigureOut">
              <a:rPr lang="en-US" smtClean="0"/>
              <a:t>9/14/20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88197-4638-9440-9C18-0DAEA513465C}" type="slidenum">
              <a:rPr lang="en-US" smtClean="0"/>
              <a:t>‹#›</a:t>
            </a:fld>
            <a:endParaRPr lang="en-US"/>
          </a:p>
        </p:txBody>
      </p:sp>
    </p:spTree>
    <p:extLst>
      <p:ext uri="{BB962C8B-B14F-4D97-AF65-F5344CB8AC3E}">
        <p14:creationId xmlns:p14="http://schemas.microsoft.com/office/powerpoint/2010/main" val="2461163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5822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2768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Vegetation Greening Trend in Canada and Alaska: 1984-2012: </a:t>
            </a:r>
            <a:r>
              <a:rPr lang="en-US" sz="1200" kern="1200" dirty="0">
                <a:solidFill>
                  <a:schemeClr val="tx1"/>
                </a:solidFill>
                <a:effectLst/>
                <a:latin typeface="+mn-lt"/>
                <a:ea typeface="+mn-ea"/>
                <a:cs typeface="+mn-cs"/>
              </a:rPr>
              <a:t>High-latitude regions have been warming rapidly since the last century, at a rate higher than the global average. At continental scales, satellite data since the 1980s have indicated increased vegetation productivity (greening) across northern high latitudes, and a productivity decline (browning) for certain areas of undisturbed boreal forest of Canada and Alaska. These remote sensing results have been corroborated by in-situ evidence.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White rectangles mark sites with repeat overflights of L-Band Synthetic Aperture Radar (SAR) during 2017, 2018, and 2019.</a:t>
            </a:r>
          </a:p>
          <a:p>
            <a:r>
              <a:rPr lang="en-US" dirty="0"/>
              <a:t>https://</a:t>
            </a:r>
            <a:r>
              <a:rPr lang="en-US" dirty="0" err="1"/>
              <a:t>svs.gsfc.nasa.gov</a:t>
            </a:r>
            <a:r>
              <a:rPr lang="en-US" dirty="0"/>
              <a:t>/4452</a:t>
            </a:r>
          </a:p>
        </p:txBody>
      </p:sp>
      <p:sp>
        <p:nvSpPr>
          <p:cNvPr id="4" name="Slide Number Placeholder 3"/>
          <p:cNvSpPr>
            <a:spLocks noGrp="1"/>
          </p:cNvSpPr>
          <p:nvPr>
            <p:ph type="sldNum" sz="quarter" idx="5"/>
          </p:nvPr>
        </p:nvSpPr>
        <p:spPr/>
        <p:txBody>
          <a:bodyPr/>
          <a:lstStyle/>
          <a:p>
            <a:fld id="{84BAD771-5F40-8E40-88F0-635147F3E003}" type="slidenum">
              <a:rPr lang="en-US" smtClean="0"/>
              <a:t>4</a:t>
            </a:fld>
            <a:endParaRPr lang="en-US"/>
          </a:p>
        </p:txBody>
      </p:sp>
    </p:spTree>
    <p:extLst>
      <p:ext uri="{BB962C8B-B14F-4D97-AF65-F5344CB8AC3E}">
        <p14:creationId xmlns:p14="http://schemas.microsoft.com/office/powerpoint/2010/main" val="3896161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NASA5 and the LVIS team conducted science sorties (91 flight hours), including during the two transit legs, between 12 July and 7 August 2019 for the Arctic-Boreal Vulnerability Experiment. Targets requested by the Science Team included </a:t>
            </a:r>
            <a:r>
              <a:rPr lang="en-US" sz="1200" b="0" i="0" u="none" strike="noStrike" kern="1200" dirty="0" err="1">
                <a:solidFill>
                  <a:schemeClr val="tx1"/>
                </a:solidFill>
                <a:effectLst/>
                <a:latin typeface="+mn-lt"/>
                <a:ea typeface="+mn-ea"/>
                <a:cs typeface="+mn-cs"/>
              </a:rPr>
              <a:t>TomoSAR</a:t>
            </a:r>
            <a:r>
              <a:rPr lang="en-US" sz="1200" b="0" i="0" u="none" strike="noStrike" kern="1200" dirty="0">
                <a:solidFill>
                  <a:schemeClr val="tx1"/>
                </a:solidFill>
                <a:effectLst/>
                <a:latin typeface="+mn-lt"/>
                <a:ea typeface="+mn-ea"/>
                <a:cs typeface="+mn-cs"/>
              </a:rPr>
              <a:t> swaths at BERMS and Delta Junction for NISAR; </a:t>
            </a:r>
            <a:r>
              <a:rPr lang="en-US" sz="1200" b="0" i="0" u="none" strike="noStrike" kern="1200" dirty="0" err="1">
                <a:solidFill>
                  <a:schemeClr val="tx1"/>
                </a:solidFill>
                <a:effectLst/>
                <a:latin typeface="+mn-lt"/>
                <a:ea typeface="+mn-ea"/>
                <a:cs typeface="+mn-cs"/>
              </a:rPr>
              <a:t>underflights</a:t>
            </a:r>
            <a:r>
              <a:rPr lang="en-US" sz="1200" b="0" i="0" u="none" strike="noStrike" kern="1200" dirty="0">
                <a:solidFill>
                  <a:schemeClr val="tx1"/>
                </a:solidFill>
                <a:effectLst/>
                <a:latin typeface="+mn-lt"/>
                <a:ea typeface="+mn-ea"/>
                <a:cs typeface="+mn-cs"/>
              </a:rPr>
              <a:t> of IceSAT-2 Reference Ground Tracks; first-time observations and revisits of L-ban SAR swaths across the ABoVE domain for the Active Layer Working Group; opportunistic data acquisition of the Shovel Creek fire perimeter near Fairbanks, including </a:t>
            </a:r>
            <a:r>
              <a:rPr lang="en-US" sz="1200" b="0" i="0" u="none" strike="noStrike" kern="1200" dirty="0" err="1">
                <a:solidFill>
                  <a:schemeClr val="tx1"/>
                </a:solidFill>
                <a:effectLst/>
                <a:latin typeface="+mn-lt"/>
                <a:ea typeface="+mn-ea"/>
                <a:cs typeface="+mn-cs"/>
              </a:rPr>
              <a:t>reflights</a:t>
            </a:r>
            <a:r>
              <a:rPr lang="en-US" sz="1200" b="0" i="0" u="none" strike="noStrike" kern="1200" dirty="0">
                <a:solidFill>
                  <a:schemeClr val="tx1"/>
                </a:solidFill>
                <a:effectLst/>
                <a:latin typeface="+mn-lt"/>
                <a:ea typeface="+mn-ea"/>
                <a:cs typeface="+mn-cs"/>
              </a:rPr>
              <a:t> of an line flown in 2014 by G-</a:t>
            </a:r>
            <a:r>
              <a:rPr lang="en-US" sz="1200" b="0" i="0" u="none" strike="noStrike" kern="1200" dirty="0" err="1">
                <a:solidFill>
                  <a:schemeClr val="tx1"/>
                </a:solidFill>
                <a:effectLst/>
                <a:latin typeface="+mn-lt"/>
                <a:ea typeface="+mn-ea"/>
                <a:cs typeface="+mn-cs"/>
              </a:rPr>
              <a:t>LiHT</a:t>
            </a:r>
            <a:r>
              <a:rPr lang="en-US" sz="1200" b="0" i="0" u="none" strike="noStrike" kern="1200" dirty="0">
                <a:solidFill>
                  <a:schemeClr val="tx1"/>
                </a:solidFill>
                <a:effectLst/>
                <a:latin typeface="+mn-lt"/>
                <a:ea typeface="+mn-ea"/>
                <a:cs typeface="+mn-cs"/>
              </a:rPr>
              <a:t>; NGEE-Arctic sites in Barrow and the Seward Peninsula; and numerous burn scars around Yellowknife/Great Slave Lake for the Phase 2 Wildfire projects. Weather provided daily challenges to acquisition, but due to the excellent performance of the LVIS instruments and NASA5’s extended range and duration, in the end, the only targets not acquired were the </a:t>
            </a:r>
            <a:r>
              <a:rPr lang="en-US" sz="1200" b="0" i="0" u="none" strike="noStrike" kern="1200" dirty="0" err="1">
                <a:solidFill>
                  <a:schemeClr val="tx1"/>
                </a:solidFill>
                <a:effectLst/>
                <a:latin typeface="+mn-lt"/>
                <a:ea typeface="+mn-ea"/>
                <a:cs typeface="+mn-cs"/>
              </a:rPr>
              <a:t>Anaktuvuk</a:t>
            </a:r>
            <a:r>
              <a:rPr lang="en-US" sz="1200" b="0" i="0" u="none" strike="noStrike" kern="1200" dirty="0">
                <a:solidFill>
                  <a:schemeClr val="tx1"/>
                </a:solidFill>
                <a:effectLst/>
                <a:latin typeface="+mn-lt"/>
                <a:ea typeface="+mn-ea"/>
                <a:cs typeface="+mn-cs"/>
              </a:rPr>
              <a:t> Burn Scar on the North Slope of Alaska, and two SAR swaths on the Yukon-Kuskokwim Delta.</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FE898A-8468-BB41-A228-45249D9A9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119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831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CCFC9-A57D-7A47-B20E-0CDC47CBA6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40A95-C308-1749-AD86-5649EE6B06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FB6953-DDCC-0141-81FD-54FF1B28AC58}"/>
              </a:ext>
            </a:extLst>
          </p:cNvPr>
          <p:cNvSpPr>
            <a:spLocks noGrp="1"/>
          </p:cNvSpPr>
          <p:nvPr>
            <p:ph type="dt" sz="half" idx="10"/>
          </p:nvPr>
        </p:nvSpPr>
        <p:spPr/>
        <p:txBody>
          <a:bodyPr/>
          <a:lstStyle/>
          <a:p>
            <a:fld id="{088FC4D4-5830-6047-B8F5-7761255EB7FD}" type="datetimeFigureOut">
              <a:rPr lang="en-US" smtClean="0"/>
              <a:t>9/14/20</a:t>
            </a:fld>
            <a:endParaRPr lang="en-US"/>
          </a:p>
        </p:txBody>
      </p:sp>
      <p:sp>
        <p:nvSpPr>
          <p:cNvPr id="5" name="Footer Placeholder 4">
            <a:extLst>
              <a:ext uri="{FF2B5EF4-FFF2-40B4-BE49-F238E27FC236}">
                <a16:creationId xmlns:a16="http://schemas.microsoft.com/office/drawing/2014/main" id="{BCBBC546-B6C1-2D4F-9082-A8BE5D0F8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FA6CB-EA6E-7F4D-B8D5-F09CDB7EE714}"/>
              </a:ext>
            </a:extLst>
          </p:cNvPr>
          <p:cNvSpPr>
            <a:spLocks noGrp="1"/>
          </p:cNvSpPr>
          <p:nvPr>
            <p:ph type="sldNum" sz="quarter" idx="12"/>
          </p:nvPr>
        </p:nvSpPr>
        <p:spPr/>
        <p:txBody>
          <a:bodyPr/>
          <a:lstStyle/>
          <a:p>
            <a:fld id="{3B4818F6-9674-AF4C-BA75-A0C956D3E54E}" type="slidenum">
              <a:rPr lang="en-US" smtClean="0"/>
              <a:t>‹#›</a:t>
            </a:fld>
            <a:endParaRPr lang="en-US"/>
          </a:p>
        </p:txBody>
      </p:sp>
    </p:spTree>
    <p:extLst>
      <p:ext uri="{BB962C8B-B14F-4D97-AF65-F5344CB8AC3E}">
        <p14:creationId xmlns:p14="http://schemas.microsoft.com/office/powerpoint/2010/main" val="253557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8223-E6F9-E54B-BE35-755F097214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1DDD9B-26E2-3741-AA0C-6629BC6781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513015-AAB1-0F4E-9217-467D3727B130}"/>
              </a:ext>
            </a:extLst>
          </p:cNvPr>
          <p:cNvSpPr>
            <a:spLocks noGrp="1"/>
          </p:cNvSpPr>
          <p:nvPr>
            <p:ph type="dt" sz="half" idx="10"/>
          </p:nvPr>
        </p:nvSpPr>
        <p:spPr/>
        <p:txBody>
          <a:bodyPr/>
          <a:lstStyle/>
          <a:p>
            <a:fld id="{088FC4D4-5830-6047-B8F5-7761255EB7FD}" type="datetimeFigureOut">
              <a:rPr lang="en-US" smtClean="0"/>
              <a:t>9/14/20</a:t>
            </a:fld>
            <a:endParaRPr lang="en-US"/>
          </a:p>
        </p:txBody>
      </p:sp>
      <p:sp>
        <p:nvSpPr>
          <p:cNvPr id="5" name="Footer Placeholder 4">
            <a:extLst>
              <a:ext uri="{FF2B5EF4-FFF2-40B4-BE49-F238E27FC236}">
                <a16:creationId xmlns:a16="http://schemas.microsoft.com/office/drawing/2014/main" id="{1E51CB32-A494-7D49-B98F-42A0570DC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A3619-6625-134C-B252-F2676AD8ED8B}"/>
              </a:ext>
            </a:extLst>
          </p:cNvPr>
          <p:cNvSpPr>
            <a:spLocks noGrp="1"/>
          </p:cNvSpPr>
          <p:nvPr>
            <p:ph type="sldNum" sz="quarter" idx="12"/>
          </p:nvPr>
        </p:nvSpPr>
        <p:spPr/>
        <p:txBody>
          <a:bodyPr/>
          <a:lstStyle/>
          <a:p>
            <a:fld id="{3B4818F6-9674-AF4C-BA75-A0C956D3E54E}" type="slidenum">
              <a:rPr lang="en-US" smtClean="0"/>
              <a:t>‹#›</a:t>
            </a:fld>
            <a:endParaRPr lang="en-US"/>
          </a:p>
        </p:txBody>
      </p:sp>
    </p:spTree>
    <p:extLst>
      <p:ext uri="{BB962C8B-B14F-4D97-AF65-F5344CB8AC3E}">
        <p14:creationId xmlns:p14="http://schemas.microsoft.com/office/powerpoint/2010/main" val="2467653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6956F7-771A-BB45-9701-3B54F73846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05EB93-2622-464C-9F0C-B6462AAD72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EE4D17-4B0D-7F40-BE89-5413F0C35230}"/>
              </a:ext>
            </a:extLst>
          </p:cNvPr>
          <p:cNvSpPr>
            <a:spLocks noGrp="1"/>
          </p:cNvSpPr>
          <p:nvPr>
            <p:ph type="dt" sz="half" idx="10"/>
          </p:nvPr>
        </p:nvSpPr>
        <p:spPr/>
        <p:txBody>
          <a:bodyPr/>
          <a:lstStyle/>
          <a:p>
            <a:fld id="{088FC4D4-5830-6047-B8F5-7761255EB7FD}" type="datetimeFigureOut">
              <a:rPr lang="en-US" smtClean="0"/>
              <a:t>9/14/20</a:t>
            </a:fld>
            <a:endParaRPr lang="en-US"/>
          </a:p>
        </p:txBody>
      </p:sp>
      <p:sp>
        <p:nvSpPr>
          <p:cNvPr id="5" name="Footer Placeholder 4">
            <a:extLst>
              <a:ext uri="{FF2B5EF4-FFF2-40B4-BE49-F238E27FC236}">
                <a16:creationId xmlns:a16="http://schemas.microsoft.com/office/drawing/2014/main" id="{0FE379B3-7FE8-B94A-B404-A36858042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8057FD-B97A-784B-8A1C-D1F1EB64C1AE}"/>
              </a:ext>
            </a:extLst>
          </p:cNvPr>
          <p:cNvSpPr>
            <a:spLocks noGrp="1"/>
          </p:cNvSpPr>
          <p:nvPr>
            <p:ph type="sldNum" sz="quarter" idx="12"/>
          </p:nvPr>
        </p:nvSpPr>
        <p:spPr/>
        <p:txBody>
          <a:bodyPr/>
          <a:lstStyle/>
          <a:p>
            <a:fld id="{3B4818F6-9674-AF4C-BA75-A0C956D3E54E}" type="slidenum">
              <a:rPr lang="en-US" smtClean="0"/>
              <a:t>‹#›</a:t>
            </a:fld>
            <a:endParaRPr lang="en-US"/>
          </a:p>
        </p:txBody>
      </p:sp>
    </p:spTree>
    <p:extLst>
      <p:ext uri="{BB962C8B-B14F-4D97-AF65-F5344CB8AC3E}">
        <p14:creationId xmlns:p14="http://schemas.microsoft.com/office/powerpoint/2010/main" val="374807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03AC-70CF-C946-A42C-8CD2D9CC34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7003F-9E7F-814D-A3EC-C961D93A04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505D6C-6836-344B-9332-42E68A91DF65}"/>
              </a:ext>
            </a:extLst>
          </p:cNvPr>
          <p:cNvSpPr>
            <a:spLocks noGrp="1"/>
          </p:cNvSpPr>
          <p:nvPr>
            <p:ph type="dt" sz="half" idx="10"/>
          </p:nvPr>
        </p:nvSpPr>
        <p:spPr/>
        <p:txBody>
          <a:bodyPr/>
          <a:lstStyle/>
          <a:p>
            <a:fld id="{088FC4D4-5830-6047-B8F5-7761255EB7FD}" type="datetimeFigureOut">
              <a:rPr lang="en-US" smtClean="0"/>
              <a:t>9/14/20</a:t>
            </a:fld>
            <a:endParaRPr lang="en-US"/>
          </a:p>
        </p:txBody>
      </p:sp>
      <p:sp>
        <p:nvSpPr>
          <p:cNvPr id="5" name="Footer Placeholder 4">
            <a:extLst>
              <a:ext uri="{FF2B5EF4-FFF2-40B4-BE49-F238E27FC236}">
                <a16:creationId xmlns:a16="http://schemas.microsoft.com/office/drawing/2014/main" id="{30A5917D-96EA-6346-9899-E485F99350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AF9785-E8D8-254A-A91A-78B6CE40E075}"/>
              </a:ext>
            </a:extLst>
          </p:cNvPr>
          <p:cNvSpPr>
            <a:spLocks noGrp="1"/>
          </p:cNvSpPr>
          <p:nvPr>
            <p:ph type="sldNum" sz="quarter" idx="12"/>
          </p:nvPr>
        </p:nvSpPr>
        <p:spPr/>
        <p:txBody>
          <a:bodyPr/>
          <a:lstStyle/>
          <a:p>
            <a:fld id="{3B4818F6-9674-AF4C-BA75-A0C956D3E54E}" type="slidenum">
              <a:rPr lang="en-US" smtClean="0"/>
              <a:t>‹#›</a:t>
            </a:fld>
            <a:endParaRPr lang="en-US"/>
          </a:p>
        </p:txBody>
      </p:sp>
    </p:spTree>
    <p:extLst>
      <p:ext uri="{BB962C8B-B14F-4D97-AF65-F5344CB8AC3E}">
        <p14:creationId xmlns:p14="http://schemas.microsoft.com/office/powerpoint/2010/main" val="2025181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1C35A-B4AC-9C44-8558-0A870DF226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63502-350F-394E-BF8A-1FECF405C9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EBEB99-8C60-2F46-93F3-D17635CF8D34}"/>
              </a:ext>
            </a:extLst>
          </p:cNvPr>
          <p:cNvSpPr>
            <a:spLocks noGrp="1"/>
          </p:cNvSpPr>
          <p:nvPr>
            <p:ph type="dt" sz="half" idx="10"/>
          </p:nvPr>
        </p:nvSpPr>
        <p:spPr/>
        <p:txBody>
          <a:bodyPr/>
          <a:lstStyle/>
          <a:p>
            <a:fld id="{088FC4D4-5830-6047-B8F5-7761255EB7FD}" type="datetimeFigureOut">
              <a:rPr lang="en-US" smtClean="0"/>
              <a:t>9/14/20</a:t>
            </a:fld>
            <a:endParaRPr lang="en-US"/>
          </a:p>
        </p:txBody>
      </p:sp>
      <p:sp>
        <p:nvSpPr>
          <p:cNvPr id="5" name="Footer Placeholder 4">
            <a:extLst>
              <a:ext uri="{FF2B5EF4-FFF2-40B4-BE49-F238E27FC236}">
                <a16:creationId xmlns:a16="http://schemas.microsoft.com/office/drawing/2014/main" id="{88DF3303-034B-DE47-AF61-6483F6B3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10DE7-62CB-DB4D-8F48-649C1C439BC0}"/>
              </a:ext>
            </a:extLst>
          </p:cNvPr>
          <p:cNvSpPr>
            <a:spLocks noGrp="1"/>
          </p:cNvSpPr>
          <p:nvPr>
            <p:ph type="sldNum" sz="quarter" idx="12"/>
          </p:nvPr>
        </p:nvSpPr>
        <p:spPr/>
        <p:txBody>
          <a:bodyPr/>
          <a:lstStyle/>
          <a:p>
            <a:fld id="{3B4818F6-9674-AF4C-BA75-A0C956D3E54E}" type="slidenum">
              <a:rPr lang="en-US" smtClean="0"/>
              <a:t>‹#›</a:t>
            </a:fld>
            <a:endParaRPr lang="en-US"/>
          </a:p>
        </p:txBody>
      </p:sp>
    </p:spTree>
    <p:extLst>
      <p:ext uri="{BB962C8B-B14F-4D97-AF65-F5344CB8AC3E}">
        <p14:creationId xmlns:p14="http://schemas.microsoft.com/office/powerpoint/2010/main" val="3258125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A5D63-AD04-CA4C-B74B-72ACE3939B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F116A-30D9-7046-9219-4D140345AF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721CE8-5346-F64B-B93B-0F55B3CC65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D22DB5-839D-4643-AFE5-509162A6685C}"/>
              </a:ext>
            </a:extLst>
          </p:cNvPr>
          <p:cNvSpPr>
            <a:spLocks noGrp="1"/>
          </p:cNvSpPr>
          <p:nvPr>
            <p:ph type="dt" sz="half" idx="10"/>
          </p:nvPr>
        </p:nvSpPr>
        <p:spPr/>
        <p:txBody>
          <a:bodyPr/>
          <a:lstStyle/>
          <a:p>
            <a:fld id="{088FC4D4-5830-6047-B8F5-7761255EB7FD}" type="datetimeFigureOut">
              <a:rPr lang="en-US" smtClean="0"/>
              <a:t>9/14/20</a:t>
            </a:fld>
            <a:endParaRPr lang="en-US"/>
          </a:p>
        </p:txBody>
      </p:sp>
      <p:sp>
        <p:nvSpPr>
          <p:cNvPr id="6" name="Footer Placeholder 5">
            <a:extLst>
              <a:ext uri="{FF2B5EF4-FFF2-40B4-BE49-F238E27FC236}">
                <a16:creationId xmlns:a16="http://schemas.microsoft.com/office/drawing/2014/main" id="{A8BE4155-6640-574F-90BB-0E22842572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C743F4-A6F4-C24E-B5E9-36FF8F0B5E59}"/>
              </a:ext>
            </a:extLst>
          </p:cNvPr>
          <p:cNvSpPr>
            <a:spLocks noGrp="1"/>
          </p:cNvSpPr>
          <p:nvPr>
            <p:ph type="sldNum" sz="quarter" idx="12"/>
          </p:nvPr>
        </p:nvSpPr>
        <p:spPr/>
        <p:txBody>
          <a:bodyPr/>
          <a:lstStyle/>
          <a:p>
            <a:fld id="{3B4818F6-9674-AF4C-BA75-A0C956D3E54E}" type="slidenum">
              <a:rPr lang="en-US" smtClean="0"/>
              <a:t>‹#›</a:t>
            </a:fld>
            <a:endParaRPr lang="en-US"/>
          </a:p>
        </p:txBody>
      </p:sp>
    </p:spTree>
    <p:extLst>
      <p:ext uri="{BB962C8B-B14F-4D97-AF65-F5344CB8AC3E}">
        <p14:creationId xmlns:p14="http://schemas.microsoft.com/office/powerpoint/2010/main" val="3040925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D8B16-B0A6-1143-BBD9-4E42C40127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8A40B9-EEE8-344D-BF95-587569F021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964EDE-A251-3046-AF8A-5D161A4CD0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6D180A-D15D-4F43-A1EB-AD3F815BCE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1C4C86-DFF1-1441-93CE-74159C7373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5FF287-8482-A74E-9B6F-FB779F85C2FC}"/>
              </a:ext>
            </a:extLst>
          </p:cNvPr>
          <p:cNvSpPr>
            <a:spLocks noGrp="1"/>
          </p:cNvSpPr>
          <p:nvPr>
            <p:ph type="dt" sz="half" idx="10"/>
          </p:nvPr>
        </p:nvSpPr>
        <p:spPr/>
        <p:txBody>
          <a:bodyPr/>
          <a:lstStyle/>
          <a:p>
            <a:fld id="{088FC4D4-5830-6047-B8F5-7761255EB7FD}" type="datetimeFigureOut">
              <a:rPr lang="en-US" smtClean="0"/>
              <a:t>9/14/20</a:t>
            </a:fld>
            <a:endParaRPr lang="en-US"/>
          </a:p>
        </p:txBody>
      </p:sp>
      <p:sp>
        <p:nvSpPr>
          <p:cNvPr id="8" name="Footer Placeholder 7">
            <a:extLst>
              <a:ext uri="{FF2B5EF4-FFF2-40B4-BE49-F238E27FC236}">
                <a16:creationId xmlns:a16="http://schemas.microsoft.com/office/drawing/2014/main" id="{B7F44206-F981-844A-AD53-37CE221AF2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9370D5-EFA7-1246-98F7-CF7EDE2B9043}"/>
              </a:ext>
            </a:extLst>
          </p:cNvPr>
          <p:cNvSpPr>
            <a:spLocks noGrp="1"/>
          </p:cNvSpPr>
          <p:nvPr>
            <p:ph type="sldNum" sz="quarter" idx="12"/>
          </p:nvPr>
        </p:nvSpPr>
        <p:spPr/>
        <p:txBody>
          <a:bodyPr/>
          <a:lstStyle/>
          <a:p>
            <a:fld id="{3B4818F6-9674-AF4C-BA75-A0C956D3E54E}" type="slidenum">
              <a:rPr lang="en-US" smtClean="0"/>
              <a:t>‹#›</a:t>
            </a:fld>
            <a:endParaRPr lang="en-US"/>
          </a:p>
        </p:txBody>
      </p:sp>
    </p:spTree>
    <p:extLst>
      <p:ext uri="{BB962C8B-B14F-4D97-AF65-F5344CB8AC3E}">
        <p14:creationId xmlns:p14="http://schemas.microsoft.com/office/powerpoint/2010/main" val="1310240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28C5F-4985-3F49-AFB6-4D59F54280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BEFC92-DD77-A540-A024-77744BD46FF9}"/>
              </a:ext>
            </a:extLst>
          </p:cNvPr>
          <p:cNvSpPr>
            <a:spLocks noGrp="1"/>
          </p:cNvSpPr>
          <p:nvPr>
            <p:ph type="dt" sz="half" idx="10"/>
          </p:nvPr>
        </p:nvSpPr>
        <p:spPr/>
        <p:txBody>
          <a:bodyPr/>
          <a:lstStyle/>
          <a:p>
            <a:fld id="{088FC4D4-5830-6047-B8F5-7761255EB7FD}" type="datetimeFigureOut">
              <a:rPr lang="en-US" smtClean="0"/>
              <a:t>9/14/20</a:t>
            </a:fld>
            <a:endParaRPr lang="en-US"/>
          </a:p>
        </p:txBody>
      </p:sp>
      <p:sp>
        <p:nvSpPr>
          <p:cNvPr id="4" name="Footer Placeholder 3">
            <a:extLst>
              <a:ext uri="{FF2B5EF4-FFF2-40B4-BE49-F238E27FC236}">
                <a16:creationId xmlns:a16="http://schemas.microsoft.com/office/drawing/2014/main" id="{951B4C1E-9EE2-1F4A-B793-1138FB96BA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4E415B-23E3-034D-91A6-41E68CFBAA2B}"/>
              </a:ext>
            </a:extLst>
          </p:cNvPr>
          <p:cNvSpPr>
            <a:spLocks noGrp="1"/>
          </p:cNvSpPr>
          <p:nvPr>
            <p:ph type="sldNum" sz="quarter" idx="12"/>
          </p:nvPr>
        </p:nvSpPr>
        <p:spPr/>
        <p:txBody>
          <a:bodyPr/>
          <a:lstStyle/>
          <a:p>
            <a:fld id="{3B4818F6-9674-AF4C-BA75-A0C956D3E54E}" type="slidenum">
              <a:rPr lang="en-US" smtClean="0"/>
              <a:t>‹#›</a:t>
            </a:fld>
            <a:endParaRPr lang="en-US"/>
          </a:p>
        </p:txBody>
      </p:sp>
    </p:spTree>
    <p:extLst>
      <p:ext uri="{BB962C8B-B14F-4D97-AF65-F5344CB8AC3E}">
        <p14:creationId xmlns:p14="http://schemas.microsoft.com/office/powerpoint/2010/main" val="3691863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9E80F9-D30F-A349-89AB-440870200AC3}"/>
              </a:ext>
            </a:extLst>
          </p:cNvPr>
          <p:cNvSpPr>
            <a:spLocks noGrp="1"/>
          </p:cNvSpPr>
          <p:nvPr>
            <p:ph type="dt" sz="half" idx="10"/>
          </p:nvPr>
        </p:nvSpPr>
        <p:spPr/>
        <p:txBody>
          <a:bodyPr/>
          <a:lstStyle/>
          <a:p>
            <a:fld id="{088FC4D4-5830-6047-B8F5-7761255EB7FD}" type="datetimeFigureOut">
              <a:rPr lang="en-US" smtClean="0"/>
              <a:t>9/14/20</a:t>
            </a:fld>
            <a:endParaRPr lang="en-US"/>
          </a:p>
        </p:txBody>
      </p:sp>
      <p:sp>
        <p:nvSpPr>
          <p:cNvPr id="3" name="Footer Placeholder 2">
            <a:extLst>
              <a:ext uri="{FF2B5EF4-FFF2-40B4-BE49-F238E27FC236}">
                <a16:creationId xmlns:a16="http://schemas.microsoft.com/office/drawing/2014/main" id="{8F670E7B-7C57-E141-A2DA-3C419F27CB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812995-9AC8-6D40-B687-889B79859BFB}"/>
              </a:ext>
            </a:extLst>
          </p:cNvPr>
          <p:cNvSpPr>
            <a:spLocks noGrp="1"/>
          </p:cNvSpPr>
          <p:nvPr>
            <p:ph type="sldNum" sz="quarter" idx="12"/>
          </p:nvPr>
        </p:nvSpPr>
        <p:spPr/>
        <p:txBody>
          <a:bodyPr/>
          <a:lstStyle/>
          <a:p>
            <a:fld id="{3B4818F6-9674-AF4C-BA75-A0C956D3E54E}" type="slidenum">
              <a:rPr lang="en-US" smtClean="0"/>
              <a:t>‹#›</a:t>
            </a:fld>
            <a:endParaRPr lang="en-US"/>
          </a:p>
        </p:txBody>
      </p:sp>
    </p:spTree>
    <p:extLst>
      <p:ext uri="{BB962C8B-B14F-4D97-AF65-F5344CB8AC3E}">
        <p14:creationId xmlns:p14="http://schemas.microsoft.com/office/powerpoint/2010/main" val="375830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9479E-220D-ED46-8FF8-0589F0716D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3A54B-7EF4-3A40-A17B-FECB1593C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BE7B5A-C9DA-D140-8D77-1F1748ADC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D8A8EB-B8D6-B34B-972D-909AE2B84F70}"/>
              </a:ext>
            </a:extLst>
          </p:cNvPr>
          <p:cNvSpPr>
            <a:spLocks noGrp="1"/>
          </p:cNvSpPr>
          <p:nvPr>
            <p:ph type="dt" sz="half" idx="10"/>
          </p:nvPr>
        </p:nvSpPr>
        <p:spPr/>
        <p:txBody>
          <a:bodyPr/>
          <a:lstStyle/>
          <a:p>
            <a:fld id="{088FC4D4-5830-6047-B8F5-7761255EB7FD}" type="datetimeFigureOut">
              <a:rPr lang="en-US" smtClean="0"/>
              <a:t>9/14/20</a:t>
            </a:fld>
            <a:endParaRPr lang="en-US"/>
          </a:p>
        </p:txBody>
      </p:sp>
      <p:sp>
        <p:nvSpPr>
          <p:cNvPr id="6" name="Footer Placeholder 5">
            <a:extLst>
              <a:ext uri="{FF2B5EF4-FFF2-40B4-BE49-F238E27FC236}">
                <a16:creationId xmlns:a16="http://schemas.microsoft.com/office/drawing/2014/main" id="{46A57C56-B016-634E-9827-23B8A7878C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EFF3C7-BD6A-2B49-B436-CB2D069EA351}"/>
              </a:ext>
            </a:extLst>
          </p:cNvPr>
          <p:cNvSpPr>
            <a:spLocks noGrp="1"/>
          </p:cNvSpPr>
          <p:nvPr>
            <p:ph type="sldNum" sz="quarter" idx="12"/>
          </p:nvPr>
        </p:nvSpPr>
        <p:spPr/>
        <p:txBody>
          <a:bodyPr/>
          <a:lstStyle/>
          <a:p>
            <a:fld id="{3B4818F6-9674-AF4C-BA75-A0C956D3E54E}" type="slidenum">
              <a:rPr lang="en-US" smtClean="0"/>
              <a:t>‹#›</a:t>
            </a:fld>
            <a:endParaRPr lang="en-US"/>
          </a:p>
        </p:txBody>
      </p:sp>
    </p:spTree>
    <p:extLst>
      <p:ext uri="{BB962C8B-B14F-4D97-AF65-F5344CB8AC3E}">
        <p14:creationId xmlns:p14="http://schemas.microsoft.com/office/powerpoint/2010/main" val="268263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B4BD-90D9-FA4F-B069-D64EAAB3EA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307989-2895-1247-BE36-458E3C1FE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4F8AD3-B0B0-0548-B812-15D6C0077C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F0558C-9D11-3C47-8798-8E57FA6F8303}"/>
              </a:ext>
            </a:extLst>
          </p:cNvPr>
          <p:cNvSpPr>
            <a:spLocks noGrp="1"/>
          </p:cNvSpPr>
          <p:nvPr>
            <p:ph type="dt" sz="half" idx="10"/>
          </p:nvPr>
        </p:nvSpPr>
        <p:spPr/>
        <p:txBody>
          <a:bodyPr/>
          <a:lstStyle/>
          <a:p>
            <a:fld id="{088FC4D4-5830-6047-B8F5-7761255EB7FD}" type="datetimeFigureOut">
              <a:rPr lang="en-US" smtClean="0"/>
              <a:t>9/14/20</a:t>
            </a:fld>
            <a:endParaRPr lang="en-US"/>
          </a:p>
        </p:txBody>
      </p:sp>
      <p:sp>
        <p:nvSpPr>
          <p:cNvPr id="6" name="Footer Placeholder 5">
            <a:extLst>
              <a:ext uri="{FF2B5EF4-FFF2-40B4-BE49-F238E27FC236}">
                <a16:creationId xmlns:a16="http://schemas.microsoft.com/office/drawing/2014/main" id="{8F3A5262-55CD-A946-BA24-8604454CE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18137-CAFE-1444-8761-15D7EEFBD80D}"/>
              </a:ext>
            </a:extLst>
          </p:cNvPr>
          <p:cNvSpPr>
            <a:spLocks noGrp="1"/>
          </p:cNvSpPr>
          <p:nvPr>
            <p:ph type="sldNum" sz="quarter" idx="12"/>
          </p:nvPr>
        </p:nvSpPr>
        <p:spPr/>
        <p:txBody>
          <a:bodyPr/>
          <a:lstStyle/>
          <a:p>
            <a:fld id="{3B4818F6-9674-AF4C-BA75-A0C956D3E54E}" type="slidenum">
              <a:rPr lang="en-US" smtClean="0"/>
              <a:t>‹#›</a:t>
            </a:fld>
            <a:endParaRPr lang="en-US"/>
          </a:p>
        </p:txBody>
      </p:sp>
    </p:spTree>
    <p:extLst>
      <p:ext uri="{BB962C8B-B14F-4D97-AF65-F5344CB8AC3E}">
        <p14:creationId xmlns:p14="http://schemas.microsoft.com/office/powerpoint/2010/main" val="228050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598F35-FE32-B946-AE04-E51103E048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9064A9-CBAA-8D4A-A397-4AE4A662A6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75BFD-DF3D-A142-98C2-8F8EE10E18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8FC4D4-5830-6047-B8F5-7761255EB7FD}" type="datetimeFigureOut">
              <a:rPr lang="en-US" smtClean="0"/>
              <a:t>9/14/20</a:t>
            </a:fld>
            <a:endParaRPr lang="en-US"/>
          </a:p>
        </p:txBody>
      </p:sp>
      <p:sp>
        <p:nvSpPr>
          <p:cNvPr id="5" name="Footer Placeholder 4">
            <a:extLst>
              <a:ext uri="{FF2B5EF4-FFF2-40B4-BE49-F238E27FC236}">
                <a16:creationId xmlns:a16="http://schemas.microsoft.com/office/drawing/2014/main" id="{54CCAD48-DB24-BE4A-B0CD-E6AA88D3A7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0F30B5-3E6D-B642-A7D5-89495F1465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818F6-9674-AF4C-BA75-A0C956D3E54E}" type="slidenum">
              <a:rPr lang="en-US" smtClean="0"/>
              <a:t>‹#›</a:t>
            </a:fld>
            <a:endParaRPr lang="en-US"/>
          </a:p>
        </p:txBody>
      </p:sp>
    </p:spTree>
    <p:extLst>
      <p:ext uri="{BB962C8B-B14F-4D97-AF65-F5344CB8AC3E}">
        <p14:creationId xmlns:p14="http://schemas.microsoft.com/office/powerpoint/2010/main" val="1581103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ailto:above_wg_snowscapes@cce.nasa.gov" TargetMode="Externa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ti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A1"/>
          <p:cNvSpPr/>
          <p:nvPr/>
        </p:nvSpPr>
        <p:spPr>
          <a:xfrm>
            <a:off x="1622420" y="929662"/>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A1</a:t>
            </a:r>
          </a:p>
        </p:txBody>
      </p:sp>
      <p:sp>
        <p:nvSpPr>
          <p:cNvPr id="156" name="Line"/>
          <p:cNvSpPr/>
          <p:nvPr/>
        </p:nvSpPr>
        <p:spPr>
          <a:xfrm>
            <a:off x="1" y="2295328"/>
            <a:ext cx="12192001" cy="1"/>
          </a:xfrm>
          <a:prstGeom prst="line">
            <a:avLst/>
          </a:prstGeom>
          <a:ln w="12700">
            <a:solidFill>
              <a:srgbClr val="FF2600"/>
            </a:solidFill>
            <a:miter lim="400000"/>
          </a:ln>
        </p:spPr>
        <p:txBody>
          <a:bodyPr lIns="35649" tIns="35649" rIns="35649" bIns="35649" anchor="ctr"/>
          <a:lstStyle/>
          <a:p>
            <a:pPr defTabSz="320824" hangingPunct="0">
              <a:defRPr sz="1200">
                <a:solidFill>
                  <a:srgbClr val="000000"/>
                </a:solidFill>
                <a:latin typeface="Helvetica"/>
                <a:ea typeface="Helvetica"/>
                <a:cs typeface="Helvetica"/>
                <a:sym typeface="Helvetica"/>
              </a:defRPr>
            </a:pPr>
            <a:endParaRPr sz="843">
              <a:latin typeface="Helvetica"/>
              <a:sym typeface="Helvetica"/>
            </a:endParaRPr>
          </a:p>
        </p:txBody>
      </p:sp>
      <p:sp>
        <p:nvSpPr>
          <p:cNvPr id="157" name="Line"/>
          <p:cNvSpPr/>
          <p:nvPr/>
        </p:nvSpPr>
        <p:spPr>
          <a:xfrm flipV="1">
            <a:off x="8133170" y="-8771"/>
            <a:ext cx="1" cy="6875541"/>
          </a:xfrm>
          <a:prstGeom prst="line">
            <a:avLst/>
          </a:prstGeom>
          <a:ln w="12700">
            <a:solidFill>
              <a:srgbClr val="FF2600"/>
            </a:solidFill>
            <a:miter lim="400000"/>
          </a:ln>
        </p:spPr>
        <p:txBody>
          <a:bodyPr lIns="35649" tIns="35649" rIns="35649" bIns="35649" anchor="ctr"/>
          <a:lstStyle/>
          <a:p>
            <a:pPr defTabSz="320824" hangingPunct="0">
              <a:defRPr sz="1200">
                <a:solidFill>
                  <a:srgbClr val="000000"/>
                </a:solidFill>
                <a:latin typeface="Helvetica"/>
                <a:ea typeface="Helvetica"/>
                <a:cs typeface="Helvetica"/>
                <a:sym typeface="Helvetica"/>
              </a:defRPr>
            </a:pPr>
            <a:endParaRPr sz="843">
              <a:latin typeface="Helvetica"/>
              <a:sym typeface="Helvetica"/>
            </a:endParaRPr>
          </a:p>
        </p:txBody>
      </p:sp>
      <p:sp>
        <p:nvSpPr>
          <p:cNvPr id="158" name="Line"/>
          <p:cNvSpPr/>
          <p:nvPr/>
        </p:nvSpPr>
        <p:spPr>
          <a:xfrm>
            <a:off x="-1" y="4574114"/>
            <a:ext cx="12192001" cy="1"/>
          </a:xfrm>
          <a:prstGeom prst="line">
            <a:avLst/>
          </a:prstGeom>
          <a:ln w="12700">
            <a:solidFill>
              <a:srgbClr val="FF2600"/>
            </a:solidFill>
            <a:miter lim="400000"/>
          </a:ln>
        </p:spPr>
        <p:txBody>
          <a:bodyPr lIns="35649" tIns="35649" rIns="35649" bIns="35649" anchor="ctr"/>
          <a:lstStyle/>
          <a:p>
            <a:pPr defTabSz="320824" hangingPunct="0">
              <a:defRPr sz="1200">
                <a:solidFill>
                  <a:srgbClr val="000000"/>
                </a:solidFill>
                <a:latin typeface="Helvetica"/>
                <a:ea typeface="Helvetica"/>
                <a:cs typeface="Helvetica"/>
                <a:sym typeface="Helvetica"/>
              </a:defRPr>
            </a:pPr>
            <a:endParaRPr sz="843">
              <a:latin typeface="Helvetica"/>
              <a:sym typeface="Helvetica"/>
            </a:endParaRPr>
          </a:p>
        </p:txBody>
      </p:sp>
      <p:sp>
        <p:nvSpPr>
          <p:cNvPr id="159" name="Line"/>
          <p:cNvSpPr/>
          <p:nvPr/>
        </p:nvSpPr>
        <p:spPr>
          <a:xfrm flipV="1">
            <a:off x="4072370" y="-8771"/>
            <a:ext cx="1" cy="6875541"/>
          </a:xfrm>
          <a:prstGeom prst="line">
            <a:avLst/>
          </a:prstGeom>
          <a:ln w="12700">
            <a:solidFill>
              <a:srgbClr val="FF2600"/>
            </a:solidFill>
            <a:miter lim="400000"/>
          </a:ln>
        </p:spPr>
        <p:txBody>
          <a:bodyPr lIns="35649" tIns="35649" rIns="35649" bIns="35649" anchor="ctr"/>
          <a:lstStyle/>
          <a:p>
            <a:pPr defTabSz="320824" hangingPunct="0">
              <a:defRPr sz="1200">
                <a:solidFill>
                  <a:srgbClr val="000000"/>
                </a:solidFill>
                <a:latin typeface="Helvetica"/>
                <a:ea typeface="Helvetica"/>
                <a:cs typeface="Helvetica"/>
                <a:sym typeface="Helvetica"/>
              </a:defRPr>
            </a:pPr>
            <a:endParaRPr sz="843">
              <a:latin typeface="Helvetica"/>
              <a:sym typeface="Helvetica"/>
            </a:endParaRPr>
          </a:p>
        </p:txBody>
      </p:sp>
      <p:sp>
        <p:nvSpPr>
          <p:cNvPr id="160" name="A2"/>
          <p:cNvSpPr/>
          <p:nvPr/>
        </p:nvSpPr>
        <p:spPr>
          <a:xfrm>
            <a:off x="1622420" y="3219892"/>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A2</a:t>
            </a:r>
          </a:p>
        </p:txBody>
      </p:sp>
      <p:sp>
        <p:nvSpPr>
          <p:cNvPr id="161" name="A3"/>
          <p:cNvSpPr/>
          <p:nvPr/>
        </p:nvSpPr>
        <p:spPr>
          <a:xfrm>
            <a:off x="1622420" y="5510120"/>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A3</a:t>
            </a:r>
          </a:p>
        </p:txBody>
      </p:sp>
      <p:sp>
        <p:nvSpPr>
          <p:cNvPr id="162" name="B2"/>
          <p:cNvSpPr/>
          <p:nvPr/>
        </p:nvSpPr>
        <p:spPr>
          <a:xfrm>
            <a:off x="5882524" y="3242775"/>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B2</a:t>
            </a:r>
          </a:p>
        </p:txBody>
      </p:sp>
      <p:sp>
        <p:nvSpPr>
          <p:cNvPr id="163" name="C2"/>
          <p:cNvSpPr/>
          <p:nvPr/>
        </p:nvSpPr>
        <p:spPr>
          <a:xfrm>
            <a:off x="9958638" y="3167871"/>
            <a:ext cx="442330"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C2</a:t>
            </a:r>
          </a:p>
        </p:txBody>
      </p:sp>
      <p:sp>
        <p:nvSpPr>
          <p:cNvPr id="164" name="B1"/>
          <p:cNvSpPr/>
          <p:nvPr/>
        </p:nvSpPr>
        <p:spPr>
          <a:xfrm>
            <a:off x="5890422" y="848503"/>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B1</a:t>
            </a:r>
          </a:p>
        </p:txBody>
      </p:sp>
      <p:sp>
        <p:nvSpPr>
          <p:cNvPr id="165" name="C1"/>
          <p:cNvSpPr/>
          <p:nvPr/>
        </p:nvSpPr>
        <p:spPr>
          <a:xfrm>
            <a:off x="9958638" y="848503"/>
            <a:ext cx="442330"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C1</a:t>
            </a:r>
          </a:p>
        </p:txBody>
      </p:sp>
      <p:sp>
        <p:nvSpPr>
          <p:cNvPr id="166" name="B3"/>
          <p:cNvSpPr/>
          <p:nvPr/>
        </p:nvSpPr>
        <p:spPr>
          <a:xfrm>
            <a:off x="5882524" y="5487236"/>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B3</a:t>
            </a:r>
          </a:p>
        </p:txBody>
      </p:sp>
      <p:sp>
        <p:nvSpPr>
          <p:cNvPr id="167" name="C3"/>
          <p:cNvSpPr/>
          <p:nvPr/>
        </p:nvSpPr>
        <p:spPr>
          <a:xfrm>
            <a:off x="9958638" y="5487236"/>
            <a:ext cx="442330"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C3</a:t>
            </a:r>
          </a:p>
        </p:txBody>
      </p:sp>
      <p:pic>
        <p:nvPicPr>
          <p:cNvPr id="154" name="Denali_DC8.jpg" descr="Denali_DC8.jp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94" y="-6081"/>
            <a:ext cx="12176613" cy="8117743"/>
          </a:xfrm>
          <a:prstGeom prst="rect">
            <a:avLst/>
          </a:prstGeom>
          <a:ln w="12700">
            <a:miter lim="400000"/>
          </a:ln>
        </p:spPr>
      </p:pic>
      <p:sp>
        <p:nvSpPr>
          <p:cNvPr id="168" name="Peter C. Griffith, Ph.D.…"/>
          <p:cNvSpPr txBox="1">
            <a:spLocks noGrp="1"/>
          </p:cNvSpPr>
          <p:nvPr>
            <p:ph type="subTitle" sz="half" idx="1"/>
          </p:nvPr>
        </p:nvSpPr>
        <p:spPr>
          <a:xfrm>
            <a:off x="1379971" y="1744724"/>
            <a:ext cx="9432059" cy="2572257"/>
          </a:xfrm>
          <a:prstGeom prst="rect">
            <a:avLst/>
          </a:prstGeom>
        </p:spPr>
        <p:txBody>
          <a:bodyPr spcFirstLastPara="1" wrap="square" lIns="71299" tIns="71299" rIns="71299" bIns="71299" anchor="t" anchorCtr="0">
            <a:noAutofit/>
          </a:bodyPr>
          <a:lstStyle/>
          <a:p>
            <a:pPr marL="57035" marR="57035" defTabSz="1283297">
              <a:spcBef>
                <a:spcPts val="983"/>
              </a:spcBef>
              <a:buClr>
                <a:srgbClr val="000000"/>
              </a:buClr>
              <a:defRPr sz="3300">
                <a:solidFill>
                  <a:srgbClr val="000000"/>
                </a:solidFill>
                <a:uFill>
                  <a:solidFill>
                    <a:srgbClr val="000000"/>
                  </a:solidFill>
                </a:uFill>
                <a:latin typeface="Arial"/>
                <a:ea typeface="Arial"/>
                <a:cs typeface="Arial"/>
                <a:sym typeface="Arial"/>
              </a:defRPr>
            </a:pPr>
            <a:r>
              <a:rPr lang="en-US" sz="2800" dirty="0">
                <a:solidFill>
                  <a:srgbClr val="FFFFFF"/>
                </a:solidFill>
              </a:rPr>
              <a:t>Charles Miller</a:t>
            </a:r>
          </a:p>
          <a:p>
            <a:pPr marL="57035" marR="57035" defTabSz="1283297">
              <a:spcBef>
                <a:spcPts val="983"/>
              </a:spcBef>
              <a:buClr>
                <a:srgbClr val="000000"/>
              </a:buClr>
              <a:defRPr sz="3300">
                <a:solidFill>
                  <a:srgbClr val="000000"/>
                </a:solidFill>
                <a:uFill>
                  <a:solidFill>
                    <a:srgbClr val="000000"/>
                  </a:solidFill>
                </a:uFill>
                <a:latin typeface="Arial"/>
                <a:ea typeface="Arial"/>
                <a:cs typeface="Arial"/>
                <a:sym typeface="Arial"/>
              </a:defRPr>
            </a:pPr>
            <a:r>
              <a:rPr lang="en-US" sz="2800" i="1" dirty="0">
                <a:solidFill>
                  <a:srgbClr val="FFFFFF"/>
                </a:solidFill>
              </a:rPr>
              <a:t>Jet Propulsion Laboratory</a:t>
            </a:r>
            <a:endParaRPr lang="en-US" sz="2800" dirty="0">
              <a:solidFill>
                <a:srgbClr val="FFFFFF"/>
              </a:solidFill>
            </a:endParaRPr>
          </a:p>
          <a:p>
            <a:pPr marL="57035" marR="57035" defTabSz="1283297">
              <a:spcBef>
                <a:spcPts val="983"/>
              </a:spcBef>
              <a:buClr>
                <a:srgbClr val="000000"/>
              </a:buClr>
              <a:defRPr sz="3300">
                <a:solidFill>
                  <a:srgbClr val="000000"/>
                </a:solidFill>
                <a:uFill>
                  <a:solidFill>
                    <a:srgbClr val="000000"/>
                  </a:solidFill>
                </a:uFill>
                <a:latin typeface="Arial"/>
                <a:ea typeface="Arial"/>
                <a:cs typeface="Arial"/>
                <a:sym typeface="Arial"/>
              </a:defRPr>
            </a:pPr>
            <a:r>
              <a:rPr sz="2800" dirty="0">
                <a:solidFill>
                  <a:srgbClr val="FFFFFF"/>
                </a:solidFill>
              </a:rPr>
              <a:t>Peter C. Griffit</a:t>
            </a:r>
            <a:r>
              <a:rPr lang="en-US" sz="2800" dirty="0">
                <a:solidFill>
                  <a:srgbClr val="FFFFFF"/>
                </a:solidFill>
              </a:rPr>
              <a:t>h, Liz Hoy </a:t>
            </a:r>
          </a:p>
          <a:p>
            <a:pPr marL="57035" marR="57035" defTabSz="1283297">
              <a:spcBef>
                <a:spcPts val="983"/>
              </a:spcBef>
              <a:buClr>
                <a:srgbClr val="000000"/>
              </a:buClr>
              <a:defRPr sz="3300">
                <a:solidFill>
                  <a:srgbClr val="000000"/>
                </a:solidFill>
                <a:uFill>
                  <a:solidFill>
                    <a:srgbClr val="000000"/>
                  </a:solidFill>
                </a:uFill>
                <a:latin typeface="Arial"/>
                <a:ea typeface="Arial"/>
                <a:cs typeface="Arial"/>
                <a:sym typeface="Arial"/>
              </a:defRPr>
            </a:pPr>
            <a:r>
              <a:rPr lang="en-US" sz="2800" i="1" dirty="0">
                <a:solidFill>
                  <a:srgbClr val="FFFFFF"/>
                </a:solidFill>
              </a:rPr>
              <a:t>NASA Goddard Space Flight Center</a:t>
            </a:r>
          </a:p>
          <a:p>
            <a:pPr marL="57035" marR="57035" defTabSz="1283297">
              <a:spcBef>
                <a:spcPts val="983"/>
              </a:spcBef>
              <a:buClr>
                <a:srgbClr val="000000"/>
              </a:buClr>
              <a:defRPr sz="3300">
                <a:solidFill>
                  <a:srgbClr val="000000"/>
                </a:solidFill>
                <a:uFill>
                  <a:solidFill>
                    <a:srgbClr val="000000"/>
                  </a:solidFill>
                </a:uFill>
                <a:latin typeface="Arial"/>
                <a:ea typeface="Arial"/>
                <a:cs typeface="Arial"/>
                <a:sym typeface="Arial"/>
              </a:defRPr>
            </a:pPr>
            <a:r>
              <a:rPr lang="en-US" sz="2800" i="1" dirty="0">
                <a:solidFill>
                  <a:srgbClr val="FFFFFF"/>
                </a:solidFill>
              </a:rPr>
              <a:t>And the ABoVE Science Leadership</a:t>
            </a:r>
            <a:endParaRPr sz="2800" i="1" dirty="0">
              <a:solidFill>
                <a:srgbClr val="FFFFFF"/>
              </a:solidFill>
            </a:endParaRPr>
          </a:p>
        </p:txBody>
      </p:sp>
      <p:sp>
        <p:nvSpPr>
          <p:cNvPr id="170" name="The Arctic-Boreal Vulnerability Experiment Airborne Campaign 2017"/>
          <p:cNvSpPr txBox="1"/>
          <p:nvPr/>
        </p:nvSpPr>
        <p:spPr>
          <a:xfrm>
            <a:off x="2199973" y="284896"/>
            <a:ext cx="7792057" cy="1179990"/>
          </a:xfrm>
          <a:prstGeom prst="rect">
            <a:avLst/>
          </a:prstGeom>
          <a:ln w="12700">
            <a:miter lim="400000"/>
          </a:ln>
          <a:extLst>
            <a:ext uri="{C572A759-6A51-4108-AA02-DFA0A04FC94B}">
              <ma14:wrappingTextBoxFlag xmlns="" xmlns:ma14="http://schemas.microsoft.com/office/mac/drawingml/2011/main" val="1"/>
            </a:ext>
          </a:extLst>
        </p:spPr>
        <p:txBody>
          <a:bodyPr wrap="none" lIns="35649" tIns="35649" rIns="35649" bIns="35649" anchor="ctr">
            <a:spAutoFit/>
          </a:bodyPr>
          <a:lstStyle>
            <a:lvl1pPr>
              <a:defRPr sz="4400"/>
            </a:lvl1pPr>
          </a:lstStyle>
          <a:p>
            <a:pPr algn="ctr" defTabSz="579267" hangingPunct="0"/>
            <a:r>
              <a:rPr lang="en-US" sz="3600" dirty="0">
                <a:solidFill>
                  <a:srgbClr val="FFFFFF"/>
                </a:solidFill>
                <a:latin typeface="Helvetica Light"/>
                <a:sym typeface="Helvetica Light"/>
              </a:rPr>
              <a:t>SnowEx - ABoVE 2022</a:t>
            </a:r>
          </a:p>
          <a:p>
            <a:pPr algn="ctr" defTabSz="579267" hangingPunct="0"/>
            <a:r>
              <a:rPr lang="en-US" sz="3600" dirty="0">
                <a:solidFill>
                  <a:srgbClr val="FFFFFF"/>
                </a:solidFill>
                <a:latin typeface="Helvetica Light"/>
                <a:sym typeface="Helvetica Light"/>
              </a:rPr>
              <a:t>Campaign in Alaska and NW Canada</a:t>
            </a:r>
            <a:endParaRPr sz="3600" dirty="0">
              <a:solidFill>
                <a:srgbClr val="FFFFFF"/>
              </a:solidFill>
              <a:latin typeface="Helvetica Light"/>
              <a:sym typeface="Helvetica Light"/>
            </a:endParaRPr>
          </a:p>
        </p:txBody>
      </p:sp>
      <p:pic>
        <p:nvPicPr>
          <p:cNvPr id="19" name="ABoVE Circular Logo.pdf" descr="ABoVE Circular Logo.pdf">
            <a:extLst>
              <a:ext uri="{FF2B5EF4-FFF2-40B4-BE49-F238E27FC236}">
                <a16:creationId xmlns:a16="http://schemas.microsoft.com/office/drawing/2014/main" id="{A64F2E84-58A6-6B46-A238-146ADB3CDFD8}"/>
              </a:ext>
            </a:extLst>
          </p:cNvPr>
          <p:cNvPicPr>
            <a:picLocks noChangeAspect="1"/>
          </p:cNvPicPr>
          <p:nvPr/>
        </p:nvPicPr>
        <p:blipFill>
          <a:blip r:embed="rId4"/>
          <a:stretch>
            <a:fillRect/>
          </a:stretch>
        </p:blipFill>
        <p:spPr>
          <a:xfrm>
            <a:off x="204627" y="154614"/>
            <a:ext cx="1648980" cy="1583833"/>
          </a:xfrm>
          <a:prstGeom prst="rect">
            <a:avLst/>
          </a:prstGeom>
          <a:ln w="12700">
            <a:miter lim="400000"/>
          </a:ln>
        </p:spPr>
      </p:pic>
    </p:spTree>
    <p:extLst>
      <p:ext uri="{BB962C8B-B14F-4D97-AF65-F5344CB8AC3E}">
        <p14:creationId xmlns:p14="http://schemas.microsoft.com/office/powerpoint/2010/main" val="3382066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8D87-C587-8D40-B6A8-148BC66F3215}"/>
              </a:ext>
            </a:extLst>
          </p:cNvPr>
          <p:cNvSpPr>
            <a:spLocks noGrp="1"/>
          </p:cNvSpPr>
          <p:nvPr>
            <p:ph type="ctrTitle"/>
          </p:nvPr>
        </p:nvSpPr>
        <p:spPr>
          <a:xfrm>
            <a:off x="150607" y="30737"/>
            <a:ext cx="11854927" cy="1057219"/>
          </a:xfrm>
        </p:spPr>
        <p:txBody>
          <a:bodyPr/>
          <a:lstStyle/>
          <a:p>
            <a:r>
              <a:rPr lang="en-US" b="1" dirty="0">
                <a:solidFill>
                  <a:srgbClr val="0D19EE"/>
                </a:solidFill>
                <a:latin typeface="Calibri" panose="020F0502020204030204" pitchFamily="34" charset="0"/>
                <a:cs typeface="Calibri" panose="020F0502020204030204" pitchFamily="34" charset="0"/>
              </a:rPr>
              <a:t>Snowscapes Working Group</a:t>
            </a:r>
          </a:p>
        </p:txBody>
      </p:sp>
      <p:sp>
        <p:nvSpPr>
          <p:cNvPr id="3" name="Subtitle 2">
            <a:extLst>
              <a:ext uri="{FF2B5EF4-FFF2-40B4-BE49-F238E27FC236}">
                <a16:creationId xmlns:a16="http://schemas.microsoft.com/office/drawing/2014/main" id="{DF6B9EDF-2C2C-7041-8B1F-4B379090A72B}"/>
              </a:ext>
            </a:extLst>
          </p:cNvPr>
          <p:cNvSpPr>
            <a:spLocks noGrp="1"/>
          </p:cNvSpPr>
          <p:nvPr>
            <p:ph type="subTitle" idx="1"/>
          </p:nvPr>
        </p:nvSpPr>
        <p:spPr>
          <a:xfrm>
            <a:off x="315707" y="1025102"/>
            <a:ext cx="12073668" cy="1655762"/>
          </a:xfrm>
          <a:ln>
            <a:noFill/>
          </a:ln>
        </p:spPr>
        <p:txBody>
          <a:bodyPr>
            <a:normAutofit fontScale="62500" lnSpcReduction="20000"/>
          </a:bodyPr>
          <a:lstStyle/>
          <a:p>
            <a:r>
              <a:rPr lang="en-US" dirty="0">
                <a:solidFill>
                  <a:srgbClr val="0067ED"/>
                </a:solidFill>
              </a:rPr>
              <a:t>focus on how spatial &amp; temporal dynamics of snowscape properties </a:t>
            </a:r>
          </a:p>
          <a:p>
            <a:r>
              <a:rPr lang="en-US" dirty="0">
                <a:solidFill>
                  <a:srgbClr val="0067ED"/>
                </a:solidFill>
              </a:rPr>
              <a:t>influence ecosystem dynamics including:</a:t>
            </a:r>
          </a:p>
          <a:p>
            <a:endParaRPr lang="en-US" sz="1200" dirty="0">
              <a:solidFill>
                <a:srgbClr val="0067ED"/>
              </a:solidFill>
            </a:endParaRPr>
          </a:p>
          <a:p>
            <a:pPr marL="342900" indent="-342900" algn="l">
              <a:buFont typeface="Arial" panose="020B0604020202020204" pitchFamily="34" charset="0"/>
              <a:buChar char="•"/>
            </a:pPr>
            <a:r>
              <a:rPr lang="en-US" dirty="0">
                <a:solidFill>
                  <a:srgbClr val="0067ED"/>
                </a:solidFill>
              </a:rPr>
              <a:t>soil active layer development</a:t>
            </a:r>
          </a:p>
          <a:p>
            <a:pPr marL="342900" indent="-342900" algn="l">
              <a:buFont typeface="Arial" panose="020B0604020202020204" pitchFamily="34" charset="0"/>
              <a:buChar char="•"/>
            </a:pPr>
            <a:r>
              <a:rPr lang="en-US" dirty="0">
                <a:solidFill>
                  <a:srgbClr val="0067ED"/>
                </a:solidFill>
              </a:rPr>
              <a:t>winter soil respiration</a:t>
            </a:r>
          </a:p>
          <a:p>
            <a:pPr marL="342900" indent="-342900" algn="l">
              <a:buFont typeface="Arial" panose="020B0604020202020204" pitchFamily="34" charset="0"/>
              <a:buChar char="•"/>
            </a:pPr>
            <a:r>
              <a:rPr lang="en-US" dirty="0">
                <a:solidFill>
                  <a:srgbClr val="0067ED"/>
                </a:solidFill>
              </a:rPr>
              <a:t>soil-plant-atmosphere carbon exchange</a:t>
            </a:r>
          </a:p>
        </p:txBody>
      </p:sp>
      <p:sp>
        <p:nvSpPr>
          <p:cNvPr id="4" name="Rectangle 3">
            <a:extLst>
              <a:ext uri="{FF2B5EF4-FFF2-40B4-BE49-F238E27FC236}">
                <a16:creationId xmlns:a16="http://schemas.microsoft.com/office/drawing/2014/main" id="{DE41CAC6-EB1E-8D40-AB7D-A22DB4E76D30}"/>
              </a:ext>
            </a:extLst>
          </p:cNvPr>
          <p:cNvSpPr/>
          <p:nvPr/>
        </p:nvSpPr>
        <p:spPr>
          <a:xfrm>
            <a:off x="4026944" y="3563923"/>
            <a:ext cx="37778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88CC"/>
                </a:solidFill>
                <a:effectLst/>
                <a:uLnTx/>
                <a:uFillTx/>
                <a:latin typeface=".SFNSDisplay-Regular"/>
                <a:ea typeface="+mn-ea"/>
                <a:cs typeface="+mn-cs"/>
                <a:hlinkClick r:id="rId2"/>
              </a:rPr>
              <a:t>above_wg_snowscapes@cce.nasa.gov</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C31C26A-D918-8D48-AD94-113B58820C28}"/>
              </a:ext>
            </a:extLst>
          </p:cNvPr>
          <p:cNvPicPr>
            <a:picLocks noChangeAspect="1"/>
          </p:cNvPicPr>
          <p:nvPr/>
        </p:nvPicPr>
        <p:blipFill>
          <a:blip r:embed="rId3"/>
          <a:stretch>
            <a:fillRect/>
          </a:stretch>
        </p:blipFill>
        <p:spPr>
          <a:xfrm>
            <a:off x="462577" y="4122163"/>
            <a:ext cx="7975600" cy="2603500"/>
          </a:xfrm>
          <a:prstGeom prst="rect">
            <a:avLst/>
          </a:prstGeom>
        </p:spPr>
      </p:pic>
      <p:pic>
        <p:nvPicPr>
          <p:cNvPr id="8" name="Picture 7">
            <a:extLst>
              <a:ext uri="{FF2B5EF4-FFF2-40B4-BE49-F238E27FC236}">
                <a16:creationId xmlns:a16="http://schemas.microsoft.com/office/drawing/2014/main" id="{DC68CBFA-614B-6941-BF06-1CC6840CCC6D}"/>
              </a:ext>
            </a:extLst>
          </p:cNvPr>
          <p:cNvPicPr>
            <a:picLocks noChangeAspect="1"/>
          </p:cNvPicPr>
          <p:nvPr/>
        </p:nvPicPr>
        <p:blipFill>
          <a:blip r:embed="rId4"/>
          <a:stretch>
            <a:fillRect/>
          </a:stretch>
        </p:blipFill>
        <p:spPr>
          <a:xfrm>
            <a:off x="7182675" y="4166613"/>
            <a:ext cx="7086600" cy="2565400"/>
          </a:xfrm>
          <a:prstGeom prst="rect">
            <a:avLst/>
          </a:prstGeom>
        </p:spPr>
      </p:pic>
      <p:sp>
        <p:nvSpPr>
          <p:cNvPr id="9" name="TextBox 8">
            <a:extLst>
              <a:ext uri="{FF2B5EF4-FFF2-40B4-BE49-F238E27FC236}">
                <a16:creationId xmlns:a16="http://schemas.microsoft.com/office/drawing/2014/main" id="{2AC3D231-5C23-C84F-9E57-9B6ACFD5F76F}"/>
              </a:ext>
            </a:extLst>
          </p:cNvPr>
          <p:cNvSpPr txBox="1"/>
          <p:nvPr/>
        </p:nvSpPr>
        <p:spPr>
          <a:xfrm>
            <a:off x="2582959" y="3570273"/>
            <a:ext cx="1443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9004C"/>
                </a:solidFill>
                <a:effectLst/>
                <a:uLnTx/>
                <a:uFillTx/>
                <a:latin typeface="Calibri" panose="020F0502020204030204"/>
                <a:ea typeface="+mn-ea"/>
                <a:cs typeface="+mn-cs"/>
              </a:rPr>
              <a:t>Email to join:</a:t>
            </a:r>
          </a:p>
        </p:txBody>
      </p:sp>
      <p:sp>
        <p:nvSpPr>
          <p:cNvPr id="10" name="Rectangle 9">
            <a:extLst>
              <a:ext uri="{FF2B5EF4-FFF2-40B4-BE49-F238E27FC236}">
                <a16:creationId xmlns:a16="http://schemas.microsoft.com/office/drawing/2014/main" id="{1323D6C9-2086-7549-8339-5E1CFEFA5232}"/>
              </a:ext>
            </a:extLst>
          </p:cNvPr>
          <p:cNvSpPr/>
          <p:nvPr/>
        </p:nvSpPr>
        <p:spPr>
          <a:xfrm>
            <a:off x="7038041" y="2197867"/>
            <a:ext cx="6096000" cy="1200329"/>
          </a:xfrm>
          <a:prstGeom prst="rect">
            <a:avLst/>
          </a:prstGeom>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67ED"/>
                </a:solidFill>
                <a:effectLst/>
                <a:uLnTx/>
                <a:uFillTx/>
                <a:latin typeface="Calibri" panose="020F0502020204030204"/>
                <a:ea typeface="+mn-ea"/>
                <a:cs typeface="+mn-cs"/>
              </a:rPr>
              <a:t>vegetation community dynamics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67ED"/>
                </a:solidFill>
                <a:effectLst/>
                <a:uLnTx/>
                <a:uFillTx/>
                <a:latin typeface="Calibri" panose="020F0502020204030204"/>
                <a:ea typeface="+mn-ea"/>
                <a:cs typeface="+mn-cs"/>
              </a:rPr>
              <a:t>disturbance regimes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67ED"/>
                </a:solidFill>
                <a:effectLst/>
                <a:uLnTx/>
                <a:uFillTx/>
                <a:latin typeface="Calibri" panose="020F0502020204030204"/>
                <a:ea typeface="+mn-ea"/>
                <a:cs typeface="+mn-cs"/>
              </a:rPr>
              <a:t>wildlife habitat &amp; movement</a:t>
            </a:r>
          </a:p>
        </p:txBody>
      </p:sp>
    </p:spTree>
    <p:extLst>
      <p:ext uri="{BB962C8B-B14F-4D97-AF65-F5344CB8AC3E}">
        <p14:creationId xmlns:p14="http://schemas.microsoft.com/office/powerpoint/2010/main" val="1835489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A1"/>
          <p:cNvSpPr/>
          <p:nvPr/>
        </p:nvSpPr>
        <p:spPr>
          <a:xfrm>
            <a:off x="1622420" y="929662"/>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A1</a:t>
            </a:r>
          </a:p>
        </p:txBody>
      </p:sp>
      <p:sp>
        <p:nvSpPr>
          <p:cNvPr id="156" name="Line"/>
          <p:cNvSpPr/>
          <p:nvPr/>
        </p:nvSpPr>
        <p:spPr>
          <a:xfrm>
            <a:off x="1" y="2295328"/>
            <a:ext cx="12192001" cy="1"/>
          </a:xfrm>
          <a:prstGeom prst="line">
            <a:avLst/>
          </a:prstGeom>
          <a:ln w="12700">
            <a:solidFill>
              <a:srgbClr val="FF2600"/>
            </a:solidFill>
            <a:miter lim="400000"/>
          </a:ln>
        </p:spPr>
        <p:txBody>
          <a:bodyPr lIns="35649" tIns="35649" rIns="35649" bIns="35649" anchor="ctr"/>
          <a:lstStyle/>
          <a:p>
            <a:pPr defTabSz="320824" hangingPunct="0">
              <a:defRPr sz="1200">
                <a:solidFill>
                  <a:srgbClr val="000000"/>
                </a:solidFill>
                <a:latin typeface="Helvetica"/>
                <a:ea typeface="Helvetica"/>
                <a:cs typeface="Helvetica"/>
                <a:sym typeface="Helvetica"/>
              </a:defRPr>
            </a:pPr>
            <a:endParaRPr sz="843">
              <a:latin typeface="Helvetica"/>
              <a:sym typeface="Helvetica"/>
            </a:endParaRPr>
          </a:p>
        </p:txBody>
      </p:sp>
      <p:sp>
        <p:nvSpPr>
          <p:cNvPr id="157" name="Line"/>
          <p:cNvSpPr/>
          <p:nvPr/>
        </p:nvSpPr>
        <p:spPr>
          <a:xfrm flipV="1">
            <a:off x="8133170" y="-8771"/>
            <a:ext cx="1" cy="6875541"/>
          </a:xfrm>
          <a:prstGeom prst="line">
            <a:avLst/>
          </a:prstGeom>
          <a:ln w="12700">
            <a:solidFill>
              <a:srgbClr val="FF2600"/>
            </a:solidFill>
            <a:miter lim="400000"/>
          </a:ln>
        </p:spPr>
        <p:txBody>
          <a:bodyPr lIns="35649" tIns="35649" rIns="35649" bIns="35649" anchor="ctr"/>
          <a:lstStyle/>
          <a:p>
            <a:pPr defTabSz="320824" hangingPunct="0">
              <a:defRPr sz="1200">
                <a:solidFill>
                  <a:srgbClr val="000000"/>
                </a:solidFill>
                <a:latin typeface="Helvetica"/>
                <a:ea typeface="Helvetica"/>
                <a:cs typeface="Helvetica"/>
                <a:sym typeface="Helvetica"/>
              </a:defRPr>
            </a:pPr>
            <a:endParaRPr sz="843">
              <a:latin typeface="Helvetica"/>
              <a:sym typeface="Helvetica"/>
            </a:endParaRPr>
          </a:p>
        </p:txBody>
      </p:sp>
      <p:sp>
        <p:nvSpPr>
          <p:cNvPr id="158" name="Line"/>
          <p:cNvSpPr/>
          <p:nvPr/>
        </p:nvSpPr>
        <p:spPr>
          <a:xfrm>
            <a:off x="-1" y="4574114"/>
            <a:ext cx="12192001" cy="1"/>
          </a:xfrm>
          <a:prstGeom prst="line">
            <a:avLst/>
          </a:prstGeom>
          <a:ln w="12700">
            <a:solidFill>
              <a:srgbClr val="FF2600"/>
            </a:solidFill>
            <a:miter lim="400000"/>
          </a:ln>
        </p:spPr>
        <p:txBody>
          <a:bodyPr lIns="35649" tIns="35649" rIns="35649" bIns="35649" anchor="ctr"/>
          <a:lstStyle/>
          <a:p>
            <a:pPr defTabSz="320824" hangingPunct="0">
              <a:defRPr sz="1200">
                <a:solidFill>
                  <a:srgbClr val="000000"/>
                </a:solidFill>
                <a:latin typeface="Helvetica"/>
                <a:ea typeface="Helvetica"/>
                <a:cs typeface="Helvetica"/>
                <a:sym typeface="Helvetica"/>
              </a:defRPr>
            </a:pPr>
            <a:endParaRPr sz="843">
              <a:latin typeface="Helvetica"/>
              <a:sym typeface="Helvetica"/>
            </a:endParaRPr>
          </a:p>
        </p:txBody>
      </p:sp>
      <p:sp>
        <p:nvSpPr>
          <p:cNvPr id="159" name="Line"/>
          <p:cNvSpPr/>
          <p:nvPr/>
        </p:nvSpPr>
        <p:spPr>
          <a:xfrm flipV="1">
            <a:off x="4072370" y="-8771"/>
            <a:ext cx="1" cy="6875541"/>
          </a:xfrm>
          <a:prstGeom prst="line">
            <a:avLst/>
          </a:prstGeom>
          <a:ln w="12700">
            <a:solidFill>
              <a:srgbClr val="FF2600"/>
            </a:solidFill>
            <a:miter lim="400000"/>
          </a:ln>
        </p:spPr>
        <p:txBody>
          <a:bodyPr lIns="35649" tIns="35649" rIns="35649" bIns="35649" anchor="ctr"/>
          <a:lstStyle/>
          <a:p>
            <a:pPr defTabSz="320824" hangingPunct="0">
              <a:defRPr sz="1200">
                <a:solidFill>
                  <a:srgbClr val="000000"/>
                </a:solidFill>
                <a:latin typeface="Helvetica"/>
                <a:ea typeface="Helvetica"/>
                <a:cs typeface="Helvetica"/>
                <a:sym typeface="Helvetica"/>
              </a:defRPr>
            </a:pPr>
            <a:endParaRPr sz="843">
              <a:latin typeface="Helvetica"/>
              <a:sym typeface="Helvetica"/>
            </a:endParaRPr>
          </a:p>
        </p:txBody>
      </p:sp>
      <p:sp>
        <p:nvSpPr>
          <p:cNvPr id="160" name="A2"/>
          <p:cNvSpPr/>
          <p:nvPr/>
        </p:nvSpPr>
        <p:spPr>
          <a:xfrm>
            <a:off x="1622420" y="3219892"/>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A2</a:t>
            </a:r>
          </a:p>
        </p:txBody>
      </p:sp>
      <p:sp>
        <p:nvSpPr>
          <p:cNvPr id="161" name="A3"/>
          <p:cNvSpPr/>
          <p:nvPr/>
        </p:nvSpPr>
        <p:spPr>
          <a:xfrm>
            <a:off x="1622420" y="5510120"/>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A3</a:t>
            </a:r>
          </a:p>
        </p:txBody>
      </p:sp>
      <p:sp>
        <p:nvSpPr>
          <p:cNvPr id="162" name="B2"/>
          <p:cNvSpPr/>
          <p:nvPr/>
        </p:nvSpPr>
        <p:spPr>
          <a:xfrm>
            <a:off x="5882524" y="3242775"/>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B2</a:t>
            </a:r>
          </a:p>
        </p:txBody>
      </p:sp>
      <p:sp>
        <p:nvSpPr>
          <p:cNvPr id="163" name="C2"/>
          <p:cNvSpPr/>
          <p:nvPr/>
        </p:nvSpPr>
        <p:spPr>
          <a:xfrm>
            <a:off x="9958638" y="3167871"/>
            <a:ext cx="442330"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C2</a:t>
            </a:r>
          </a:p>
        </p:txBody>
      </p:sp>
      <p:sp>
        <p:nvSpPr>
          <p:cNvPr id="164" name="B1"/>
          <p:cNvSpPr/>
          <p:nvPr/>
        </p:nvSpPr>
        <p:spPr>
          <a:xfrm>
            <a:off x="5890422" y="848503"/>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B1</a:t>
            </a:r>
          </a:p>
        </p:txBody>
      </p:sp>
      <p:sp>
        <p:nvSpPr>
          <p:cNvPr id="165" name="C1"/>
          <p:cNvSpPr/>
          <p:nvPr/>
        </p:nvSpPr>
        <p:spPr>
          <a:xfrm>
            <a:off x="9958638" y="848503"/>
            <a:ext cx="442330"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C1</a:t>
            </a:r>
          </a:p>
        </p:txBody>
      </p:sp>
      <p:sp>
        <p:nvSpPr>
          <p:cNvPr id="166" name="B3"/>
          <p:cNvSpPr/>
          <p:nvPr/>
        </p:nvSpPr>
        <p:spPr>
          <a:xfrm>
            <a:off x="5882524" y="5487236"/>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B3</a:t>
            </a:r>
          </a:p>
        </p:txBody>
      </p:sp>
      <p:sp>
        <p:nvSpPr>
          <p:cNvPr id="167" name="C3"/>
          <p:cNvSpPr/>
          <p:nvPr/>
        </p:nvSpPr>
        <p:spPr>
          <a:xfrm>
            <a:off x="9958638" y="5487236"/>
            <a:ext cx="442330"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C3</a:t>
            </a:r>
          </a:p>
        </p:txBody>
      </p:sp>
      <p:pic>
        <p:nvPicPr>
          <p:cNvPr id="154" name="Denali_DC8.jpg" descr="Denali_DC8.jp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94" y="-6081"/>
            <a:ext cx="12176613" cy="8117743"/>
          </a:xfrm>
          <a:prstGeom prst="rect">
            <a:avLst/>
          </a:prstGeom>
          <a:ln w="12700">
            <a:miter lim="400000"/>
          </a:ln>
        </p:spPr>
      </p:pic>
      <p:pic>
        <p:nvPicPr>
          <p:cNvPr id="19" name="ABoVE Circular Logo.pdf" descr="ABoVE Circular Logo.pdf">
            <a:extLst>
              <a:ext uri="{FF2B5EF4-FFF2-40B4-BE49-F238E27FC236}">
                <a16:creationId xmlns:a16="http://schemas.microsoft.com/office/drawing/2014/main" id="{A64F2E84-58A6-6B46-A238-146ADB3CDFD8}"/>
              </a:ext>
            </a:extLst>
          </p:cNvPr>
          <p:cNvPicPr>
            <a:picLocks noChangeAspect="1"/>
          </p:cNvPicPr>
          <p:nvPr/>
        </p:nvPicPr>
        <p:blipFill>
          <a:blip r:embed="rId4"/>
          <a:stretch>
            <a:fillRect/>
          </a:stretch>
        </p:blipFill>
        <p:spPr>
          <a:xfrm>
            <a:off x="204627" y="154614"/>
            <a:ext cx="1648980" cy="1583833"/>
          </a:xfrm>
          <a:prstGeom prst="rect">
            <a:avLst/>
          </a:prstGeom>
          <a:ln w="12700">
            <a:miter lim="400000"/>
          </a:ln>
        </p:spPr>
      </p:pic>
      <p:sp>
        <p:nvSpPr>
          <p:cNvPr id="4" name="TextBox 3">
            <a:extLst>
              <a:ext uri="{FF2B5EF4-FFF2-40B4-BE49-F238E27FC236}">
                <a16:creationId xmlns:a16="http://schemas.microsoft.com/office/drawing/2014/main" id="{781D0E8C-2AE6-A641-A3A6-992F2FCD0331}"/>
              </a:ext>
            </a:extLst>
          </p:cNvPr>
          <p:cNvSpPr txBox="1"/>
          <p:nvPr/>
        </p:nvSpPr>
        <p:spPr>
          <a:xfrm>
            <a:off x="2441643" y="204278"/>
            <a:ext cx="2625527" cy="830997"/>
          </a:xfrm>
          <a:prstGeom prst="rect">
            <a:avLst/>
          </a:prstGeom>
          <a:noFill/>
        </p:spPr>
        <p:txBody>
          <a:bodyPr wrap="none" rtlCol="0">
            <a:spAutoFit/>
          </a:bodyPr>
          <a:lstStyle/>
          <a:p>
            <a:r>
              <a:rPr lang="en-US" sz="4800" b="1" dirty="0">
                <a:solidFill>
                  <a:schemeClr val="bg1"/>
                </a:solidFill>
              </a:rPr>
              <a:t>Summary</a:t>
            </a:r>
            <a:endParaRPr lang="en-US" b="1" dirty="0">
              <a:solidFill>
                <a:schemeClr val="bg1"/>
              </a:solidFill>
            </a:endParaRPr>
          </a:p>
        </p:txBody>
      </p:sp>
      <p:sp>
        <p:nvSpPr>
          <p:cNvPr id="5" name="TextBox 4">
            <a:extLst>
              <a:ext uri="{FF2B5EF4-FFF2-40B4-BE49-F238E27FC236}">
                <a16:creationId xmlns:a16="http://schemas.microsoft.com/office/drawing/2014/main" id="{9580BCE7-7AC0-C744-9C17-B106E386AB6A}"/>
              </a:ext>
            </a:extLst>
          </p:cNvPr>
          <p:cNvSpPr txBox="1"/>
          <p:nvPr/>
        </p:nvSpPr>
        <p:spPr>
          <a:xfrm>
            <a:off x="1853607" y="1343464"/>
            <a:ext cx="8992733" cy="2585323"/>
          </a:xfrm>
          <a:prstGeom prst="rect">
            <a:avLst/>
          </a:prstGeom>
          <a:solidFill>
            <a:schemeClr val="accent1">
              <a:alpha val="48000"/>
            </a:schemeClr>
          </a:solidFill>
        </p:spPr>
        <p:txBody>
          <a:bodyPr wrap="square" rtlCol="0">
            <a:spAutoFit/>
          </a:bodyPr>
          <a:lstStyle/>
          <a:p>
            <a:r>
              <a:rPr lang="en-US" b="1" dirty="0">
                <a:solidFill>
                  <a:schemeClr val="bg1"/>
                </a:solidFill>
              </a:rPr>
              <a:t>Opportunity for a SnowEx-ABoVE Campaign January – May 2022 to cover </a:t>
            </a:r>
          </a:p>
          <a:p>
            <a:pPr marL="285750" indent="-285750">
              <a:buFont typeface="Arial" panose="020B0604020202020204" pitchFamily="34" charset="0"/>
              <a:buChar char="•"/>
            </a:pPr>
            <a:r>
              <a:rPr lang="en-US" b="1" dirty="0">
                <a:solidFill>
                  <a:schemeClr val="bg1"/>
                </a:solidFill>
              </a:rPr>
              <a:t>Boreal forest (Fairbanks, Delta Junction)</a:t>
            </a:r>
          </a:p>
          <a:p>
            <a:pPr marL="285750" indent="-285750">
              <a:buFont typeface="Arial" panose="020B0604020202020204" pitchFamily="34" charset="0"/>
              <a:buChar char="•"/>
            </a:pPr>
            <a:r>
              <a:rPr lang="en-US" b="1" dirty="0">
                <a:solidFill>
                  <a:schemeClr val="bg1"/>
                </a:solidFill>
              </a:rPr>
              <a:t>Bering Tundra (Seward Peninsula)</a:t>
            </a:r>
          </a:p>
          <a:p>
            <a:pPr marL="285750" indent="-285750">
              <a:buFont typeface="Arial" panose="020B0604020202020204" pitchFamily="34" charset="0"/>
              <a:buChar char="•"/>
            </a:pPr>
            <a:r>
              <a:rPr lang="en-US" b="1" dirty="0">
                <a:solidFill>
                  <a:schemeClr val="bg1"/>
                </a:solidFill>
              </a:rPr>
              <a:t>North Slope Tundra (</a:t>
            </a:r>
            <a:r>
              <a:rPr lang="en-US" b="1" dirty="0" err="1">
                <a:solidFill>
                  <a:schemeClr val="bg1"/>
                </a:solidFill>
              </a:rPr>
              <a:t>Toolik</a:t>
            </a:r>
            <a:r>
              <a:rPr lang="en-US" b="1" dirty="0">
                <a:solidFill>
                  <a:schemeClr val="bg1"/>
                </a:solidFill>
              </a:rPr>
              <a:t> Lake – Deadhorse; Barrow)</a:t>
            </a:r>
          </a:p>
          <a:p>
            <a:pPr marL="285750" indent="-285750">
              <a:buFont typeface="Arial" panose="020B0604020202020204" pitchFamily="34" charset="0"/>
              <a:buChar char="•"/>
            </a:pPr>
            <a:r>
              <a:rPr lang="en-US" b="1" dirty="0">
                <a:solidFill>
                  <a:schemeClr val="bg1"/>
                </a:solidFill>
              </a:rPr>
              <a:t>Arctic Tundra (Trail Valley Creek, Inuvik)</a:t>
            </a:r>
          </a:p>
          <a:p>
            <a:endParaRPr lang="en-US" b="1" dirty="0">
              <a:solidFill>
                <a:schemeClr val="bg1"/>
              </a:solidFill>
            </a:endParaRPr>
          </a:p>
          <a:p>
            <a:r>
              <a:rPr lang="en-US" b="1" dirty="0">
                <a:solidFill>
                  <a:schemeClr val="bg1"/>
                </a:solidFill>
              </a:rPr>
              <a:t>Leverage ABoVE infrastructure, logistics and established snow-off flight lines</a:t>
            </a:r>
          </a:p>
          <a:p>
            <a:endParaRPr lang="en-US" b="1" dirty="0">
              <a:solidFill>
                <a:schemeClr val="bg1"/>
              </a:solidFill>
            </a:endParaRPr>
          </a:p>
          <a:p>
            <a:r>
              <a:rPr lang="en-US" b="1" dirty="0">
                <a:solidFill>
                  <a:schemeClr val="bg1"/>
                </a:solidFill>
              </a:rPr>
              <a:t>Engage ABoVE </a:t>
            </a:r>
            <a:r>
              <a:rPr lang="en-US" b="1" dirty="0" err="1">
                <a:solidFill>
                  <a:schemeClr val="bg1"/>
                </a:solidFill>
              </a:rPr>
              <a:t>SnowScapes</a:t>
            </a:r>
            <a:r>
              <a:rPr lang="en-US" b="1" dirty="0">
                <a:solidFill>
                  <a:schemeClr val="bg1"/>
                </a:solidFill>
              </a:rPr>
              <a:t> WG, NGEE-Arctic, Northern Water Futures, GNWT</a:t>
            </a:r>
          </a:p>
        </p:txBody>
      </p:sp>
    </p:spTree>
    <p:extLst>
      <p:ext uri="{BB962C8B-B14F-4D97-AF65-F5344CB8AC3E}">
        <p14:creationId xmlns:p14="http://schemas.microsoft.com/office/powerpoint/2010/main" val="1791060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A1"/>
          <p:cNvSpPr/>
          <p:nvPr/>
        </p:nvSpPr>
        <p:spPr>
          <a:xfrm>
            <a:off x="1622420" y="929662"/>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A1</a:t>
            </a:r>
          </a:p>
        </p:txBody>
      </p:sp>
      <p:sp>
        <p:nvSpPr>
          <p:cNvPr id="156" name="Line"/>
          <p:cNvSpPr/>
          <p:nvPr/>
        </p:nvSpPr>
        <p:spPr>
          <a:xfrm>
            <a:off x="1" y="2295328"/>
            <a:ext cx="12192001" cy="1"/>
          </a:xfrm>
          <a:prstGeom prst="line">
            <a:avLst/>
          </a:prstGeom>
          <a:ln w="12700">
            <a:solidFill>
              <a:srgbClr val="FF2600"/>
            </a:solidFill>
            <a:miter lim="400000"/>
          </a:ln>
        </p:spPr>
        <p:txBody>
          <a:bodyPr lIns="35649" tIns="35649" rIns="35649" bIns="35649" anchor="ctr"/>
          <a:lstStyle/>
          <a:p>
            <a:pPr defTabSz="320824" hangingPunct="0">
              <a:defRPr sz="1200">
                <a:solidFill>
                  <a:srgbClr val="000000"/>
                </a:solidFill>
                <a:latin typeface="Helvetica"/>
                <a:ea typeface="Helvetica"/>
                <a:cs typeface="Helvetica"/>
                <a:sym typeface="Helvetica"/>
              </a:defRPr>
            </a:pPr>
            <a:endParaRPr sz="843">
              <a:latin typeface="Helvetica"/>
              <a:sym typeface="Helvetica"/>
            </a:endParaRPr>
          </a:p>
        </p:txBody>
      </p:sp>
      <p:sp>
        <p:nvSpPr>
          <p:cNvPr id="157" name="Line"/>
          <p:cNvSpPr/>
          <p:nvPr/>
        </p:nvSpPr>
        <p:spPr>
          <a:xfrm flipV="1">
            <a:off x="8133170" y="-8771"/>
            <a:ext cx="1" cy="6875541"/>
          </a:xfrm>
          <a:prstGeom prst="line">
            <a:avLst/>
          </a:prstGeom>
          <a:ln w="12700">
            <a:solidFill>
              <a:srgbClr val="FF2600"/>
            </a:solidFill>
            <a:miter lim="400000"/>
          </a:ln>
        </p:spPr>
        <p:txBody>
          <a:bodyPr lIns="35649" tIns="35649" rIns="35649" bIns="35649" anchor="ctr"/>
          <a:lstStyle/>
          <a:p>
            <a:pPr defTabSz="320824" hangingPunct="0">
              <a:defRPr sz="1200">
                <a:solidFill>
                  <a:srgbClr val="000000"/>
                </a:solidFill>
                <a:latin typeface="Helvetica"/>
                <a:ea typeface="Helvetica"/>
                <a:cs typeface="Helvetica"/>
                <a:sym typeface="Helvetica"/>
              </a:defRPr>
            </a:pPr>
            <a:endParaRPr sz="843">
              <a:latin typeface="Helvetica"/>
              <a:sym typeface="Helvetica"/>
            </a:endParaRPr>
          </a:p>
        </p:txBody>
      </p:sp>
      <p:sp>
        <p:nvSpPr>
          <p:cNvPr id="158" name="Line"/>
          <p:cNvSpPr/>
          <p:nvPr/>
        </p:nvSpPr>
        <p:spPr>
          <a:xfrm>
            <a:off x="-1" y="4574114"/>
            <a:ext cx="12192001" cy="1"/>
          </a:xfrm>
          <a:prstGeom prst="line">
            <a:avLst/>
          </a:prstGeom>
          <a:ln w="12700">
            <a:solidFill>
              <a:srgbClr val="FF2600"/>
            </a:solidFill>
            <a:miter lim="400000"/>
          </a:ln>
        </p:spPr>
        <p:txBody>
          <a:bodyPr lIns="35649" tIns="35649" rIns="35649" bIns="35649" anchor="ctr"/>
          <a:lstStyle/>
          <a:p>
            <a:pPr defTabSz="320824" hangingPunct="0">
              <a:defRPr sz="1200">
                <a:solidFill>
                  <a:srgbClr val="000000"/>
                </a:solidFill>
                <a:latin typeface="Helvetica"/>
                <a:ea typeface="Helvetica"/>
                <a:cs typeface="Helvetica"/>
                <a:sym typeface="Helvetica"/>
              </a:defRPr>
            </a:pPr>
            <a:endParaRPr sz="843">
              <a:latin typeface="Helvetica"/>
              <a:sym typeface="Helvetica"/>
            </a:endParaRPr>
          </a:p>
        </p:txBody>
      </p:sp>
      <p:sp>
        <p:nvSpPr>
          <p:cNvPr id="159" name="Line"/>
          <p:cNvSpPr/>
          <p:nvPr/>
        </p:nvSpPr>
        <p:spPr>
          <a:xfrm flipV="1">
            <a:off x="4072370" y="-8771"/>
            <a:ext cx="1" cy="6875541"/>
          </a:xfrm>
          <a:prstGeom prst="line">
            <a:avLst/>
          </a:prstGeom>
          <a:ln w="12700">
            <a:solidFill>
              <a:srgbClr val="FF2600"/>
            </a:solidFill>
            <a:miter lim="400000"/>
          </a:ln>
        </p:spPr>
        <p:txBody>
          <a:bodyPr lIns="35649" tIns="35649" rIns="35649" bIns="35649" anchor="ctr"/>
          <a:lstStyle/>
          <a:p>
            <a:pPr defTabSz="320824" hangingPunct="0">
              <a:defRPr sz="1200">
                <a:solidFill>
                  <a:srgbClr val="000000"/>
                </a:solidFill>
                <a:latin typeface="Helvetica"/>
                <a:ea typeface="Helvetica"/>
                <a:cs typeface="Helvetica"/>
                <a:sym typeface="Helvetica"/>
              </a:defRPr>
            </a:pPr>
            <a:endParaRPr sz="843">
              <a:latin typeface="Helvetica"/>
              <a:sym typeface="Helvetica"/>
            </a:endParaRPr>
          </a:p>
        </p:txBody>
      </p:sp>
      <p:sp>
        <p:nvSpPr>
          <p:cNvPr id="160" name="A2"/>
          <p:cNvSpPr/>
          <p:nvPr/>
        </p:nvSpPr>
        <p:spPr>
          <a:xfrm>
            <a:off x="1622420" y="3219892"/>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A2</a:t>
            </a:r>
          </a:p>
        </p:txBody>
      </p:sp>
      <p:sp>
        <p:nvSpPr>
          <p:cNvPr id="161" name="A3"/>
          <p:cNvSpPr/>
          <p:nvPr/>
        </p:nvSpPr>
        <p:spPr>
          <a:xfrm>
            <a:off x="1622420" y="5510120"/>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A3</a:t>
            </a:r>
          </a:p>
        </p:txBody>
      </p:sp>
      <p:sp>
        <p:nvSpPr>
          <p:cNvPr id="162" name="B2"/>
          <p:cNvSpPr/>
          <p:nvPr/>
        </p:nvSpPr>
        <p:spPr>
          <a:xfrm>
            <a:off x="5882524" y="3242775"/>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B2</a:t>
            </a:r>
          </a:p>
        </p:txBody>
      </p:sp>
      <p:sp>
        <p:nvSpPr>
          <p:cNvPr id="163" name="C2"/>
          <p:cNvSpPr/>
          <p:nvPr/>
        </p:nvSpPr>
        <p:spPr>
          <a:xfrm>
            <a:off x="9958638" y="3167871"/>
            <a:ext cx="442330"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C2</a:t>
            </a:r>
          </a:p>
        </p:txBody>
      </p:sp>
      <p:sp>
        <p:nvSpPr>
          <p:cNvPr id="164" name="B1"/>
          <p:cNvSpPr/>
          <p:nvPr/>
        </p:nvSpPr>
        <p:spPr>
          <a:xfrm>
            <a:off x="5890422" y="848503"/>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B1</a:t>
            </a:r>
          </a:p>
        </p:txBody>
      </p:sp>
      <p:sp>
        <p:nvSpPr>
          <p:cNvPr id="165" name="C1"/>
          <p:cNvSpPr/>
          <p:nvPr/>
        </p:nvSpPr>
        <p:spPr>
          <a:xfrm>
            <a:off x="9958638" y="848503"/>
            <a:ext cx="442330"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C1</a:t>
            </a:r>
          </a:p>
        </p:txBody>
      </p:sp>
      <p:sp>
        <p:nvSpPr>
          <p:cNvPr id="166" name="B3"/>
          <p:cNvSpPr/>
          <p:nvPr/>
        </p:nvSpPr>
        <p:spPr>
          <a:xfrm>
            <a:off x="5882524" y="5487236"/>
            <a:ext cx="424697"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B3</a:t>
            </a:r>
          </a:p>
        </p:txBody>
      </p:sp>
      <p:sp>
        <p:nvSpPr>
          <p:cNvPr id="167" name="C3"/>
          <p:cNvSpPr/>
          <p:nvPr/>
        </p:nvSpPr>
        <p:spPr>
          <a:xfrm>
            <a:off x="9958638" y="5487236"/>
            <a:ext cx="442330" cy="418221"/>
          </a:xfrm>
          <a:prstGeom prst="rect">
            <a:avLst/>
          </a:prstGeom>
          <a:ln w="12700">
            <a:miter lim="400000"/>
          </a:ln>
          <a:extLst>
            <a:ext uri="{C572A759-6A51-4108-AA02-DFA0A04FC94B}">
              <ma14:wrappingTextBoxFlag xmlns="" xmlns:ma14="http://schemas.microsoft.com/office/mac/drawingml/2011/main" val="1"/>
            </a:ext>
          </a:extLst>
        </p:spPr>
        <p:txBody>
          <a:bodyPr wrap="none" lIns="25351" tIns="25351" rIns="25351" bIns="25351" anchor="ctr">
            <a:spAutoFit/>
          </a:bodyPr>
          <a:lstStyle/>
          <a:p>
            <a:pPr algn="ctr" defTabSz="579267" hangingPunct="0"/>
            <a:r>
              <a:rPr sz="2385">
                <a:solidFill>
                  <a:srgbClr val="FFFFFF"/>
                </a:solidFill>
                <a:latin typeface="Helvetica Light"/>
                <a:sym typeface="Helvetica Light"/>
              </a:rPr>
              <a:t>C3</a:t>
            </a:r>
          </a:p>
        </p:txBody>
      </p:sp>
      <p:pic>
        <p:nvPicPr>
          <p:cNvPr id="154" name="Denali_DC8.jpg" descr="Denali_DC8.jp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94" y="-6081"/>
            <a:ext cx="12176613" cy="8117743"/>
          </a:xfrm>
          <a:prstGeom prst="rect">
            <a:avLst/>
          </a:prstGeom>
          <a:ln w="12700">
            <a:miter lim="400000"/>
          </a:ln>
        </p:spPr>
      </p:pic>
      <p:pic>
        <p:nvPicPr>
          <p:cNvPr id="19" name="ABoVE Circular Logo.pdf" descr="ABoVE Circular Logo.pdf">
            <a:extLst>
              <a:ext uri="{FF2B5EF4-FFF2-40B4-BE49-F238E27FC236}">
                <a16:creationId xmlns:a16="http://schemas.microsoft.com/office/drawing/2014/main" id="{A64F2E84-58A6-6B46-A238-146ADB3CDFD8}"/>
              </a:ext>
            </a:extLst>
          </p:cNvPr>
          <p:cNvPicPr>
            <a:picLocks noChangeAspect="1"/>
          </p:cNvPicPr>
          <p:nvPr/>
        </p:nvPicPr>
        <p:blipFill>
          <a:blip r:embed="rId4"/>
          <a:stretch>
            <a:fillRect/>
          </a:stretch>
        </p:blipFill>
        <p:spPr>
          <a:xfrm>
            <a:off x="204627" y="154614"/>
            <a:ext cx="1648980" cy="1583833"/>
          </a:xfrm>
          <a:prstGeom prst="rect">
            <a:avLst/>
          </a:prstGeom>
          <a:ln w="12700">
            <a:miter lim="400000"/>
          </a:ln>
        </p:spPr>
      </p:pic>
      <p:sp>
        <p:nvSpPr>
          <p:cNvPr id="4" name="TextBox 3">
            <a:extLst>
              <a:ext uri="{FF2B5EF4-FFF2-40B4-BE49-F238E27FC236}">
                <a16:creationId xmlns:a16="http://schemas.microsoft.com/office/drawing/2014/main" id="{781D0E8C-2AE6-A641-A3A6-992F2FCD0331}"/>
              </a:ext>
            </a:extLst>
          </p:cNvPr>
          <p:cNvSpPr txBox="1"/>
          <p:nvPr/>
        </p:nvSpPr>
        <p:spPr>
          <a:xfrm>
            <a:off x="2441643" y="204278"/>
            <a:ext cx="2625527" cy="830997"/>
          </a:xfrm>
          <a:prstGeom prst="rect">
            <a:avLst/>
          </a:prstGeom>
          <a:noFill/>
        </p:spPr>
        <p:txBody>
          <a:bodyPr wrap="none" rtlCol="0">
            <a:spAutoFit/>
          </a:bodyPr>
          <a:lstStyle/>
          <a:p>
            <a:r>
              <a:rPr lang="en-US" sz="4800" b="1" dirty="0">
                <a:solidFill>
                  <a:schemeClr val="bg1"/>
                </a:solidFill>
              </a:rPr>
              <a:t>Summary</a:t>
            </a:r>
            <a:endParaRPr lang="en-US" b="1" dirty="0">
              <a:solidFill>
                <a:schemeClr val="bg1"/>
              </a:solidFill>
            </a:endParaRPr>
          </a:p>
        </p:txBody>
      </p:sp>
      <p:sp>
        <p:nvSpPr>
          <p:cNvPr id="5" name="TextBox 4">
            <a:extLst>
              <a:ext uri="{FF2B5EF4-FFF2-40B4-BE49-F238E27FC236}">
                <a16:creationId xmlns:a16="http://schemas.microsoft.com/office/drawing/2014/main" id="{9580BCE7-7AC0-C744-9C17-B106E386AB6A}"/>
              </a:ext>
            </a:extLst>
          </p:cNvPr>
          <p:cNvSpPr txBox="1"/>
          <p:nvPr/>
        </p:nvSpPr>
        <p:spPr>
          <a:xfrm>
            <a:off x="1853607" y="1343464"/>
            <a:ext cx="8992733" cy="2585323"/>
          </a:xfrm>
          <a:prstGeom prst="rect">
            <a:avLst/>
          </a:prstGeom>
          <a:solidFill>
            <a:schemeClr val="accent1">
              <a:alpha val="48000"/>
            </a:schemeClr>
          </a:solidFill>
        </p:spPr>
        <p:txBody>
          <a:bodyPr wrap="square" rtlCol="0">
            <a:spAutoFit/>
          </a:bodyPr>
          <a:lstStyle/>
          <a:p>
            <a:r>
              <a:rPr lang="en-US" b="1" dirty="0">
                <a:solidFill>
                  <a:schemeClr val="bg1"/>
                </a:solidFill>
              </a:rPr>
              <a:t>Opportunity for a SnowEx-ABoVE Campaign January – May 2022 to cover </a:t>
            </a:r>
          </a:p>
          <a:p>
            <a:pPr marL="285750" indent="-285750">
              <a:buFont typeface="Arial" panose="020B0604020202020204" pitchFamily="34" charset="0"/>
              <a:buChar char="•"/>
            </a:pPr>
            <a:r>
              <a:rPr lang="en-US" b="1" dirty="0">
                <a:solidFill>
                  <a:schemeClr val="bg1"/>
                </a:solidFill>
              </a:rPr>
              <a:t>Boreal forest (Fairbanks, Delta Junction)</a:t>
            </a:r>
          </a:p>
          <a:p>
            <a:pPr marL="285750" indent="-285750">
              <a:buFont typeface="Arial" panose="020B0604020202020204" pitchFamily="34" charset="0"/>
              <a:buChar char="•"/>
            </a:pPr>
            <a:r>
              <a:rPr lang="en-US" b="1" dirty="0">
                <a:solidFill>
                  <a:schemeClr val="bg1"/>
                </a:solidFill>
              </a:rPr>
              <a:t>Bering Tundra (Seward Peninsula)</a:t>
            </a:r>
          </a:p>
          <a:p>
            <a:pPr marL="285750" indent="-285750">
              <a:buFont typeface="Arial" panose="020B0604020202020204" pitchFamily="34" charset="0"/>
              <a:buChar char="•"/>
            </a:pPr>
            <a:r>
              <a:rPr lang="en-US" b="1" dirty="0">
                <a:solidFill>
                  <a:schemeClr val="bg1"/>
                </a:solidFill>
              </a:rPr>
              <a:t>North Slope Tundra (</a:t>
            </a:r>
            <a:r>
              <a:rPr lang="en-US" b="1" dirty="0" err="1">
                <a:solidFill>
                  <a:schemeClr val="bg1"/>
                </a:solidFill>
              </a:rPr>
              <a:t>Toolik</a:t>
            </a:r>
            <a:r>
              <a:rPr lang="en-US" b="1" dirty="0">
                <a:solidFill>
                  <a:schemeClr val="bg1"/>
                </a:solidFill>
              </a:rPr>
              <a:t> Lake – Deadhorse; Barrow)</a:t>
            </a:r>
          </a:p>
          <a:p>
            <a:pPr marL="285750" indent="-285750">
              <a:buFont typeface="Arial" panose="020B0604020202020204" pitchFamily="34" charset="0"/>
              <a:buChar char="•"/>
            </a:pPr>
            <a:r>
              <a:rPr lang="en-US" b="1" dirty="0">
                <a:solidFill>
                  <a:schemeClr val="bg1"/>
                </a:solidFill>
              </a:rPr>
              <a:t>Arctic Tundra (Trail Valley Creek, Inuvik)</a:t>
            </a:r>
          </a:p>
          <a:p>
            <a:endParaRPr lang="en-US" b="1" dirty="0">
              <a:solidFill>
                <a:schemeClr val="bg1"/>
              </a:solidFill>
            </a:endParaRPr>
          </a:p>
          <a:p>
            <a:r>
              <a:rPr lang="en-US" b="1" dirty="0">
                <a:solidFill>
                  <a:schemeClr val="bg1"/>
                </a:solidFill>
              </a:rPr>
              <a:t>Leverage ABoVE infrastructure, logistics and established snow-off flight lines</a:t>
            </a:r>
          </a:p>
          <a:p>
            <a:endParaRPr lang="en-US" b="1" dirty="0">
              <a:solidFill>
                <a:schemeClr val="bg1"/>
              </a:solidFill>
            </a:endParaRPr>
          </a:p>
          <a:p>
            <a:r>
              <a:rPr lang="en-US" b="1" dirty="0">
                <a:solidFill>
                  <a:schemeClr val="bg1"/>
                </a:solidFill>
              </a:rPr>
              <a:t>Engage ABoVE </a:t>
            </a:r>
            <a:r>
              <a:rPr lang="en-US" b="1" dirty="0" err="1">
                <a:solidFill>
                  <a:schemeClr val="bg1"/>
                </a:solidFill>
              </a:rPr>
              <a:t>SnowScapes</a:t>
            </a:r>
            <a:r>
              <a:rPr lang="en-US" b="1" dirty="0">
                <a:solidFill>
                  <a:schemeClr val="bg1"/>
                </a:solidFill>
              </a:rPr>
              <a:t> WG, NGEE-Arctic, Northern Water Futures, GNWT</a:t>
            </a:r>
          </a:p>
        </p:txBody>
      </p:sp>
    </p:spTree>
    <p:extLst>
      <p:ext uri="{BB962C8B-B14F-4D97-AF65-F5344CB8AC3E}">
        <p14:creationId xmlns:p14="http://schemas.microsoft.com/office/powerpoint/2010/main" val="1061951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D1DA4-383C-DE4D-8661-47E398908992}"/>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8D3470E3-E4FB-FC40-AB08-437CE86B98D6}"/>
              </a:ext>
            </a:extLst>
          </p:cNvPr>
          <p:cNvSpPr txBox="1"/>
          <p:nvPr/>
        </p:nvSpPr>
        <p:spPr>
          <a:xfrm>
            <a:off x="2577682" y="151381"/>
            <a:ext cx="4366984" cy="42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43" b="1" i="0" u="none" strike="noStrike" kern="1200" cap="none" spc="0" normalizeH="0" baseline="0" noProof="0" dirty="0">
                <a:ln>
                  <a:noFill/>
                </a:ln>
                <a:solidFill>
                  <a:prstClr val="white"/>
                </a:solidFill>
                <a:effectLst/>
                <a:uLnTx/>
                <a:uFillTx/>
                <a:latin typeface="Calibri" panose="020F0502020204030204"/>
                <a:ea typeface="+mn-ea"/>
                <a:cs typeface="+mn-cs"/>
              </a:rPr>
              <a:t>2018 AVIRIS-NG Flight Lines</a:t>
            </a:r>
          </a:p>
        </p:txBody>
      </p:sp>
      <p:pic>
        <p:nvPicPr>
          <p:cNvPr id="4" name="Picture 3">
            <a:extLst>
              <a:ext uri="{FF2B5EF4-FFF2-40B4-BE49-F238E27FC236}">
                <a16:creationId xmlns:a16="http://schemas.microsoft.com/office/drawing/2014/main" id="{E1BD9371-4E7A-5642-8100-A3F5091667F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C9363BD2-A96E-BC43-9D6D-DCD05DBFC937}"/>
              </a:ext>
            </a:extLst>
          </p:cNvPr>
          <p:cNvSpPr txBox="1"/>
          <p:nvPr/>
        </p:nvSpPr>
        <p:spPr>
          <a:xfrm>
            <a:off x="2923909" y="4999703"/>
            <a:ext cx="3188502"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ABoVE AVIRIS-NG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Data Acquisitions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2017-2019</a:t>
            </a:r>
          </a:p>
        </p:txBody>
      </p:sp>
    </p:spTree>
    <p:extLst>
      <p:ext uri="{BB962C8B-B14F-4D97-AF65-F5344CB8AC3E}">
        <p14:creationId xmlns:p14="http://schemas.microsoft.com/office/powerpoint/2010/main" val="2267909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A1"/>
          <p:cNvSpPr/>
          <p:nvPr/>
        </p:nvSpPr>
        <p:spPr>
          <a:xfrm>
            <a:off x="1637541" y="941039"/>
            <a:ext cx="411770" cy="404396"/>
          </a:xfrm>
          <a:prstGeom prst="rect">
            <a:avLst/>
          </a:prstGeom>
          <a:ln w="25400">
            <a:miter lim="400000"/>
          </a:ln>
          <a:extLst>
            <a:ext uri="{C572A759-6A51-4108-AA02-DFA0A04FC94B}">
              <ma14:wrappingTextBoxFlag xmlns:ma14="http://schemas.microsoft.com/office/mac/drawingml/2011/main" xmlns="" val="1"/>
            </a:ext>
          </a:extLst>
        </p:spPr>
        <p:txBody>
          <a:bodyPr wrap="none" lIns="25300" tIns="25300" rIns="25300" bIns="25300" anchor="ctr">
            <a:spAutoFit/>
          </a:bodyPr>
          <a:lstStyle>
            <a:lvl1pPr defTabSz="1160859">
              <a:defRPr sz="4600">
                <a:latin typeface="Helvetica Light"/>
                <a:ea typeface="Helvetica Light"/>
                <a:cs typeface="Helvetica Light"/>
                <a:sym typeface="Helvetica Light"/>
              </a:defRPr>
            </a:lvl1pPr>
          </a:lstStyle>
          <a:p>
            <a:r>
              <a:rPr sz="2296"/>
              <a:t>A1</a:t>
            </a:r>
          </a:p>
        </p:txBody>
      </p:sp>
      <p:sp>
        <p:nvSpPr>
          <p:cNvPr id="758" name="Line"/>
          <p:cNvSpPr/>
          <p:nvPr/>
        </p:nvSpPr>
        <p:spPr>
          <a:xfrm>
            <a:off x="11884" y="2297538"/>
            <a:ext cx="12168235" cy="1"/>
          </a:xfrm>
          <a:prstGeom prst="line">
            <a:avLst/>
          </a:prstGeom>
          <a:ln w="12700">
            <a:solidFill>
              <a:srgbClr val="FF2600"/>
            </a:solidFill>
            <a:miter lim="400000"/>
          </a:ln>
        </p:spPr>
        <p:txBody>
          <a:bodyPr lIns="35580" tIns="35580" rIns="35580" bIns="35580" anchor="ctr"/>
          <a:lstStyle/>
          <a:p>
            <a:pPr defTabSz="320820">
              <a:defRPr sz="1600">
                <a:solidFill>
                  <a:srgbClr val="000000"/>
                </a:solidFill>
                <a:latin typeface="Helvetica"/>
                <a:ea typeface="Helvetica"/>
                <a:cs typeface="Helvetica"/>
                <a:sym typeface="Helvetica"/>
              </a:defRPr>
            </a:pPr>
            <a:endParaRPr sz="799"/>
          </a:p>
        </p:txBody>
      </p:sp>
      <p:sp>
        <p:nvSpPr>
          <p:cNvPr id="759" name="Line"/>
          <p:cNvSpPr/>
          <p:nvPr/>
        </p:nvSpPr>
        <p:spPr>
          <a:xfrm flipV="1">
            <a:off x="8129201" y="-2070"/>
            <a:ext cx="1" cy="6862139"/>
          </a:xfrm>
          <a:prstGeom prst="line">
            <a:avLst/>
          </a:prstGeom>
          <a:ln w="12700">
            <a:solidFill>
              <a:srgbClr val="FF2600"/>
            </a:solidFill>
            <a:miter lim="400000"/>
          </a:ln>
        </p:spPr>
        <p:txBody>
          <a:bodyPr lIns="35580" tIns="35580" rIns="35580" bIns="35580" anchor="ctr"/>
          <a:lstStyle/>
          <a:p>
            <a:pPr defTabSz="320820">
              <a:defRPr sz="1600">
                <a:solidFill>
                  <a:srgbClr val="000000"/>
                </a:solidFill>
                <a:latin typeface="Helvetica"/>
                <a:ea typeface="Helvetica"/>
                <a:cs typeface="Helvetica"/>
                <a:sym typeface="Helvetica"/>
              </a:defRPr>
            </a:pPr>
            <a:endParaRPr sz="799"/>
          </a:p>
        </p:txBody>
      </p:sp>
      <p:sp>
        <p:nvSpPr>
          <p:cNvPr id="760" name="Line"/>
          <p:cNvSpPr/>
          <p:nvPr/>
        </p:nvSpPr>
        <p:spPr>
          <a:xfrm>
            <a:off x="11883" y="4571884"/>
            <a:ext cx="12168235" cy="1"/>
          </a:xfrm>
          <a:prstGeom prst="line">
            <a:avLst/>
          </a:prstGeom>
          <a:ln w="12700">
            <a:solidFill>
              <a:srgbClr val="FF2600"/>
            </a:solidFill>
            <a:miter lim="400000"/>
          </a:ln>
        </p:spPr>
        <p:txBody>
          <a:bodyPr lIns="35580" tIns="35580" rIns="35580" bIns="35580" anchor="ctr"/>
          <a:lstStyle/>
          <a:p>
            <a:pPr defTabSz="320820">
              <a:defRPr sz="1600">
                <a:solidFill>
                  <a:srgbClr val="000000"/>
                </a:solidFill>
                <a:latin typeface="Helvetica"/>
                <a:ea typeface="Helvetica"/>
                <a:cs typeface="Helvetica"/>
                <a:sym typeface="Helvetica"/>
              </a:defRPr>
            </a:pPr>
            <a:endParaRPr sz="799"/>
          </a:p>
        </p:txBody>
      </p:sp>
      <p:sp>
        <p:nvSpPr>
          <p:cNvPr id="761" name="Line"/>
          <p:cNvSpPr/>
          <p:nvPr/>
        </p:nvSpPr>
        <p:spPr>
          <a:xfrm flipV="1">
            <a:off x="4076316" y="-2070"/>
            <a:ext cx="1" cy="6862139"/>
          </a:xfrm>
          <a:prstGeom prst="line">
            <a:avLst/>
          </a:prstGeom>
          <a:ln w="12700">
            <a:solidFill>
              <a:srgbClr val="FF2600"/>
            </a:solidFill>
            <a:miter lim="400000"/>
          </a:ln>
        </p:spPr>
        <p:txBody>
          <a:bodyPr lIns="35580" tIns="35580" rIns="35580" bIns="35580" anchor="ctr"/>
          <a:lstStyle/>
          <a:p>
            <a:pPr defTabSz="320820">
              <a:defRPr sz="1600">
                <a:solidFill>
                  <a:srgbClr val="000000"/>
                </a:solidFill>
                <a:latin typeface="Helvetica"/>
                <a:ea typeface="Helvetica"/>
                <a:cs typeface="Helvetica"/>
                <a:sym typeface="Helvetica"/>
              </a:defRPr>
            </a:pPr>
            <a:endParaRPr sz="799"/>
          </a:p>
        </p:txBody>
      </p:sp>
      <p:sp>
        <p:nvSpPr>
          <p:cNvPr id="762" name="A2"/>
          <p:cNvSpPr/>
          <p:nvPr/>
        </p:nvSpPr>
        <p:spPr>
          <a:xfrm>
            <a:off x="1637541" y="3226803"/>
            <a:ext cx="411770" cy="404396"/>
          </a:xfrm>
          <a:prstGeom prst="rect">
            <a:avLst/>
          </a:prstGeom>
          <a:ln w="25400">
            <a:miter lim="400000"/>
          </a:ln>
          <a:extLst>
            <a:ext uri="{C572A759-6A51-4108-AA02-DFA0A04FC94B}">
              <ma14:wrappingTextBoxFlag xmlns:ma14="http://schemas.microsoft.com/office/mac/drawingml/2011/main" xmlns="" val="1"/>
            </a:ext>
          </a:extLst>
        </p:spPr>
        <p:txBody>
          <a:bodyPr wrap="none" lIns="25300" tIns="25300" rIns="25300" bIns="25300" anchor="ctr">
            <a:spAutoFit/>
          </a:bodyPr>
          <a:lstStyle>
            <a:lvl1pPr defTabSz="1160859">
              <a:defRPr sz="4600">
                <a:latin typeface="Helvetica Light"/>
                <a:ea typeface="Helvetica Light"/>
                <a:cs typeface="Helvetica Light"/>
                <a:sym typeface="Helvetica Light"/>
              </a:defRPr>
            </a:lvl1pPr>
          </a:lstStyle>
          <a:p>
            <a:r>
              <a:rPr sz="2296"/>
              <a:t>A2</a:t>
            </a:r>
          </a:p>
        </p:txBody>
      </p:sp>
      <p:sp>
        <p:nvSpPr>
          <p:cNvPr id="763" name="A3"/>
          <p:cNvSpPr/>
          <p:nvPr/>
        </p:nvSpPr>
        <p:spPr>
          <a:xfrm>
            <a:off x="1637541" y="5512567"/>
            <a:ext cx="411770" cy="404396"/>
          </a:xfrm>
          <a:prstGeom prst="rect">
            <a:avLst/>
          </a:prstGeom>
          <a:ln w="25400">
            <a:miter lim="400000"/>
          </a:ln>
          <a:extLst>
            <a:ext uri="{C572A759-6A51-4108-AA02-DFA0A04FC94B}">
              <ma14:wrappingTextBoxFlag xmlns:ma14="http://schemas.microsoft.com/office/mac/drawingml/2011/main" xmlns="" val="1"/>
            </a:ext>
          </a:extLst>
        </p:spPr>
        <p:txBody>
          <a:bodyPr wrap="none" lIns="25300" tIns="25300" rIns="25300" bIns="25300" anchor="ctr">
            <a:spAutoFit/>
          </a:bodyPr>
          <a:lstStyle>
            <a:lvl1pPr defTabSz="1160859">
              <a:defRPr sz="4600">
                <a:latin typeface="Helvetica Light"/>
                <a:ea typeface="Helvetica Light"/>
                <a:cs typeface="Helvetica Light"/>
                <a:sym typeface="Helvetica Light"/>
              </a:defRPr>
            </a:lvl1pPr>
          </a:lstStyle>
          <a:p>
            <a:r>
              <a:rPr sz="2296"/>
              <a:t>A3</a:t>
            </a:r>
          </a:p>
        </p:txBody>
      </p:sp>
      <p:sp>
        <p:nvSpPr>
          <p:cNvPr id="764" name="B2"/>
          <p:cNvSpPr/>
          <p:nvPr/>
        </p:nvSpPr>
        <p:spPr>
          <a:xfrm>
            <a:off x="5889339" y="3249640"/>
            <a:ext cx="411770" cy="404396"/>
          </a:xfrm>
          <a:prstGeom prst="rect">
            <a:avLst/>
          </a:prstGeom>
          <a:ln w="25400">
            <a:miter lim="400000"/>
          </a:ln>
          <a:extLst>
            <a:ext uri="{C572A759-6A51-4108-AA02-DFA0A04FC94B}">
              <ma14:wrappingTextBoxFlag xmlns:ma14="http://schemas.microsoft.com/office/mac/drawingml/2011/main" xmlns="" val="1"/>
            </a:ext>
          </a:extLst>
        </p:spPr>
        <p:txBody>
          <a:bodyPr wrap="none" lIns="25300" tIns="25300" rIns="25300" bIns="25300" anchor="ctr">
            <a:spAutoFit/>
          </a:bodyPr>
          <a:lstStyle>
            <a:lvl1pPr defTabSz="1160859">
              <a:defRPr sz="4600">
                <a:latin typeface="Helvetica Light"/>
                <a:ea typeface="Helvetica Light"/>
                <a:cs typeface="Helvetica Light"/>
                <a:sym typeface="Helvetica Light"/>
              </a:defRPr>
            </a:lvl1pPr>
          </a:lstStyle>
          <a:p>
            <a:r>
              <a:rPr sz="2296"/>
              <a:t>B2</a:t>
            </a:r>
          </a:p>
        </p:txBody>
      </p:sp>
      <p:sp>
        <p:nvSpPr>
          <p:cNvPr id="765" name="C2"/>
          <p:cNvSpPr/>
          <p:nvPr/>
        </p:nvSpPr>
        <p:spPr>
          <a:xfrm>
            <a:off x="9958433" y="3174884"/>
            <a:ext cx="427800" cy="404396"/>
          </a:xfrm>
          <a:prstGeom prst="rect">
            <a:avLst/>
          </a:prstGeom>
          <a:ln w="25400">
            <a:miter lim="400000"/>
          </a:ln>
          <a:extLst>
            <a:ext uri="{C572A759-6A51-4108-AA02-DFA0A04FC94B}">
              <ma14:wrappingTextBoxFlag xmlns:ma14="http://schemas.microsoft.com/office/mac/drawingml/2011/main" xmlns="" val="1"/>
            </a:ext>
          </a:extLst>
        </p:spPr>
        <p:txBody>
          <a:bodyPr wrap="none" lIns="25300" tIns="25300" rIns="25300" bIns="25300" anchor="ctr">
            <a:spAutoFit/>
          </a:bodyPr>
          <a:lstStyle>
            <a:lvl1pPr defTabSz="1160859">
              <a:defRPr sz="4600">
                <a:latin typeface="Helvetica Light"/>
                <a:ea typeface="Helvetica Light"/>
                <a:cs typeface="Helvetica Light"/>
                <a:sym typeface="Helvetica Light"/>
              </a:defRPr>
            </a:lvl1pPr>
          </a:lstStyle>
          <a:p>
            <a:r>
              <a:rPr sz="2296"/>
              <a:t>C2</a:t>
            </a:r>
          </a:p>
        </p:txBody>
      </p:sp>
      <p:sp>
        <p:nvSpPr>
          <p:cNvPr id="766" name="B1"/>
          <p:cNvSpPr/>
          <p:nvPr/>
        </p:nvSpPr>
        <p:spPr>
          <a:xfrm>
            <a:off x="5897223" y="860038"/>
            <a:ext cx="411770" cy="404396"/>
          </a:xfrm>
          <a:prstGeom prst="rect">
            <a:avLst/>
          </a:prstGeom>
          <a:ln w="25400">
            <a:miter lim="400000"/>
          </a:ln>
          <a:extLst>
            <a:ext uri="{C572A759-6A51-4108-AA02-DFA0A04FC94B}">
              <ma14:wrappingTextBoxFlag xmlns:ma14="http://schemas.microsoft.com/office/mac/drawingml/2011/main" xmlns="" val="1"/>
            </a:ext>
          </a:extLst>
        </p:spPr>
        <p:txBody>
          <a:bodyPr wrap="none" lIns="25300" tIns="25300" rIns="25300" bIns="25300" anchor="ctr">
            <a:spAutoFit/>
          </a:bodyPr>
          <a:lstStyle>
            <a:lvl1pPr defTabSz="1160859">
              <a:defRPr sz="4600">
                <a:latin typeface="Helvetica Light"/>
                <a:ea typeface="Helvetica Light"/>
                <a:cs typeface="Helvetica Light"/>
                <a:sym typeface="Helvetica Light"/>
              </a:defRPr>
            </a:lvl1pPr>
          </a:lstStyle>
          <a:p>
            <a:r>
              <a:rPr sz="2296"/>
              <a:t>B1</a:t>
            </a:r>
          </a:p>
        </p:txBody>
      </p:sp>
      <p:sp>
        <p:nvSpPr>
          <p:cNvPr id="767" name="C1"/>
          <p:cNvSpPr/>
          <p:nvPr/>
        </p:nvSpPr>
        <p:spPr>
          <a:xfrm>
            <a:off x="9958433" y="860038"/>
            <a:ext cx="427800" cy="404396"/>
          </a:xfrm>
          <a:prstGeom prst="rect">
            <a:avLst/>
          </a:prstGeom>
          <a:ln w="25400">
            <a:miter lim="400000"/>
          </a:ln>
          <a:extLst>
            <a:ext uri="{C572A759-6A51-4108-AA02-DFA0A04FC94B}">
              <ma14:wrappingTextBoxFlag xmlns:ma14="http://schemas.microsoft.com/office/mac/drawingml/2011/main" xmlns="" val="1"/>
            </a:ext>
          </a:extLst>
        </p:spPr>
        <p:txBody>
          <a:bodyPr wrap="none" lIns="25300" tIns="25300" rIns="25300" bIns="25300" anchor="ctr">
            <a:spAutoFit/>
          </a:bodyPr>
          <a:lstStyle>
            <a:lvl1pPr defTabSz="1160859">
              <a:defRPr sz="4600">
                <a:latin typeface="Helvetica Light"/>
                <a:ea typeface="Helvetica Light"/>
                <a:cs typeface="Helvetica Light"/>
                <a:sym typeface="Helvetica Light"/>
              </a:defRPr>
            </a:lvl1pPr>
          </a:lstStyle>
          <a:p>
            <a:r>
              <a:rPr sz="2296"/>
              <a:t>C1</a:t>
            </a:r>
          </a:p>
        </p:txBody>
      </p:sp>
      <p:sp>
        <p:nvSpPr>
          <p:cNvPr id="768" name="B3"/>
          <p:cNvSpPr/>
          <p:nvPr/>
        </p:nvSpPr>
        <p:spPr>
          <a:xfrm>
            <a:off x="5889339" y="5489730"/>
            <a:ext cx="411770" cy="404396"/>
          </a:xfrm>
          <a:prstGeom prst="rect">
            <a:avLst/>
          </a:prstGeom>
          <a:ln w="25400">
            <a:miter lim="400000"/>
          </a:ln>
          <a:extLst>
            <a:ext uri="{C572A759-6A51-4108-AA02-DFA0A04FC94B}">
              <ma14:wrappingTextBoxFlag xmlns:ma14="http://schemas.microsoft.com/office/mac/drawingml/2011/main" xmlns="" val="1"/>
            </a:ext>
          </a:extLst>
        </p:spPr>
        <p:txBody>
          <a:bodyPr wrap="none" lIns="25300" tIns="25300" rIns="25300" bIns="25300" anchor="ctr">
            <a:spAutoFit/>
          </a:bodyPr>
          <a:lstStyle>
            <a:lvl1pPr defTabSz="1160859">
              <a:defRPr sz="4600">
                <a:latin typeface="Helvetica Light"/>
                <a:ea typeface="Helvetica Light"/>
                <a:cs typeface="Helvetica Light"/>
                <a:sym typeface="Helvetica Light"/>
              </a:defRPr>
            </a:lvl1pPr>
          </a:lstStyle>
          <a:p>
            <a:r>
              <a:rPr sz="2296"/>
              <a:t>B3</a:t>
            </a:r>
          </a:p>
        </p:txBody>
      </p:sp>
      <p:sp>
        <p:nvSpPr>
          <p:cNvPr id="769" name="C3"/>
          <p:cNvSpPr/>
          <p:nvPr/>
        </p:nvSpPr>
        <p:spPr>
          <a:xfrm>
            <a:off x="9958433" y="5489730"/>
            <a:ext cx="427800" cy="404396"/>
          </a:xfrm>
          <a:prstGeom prst="rect">
            <a:avLst/>
          </a:prstGeom>
          <a:ln w="25400">
            <a:miter lim="400000"/>
          </a:ln>
          <a:extLst>
            <a:ext uri="{C572A759-6A51-4108-AA02-DFA0A04FC94B}">
              <ma14:wrappingTextBoxFlag xmlns:ma14="http://schemas.microsoft.com/office/mac/drawingml/2011/main" xmlns="" val="1"/>
            </a:ext>
          </a:extLst>
        </p:spPr>
        <p:txBody>
          <a:bodyPr wrap="none" lIns="25300" tIns="25300" rIns="25300" bIns="25300" anchor="ctr">
            <a:spAutoFit/>
          </a:bodyPr>
          <a:lstStyle>
            <a:lvl1pPr defTabSz="1160859">
              <a:defRPr sz="4600">
                <a:latin typeface="Helvetica Light"/>
                <a:ea typeface="Helvetica Light"/>
                <a:cs typeface="Helvetica Light"/>
                <a:sym typeface="Helvetica Light"/>
              </a:defRPr>
            </a:lvl1pPr>
          </a:lstStyle>
          <a:p>
            <a:r>
              <a:rPr sz="2296"/>
              <a:t>C3</a:t>
            </a:r>
          </a:p>
        </p:txBody>
      </p:sp>
      <p:pic>
        <p:nvPicPr>
          <p:cNvPr id="770" name="above_swaths_white.jpg" descr="above_swaths_whi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9235" y="13357"/>
            <a:ext cx="12152250" cy="6830568"/>
          </a:xfrm>
          <a:prstGeom prst="rect">
            <a:avLst/>
          </a:prstGeom>
          <a:ln w="25400">
            <a:miter lim="400000"/>
          </a:ln>
        </p:spPr>
      </p:pic>
      <p:pic>
        <p:nvPicPr>
          <p:cNvPr id="771" name="Greening_TrendColorbarEnd_lg2.tif" descr="Greening_TrendColorbarEnd_lg2.tif"/>
          <p:cNvPicPr>
            <a:picLocks noChangeAspect="1"/>
          </p:cNvPicPr>
          <p:nvPr/>
        </p:nvPicPr>
        <p:blipFill>
          <a:blip r:embed="rId4"/>
          <a:stretch>
            <a:fillRect/>
          </a:stretch>
        </p:blipFill>
        <p:spPr>
          <a:xfrm>
            <a:off x="112405" y="5770493"/>
            <a:ext cx="4548559" cy="1279283"/>
          </a:xfrm>
          <a:prstGeom prst="rect">
            <a:avLst/>
          </a:prstGeom>
          <a:ln w="25400">
            <a:miter lim="400000"/>
          </a:ln>
        </p:spPr>
      </p:pic>
      <p:sp>
        <p:nvSpPr>
          <p:cNvPr id="772" name="Data: Ju and Masek"/>
          <p:cNvSpPr txBox="1"/>
          <p:nvPr/>
        </p:nvSpPr>
        <p:spPr>
          <a:xfrm>
            <a:off x="7979134" y="6522078"/>
            <a:ext cx="1586773" cy="301999"/>
          </a:xfrm>
          <a:prstGeom prst="rect">
            <a:avLst/>
          </a:prstGeom>
          <a:ln w="25400">
            <a:miter lim="400000"/>
          </a:ln>
          <a:extLst>
            <a:ext uri="{C572A759-6A51-4108-AA02-DFA0A04FC94B}">
              <ma14:wrappingTextBoxFlag xmlns:ma14="http://schemas.microsoft.com/office/mac/drawingml/2011/main" xmlns="" val="1"/>
            </a:ext>
          </a:extLst>
        </p:spPr>
        <p:txBody>
          <a:bodyPr wrap="none" lIns="50701" tIns="50701" rIns="50701" bIns="50701" anchor="ctr">
            <a:spAutoFit/>
          </a:bodyPr>
          <a:lstStyle>
            <a:lvl1pPr>
              <a:defRPr sz="2600"/>
            </a:lvl1pPr>
          </a:lstStyle>
          <a:p>
            <a:r>
              <a:rPr sz="1297"/>
              <a:t>Data: Ju and Masek</a:t>
            </a:r>
          </a:p>
        </p:txBody>
      </p:sp>
      <p:sp>
        <p:nvSpPr>
          <p:cNvPr id="2" name="TextBox 1">
            <a:extLst>
              <a:ext uri="{FF2B5EF4-FFF2-40B4-BE49-F238E27FC236}">
                <a16:creationId xmlns:a16="http://schemas.microsoft.com/office/drawing/2014/main" id="{366C299B-6D4E-604C-AA77-E34354B15E06}"/>
              </a:ext>
            </a:extLst>
          </p:cNvPr>
          <p:cNvSpPr txBox="1"/>
          <p:nvPr/>
        </p:nvSpPr>
        <p:spPr>
          <a:xfrm>
            <a:off x="3792230" y="640708"/>
            <a:ext cx="4414798" cy="646331"/>
          </a:xfrm>
          <a:prstGeom prst="rect">
            <a:avLst/>
          </a:prstGeom>
          <a:noFill/>
        </p:spPr>
        <p:txBody>
          <a:bodyPr wrap="none" rtlCol="0">
            <a:spAutoFit/>
          </a:bodyPr>
          <a:lstStyle/>
          <a:p>
            <a:r>
              <a:rPr lang="en-US" sz="3600" dirty="0">
                <a:solidFill>
                  <a:schemeClr val="bg1"/>
                </a:solidFill>
              </a:rPr>
              <a:t>L-band SAR 2017-2019</a:t>
            </a:r>
          </a:p>
        </p:txBody>
      </p:sp>
    </p:spTree>
    <p:extLst>
      <p:ext uri="{BB962C8B-B14F-4D97-AF65-F5344CB8AC3E}">
        <p14:creationId xmlns:p14="http://schemas.microsoft.com/office/powerpoint/2010/main" val="3511907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8DE26B-EC80-7748-B9CB-9D7E0816BC7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93765"/>
            <a:ext cx="12192000" cy="6951765"/>
          </a:xfrm>
          <a:prstGeom prst="rect">
            <a:avLst/>
          </a:prstGeom>
        </p:spPr>
      </p:pic>
      <p:sp>
        <p:nvSpPr>
          <p:cNvPr id="4" name="TextBox 3">
            <a:extLst>
              <a:ext uri="{FF2B5EF4-FFF2-40B4-BE49-F238E27FC236}">
                <a16:creationId xmlns:a16="http://schemas.microsoft.com/office/drawing/2014/main" id="{B3D6B1E2-DB99-3E4F-9C1C-10A5C5F867DA}"/>
              </a:ext>
            </a:extLst>
          </p:cNvPr>
          <p:cNvSpPr txBox="1"/>
          <p:nvPr/>
        </p:nvSpPr>
        <p:spPr>
          <a:xfrm>
            <a:off x="9338084" y="1247232"/>
            <a:ext cx="2849947"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Color key:</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Red = zero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Pink = 1 to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Orange &gt;10 to 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Yellow &gt;20 to 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Green &gt;50% surface returns </a:t>
            </a:r>
          </a:p>
        </p:txBody>
      </p:sp>
      <p:sp>
        <p:nvSpPr>
          <p:cNvPr id="5" name="Title 1">
            <a:extLst>
              <a:ext uri="{FF2B5EF4-FFF2-40B4-BE49-F238E27FC236}">
                <a16:creationId xmlns:a16="http://schemas.microsoft.com/office/drawing/2014/main" id="{046B9FAD-E4F5-7E4F-8136-6EED19FF767D}"/>
              </a:ext>
            </a:extLst>
          </p:cNvPr>
          <p:cNvSpPr>
            <a:spLocks noGrp="1"/>
          </p:cNvSpPr>
          <p:nvPr>
            <p:ph type="title"/>
          </p:nvPr>
        </p:nvSpPr>
        <p:spPr>
          <a:xfrm>
            <a:off x="2709002" y="119979"/>
            <a:ext cx="8871045" cy="779463"/>
          </a:xfrm>
        </p:spPr>
        <p:txBody>
          <a:bodyPr>
            <a:noAutofit/>
          </a:bodyPr>
          <a:lstStyle/>
          <a:p>
            <a:r>
              <a:rPr lang="en-US" sz="4000" dirty="0">
                <a:solidFill>
                  <a:schemeClr val="bg1"/>
                </a:solidFill>
              </a:rPr>
              <a:t>2019 LVIS Flight Lines &amp; QA/QC</a:t>
            </a:r>
          </a:p>
        </p:txBody>
      </p:sp>
    </p:spTree>
    <p:extLst>
      <p:ext uri="{BB962C8B-B14F-4D97-AF65-F5344CB8AC3E}">
        <p14:creationId xmlns:p14="http://schemas.microsoft.com/office/powerpoint/2010/main" val="3769786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3DD2A5-44D7-674A-9360-E8BF4CC7347B}"/>
              </a:ext>
            </a:extLst>
          </p:cNvPr>
          <p:cNvPicPr>
            <a:picLocks noChangeAspect="1"/>
          </p:cNvPicPr>
          <p:nvPr/>
        </p:nvPicPr>
        <p:blipFill>
          <a:blip r:embed="rId2"/>
          <a:stretch>
            <a:fillRect/>
          </a:stretch>
        </p:blipFill>
        <p:spPr>
          <a:xfrm>
            <a:off x="7716" y="-1"/>
            <a:ext cx="8789931" cy="5301205"/>
          </a:xfrm>
          <a:prstGeom prst="rect">
            <a:avLst/>
          </a:prstGeom>
        </p:spPr>
      </p:pic>
      <p:sp>
        <p:nvSpPr>
          <p:cNvPr id="6" name="TextBox 5">
            <a:extLst>
              <a:ext uri="{FF2B5EF4-FFF2-40B4-BE49-F238E27FC236}">
                <a16:creationId xmlns:a16="http://schemas.microsoft.com/office/drawing/2014/main" id="{32BFA008-C76F-214D-A1C5-416B5BA49E02}"/>
              </a:ext>
            </a:extLst>
          </p:cNvPr>
          <p:cNvSpPr txBox="1"/>
          <p:nvPr/>
        </p:nvSpPr>
        <p:spPr>
          <a:xfrm>
            <a:off x="92598" y="5254903"/>
            <a:ext cx="2450094" cy="1815882"/>
          </a:xfrm>
          <a:prstGeom prst="rect">
            <a:avLst/>
          </a:prstGeom>
          <a:noFill/>
        </p:spPr>
        <p:txBody>
          <a:bodyPr wrap="none" rtlCol="0">
            <a:spAutoFit/>
          </a:bodyPr>
          <a:lstStyle/>
          <a:p>
            <a:r>
              <a:rPr lang="en-US" sz="1600" dirty="0"/>
              <a:t>Healy </a:t>
            </a:r>
          </a:p>
          <a:p>
            <a:r>
              <a:rPr lang="en-US" sz="1600" dirty="0"/>
              <a:t>Alpine Tundra</a:t>
            </a:r>
          </a:p>
          <a:p>
            <a:r>
              <a:rPr lang="en-US" sz="1600" dirty="0"/>
              <a:t>Eight Mile Lake NSF</a:t>
            </a:r>
          </a:p>
          <a:p>
            <a:r>
              <a:rPr lang="en-US" sz="1600" dirty="0"/>
              <a:t>NEON</a:t>
            </a:r>
          </a:p>
          <a:p>
            <a:r>
              <a:rPr lang="en-US" sz="1600" dirty="0"/>
              <a:t>NPS Denali Plots</a:t>
            </a:r>
          </a:p>
          <a:p>
            <a:r>
              <a:rPr lang="en-US" sz="1600" dirty="0"/>
              <a:t>Snow removal experiments</a:t>
            </a:r>
          </a:p>
          <a:p>
            <a:endParaRPr lang="en-US" sz="1600" dirty="0"/>
          </a:p>
        </p:txBody>
      </p:sp>
      <p:sp>
        <p:nvSpPr>
          <p:cNvPr id="7" name="TextBox 6">
            <a:extLst>
              <a:ext uri="{FF2B5EF4-FFF2-40B4-BE49-F238E27FC236}">
                <a16:creationId xmlns:a16="http://schemas.microsoft.com/office/drawing/2014/main" id="{20333163-230C-5C44-8ACC-13D084E84DAF}"/>
              </a:ext>
            </a:extLst>
          </p:cNvPr>
          <p:cNvSpPr txBox="1"/>
          <p:nvPr/>
        </p:nvSpPr>
        <p:spPr>
          <a:xfrm>
            <a:off x="6667017" y="5243329"/>
            <a:ext cx="1369990" cy="1815882"/>
          </a:xfrm>
          <a:prstGeom prst="rect">
            <a:avLst/>
          </a:prstGeom>
          <a:noFill/>
        </p:spPr>
        <p:txBody>
          <a:bodyPr wrap="none" rtlCol="0">
            <a:spAutoFit/>
          </a:bodyPr>
          <a:lstStyle/>
          <a:p>
            <a:r>
              <a:rPr lang="en-US" sz="1600" dirty="0"/>
              <a:t>Delta Junction</a:t>
            </a:r>
          </a:p>
          <a:p>
            <a:r>
              <a:rPr lang="en-US" sz="1600" dirty="0"/>
              <a:t>Boreal Forest</a:t>
            </a:r>
          </a:p>
          <a:p>
            <a:r>
              <a:rPr lang="en-US" sz="1600" dirty="0"/>
              <a:t>Biggest trees</a:t>
            </a:r>
          </a:p>
          <a:p>
            <a:r>
              <a:rPr lang="en-US" sz="1600" dirty="0"/>
              <a:t>NEON</a:t>
            </a:r>
          </a:p>
          <a:p>
            <a:r>
              <a:rPr lang="en-US" sz="1600" dirty="0" err="1"/>
              <a:t>TomoSAR</a:t>
            </a:r>
            <a:endParaRPr lang="en-US" sz="1600" dirty="0"/>
          </a:p>
          <a:p>
            <a:r>
              <a:rPr lang="en-US" sz="1600" dirty="0"/>
              <a:t>Burn History</a:t>
            </a:r>
          </a:p>
          <a:p>
            <a:endParaRPr lang="en-US" sz="1600" dirty="0"/>
          </a:p>
        </p:txBody>
      </p:sp>
      <p:sp>
        <p:nvSpPr>
          <p:cNvPr id="8" name="TextBox 7">
            <a:extLst>
              <a:ext uri="{FF2B5EF4-FFF2-40B4-BE49-F238E27FC236}">
                <a16:creationId xmlns:a16="http://schemas.microsoft.com/office/drawing/2014/main" id="{EBA61C9B-67F2-B04A-92E8-47FC1A6EEB5B}"/>
              </a:ext>
            </a:extLst>
          </p:cNvPr>
          <p:cNvSpPr txBox="1"/>
          <p:nvPr/>
        </p:nvSpPr>
        <p:spPr>
          <a:xfrm>
            <a:off x="9282896" y="706056"/>
            <a:ext cx="1288238" cy="1323439"/>
          </a:xfrm>
          <a:prstGeom prst="rect">
            <a:avLst/>
          </a:prstGeom>
          <a:noFill/>
        </p:spPr>
        <p:txBody>
          <a:bodyPr wrap="none" rtlCol="0">
            <a:spAutoFit/>
          </a:bodyPr>
          <a:lstStyle/>
          <a:p>
            <a:r>
              <a:rPr lang="en-US" sz="1600" dirty="0"/>
              <a:t>Fairbanks</a:t>
            </a:r>
          </a:p>
          <a:p>
            <a:r>
              <a:rPr lang="en-US" sz="1600" dirty="0"/>
              <a:t>Boreal Forest</a:t>
            </a:r>
          </a:p>
          <a:p>
            <a:r>
              <a:rPr lang="en-US" sz="1600" dirty="0"/>
              <a:t>NEON</a:t>
            </a:r>
          </a:p>
          <a:p>
            <a:r>
              <a:rPr lang="en-US" sz="1600" dirty="0"/>
              <a:t>BNZ LTER</a:t>
            </a:r>
          </a:p>
          <a:p>
            <a:r>
              <a:rPr lang="en-US" sz="1600" dirty="0"/>
              <a:t>CRREL sites</a:t>
            </a:r>
          </a:p>
        </p:txBody>
      </p:sp>
      <p:sp>
        <p:nvSpPr>
          <p:cNvPr id="9" name="TextBox 8">
            <a:extLst>
              <a:ext uri="{FF2B5EF4-FFF2-40B4-BE49-F238E27FC236}">
                <a16:creationId xmlns:a16="http://schemas.microsoft.com/office/drawing/2014/main" id="{A7F740E6-0469-E140-AD44-96F8BF6554C5}"/>
              </a:ext>
            </a:extLst>
          </p:cNvPr>
          <p:cNvSpPr txBox="1"/>
          <p:nvPr/>
        </p:nvSpPr>
        <p:spPr>
          <a:xfrm>
            <a:off x="9375494" y="2696901"/>
            <a:ext cx="1831399" cy="2308324"/>
          </a:xfrm>
          <a:prstGeom prst="rect">
            <a:avLst/>
          </a:prstGeom>
          <a:noFill/>
        </p:spPr>
        <p:txBody>
          <a:bodyPr wrap="none" rtlCol="0">
            <a:spAutoFit/>
          </a:bodyPr>
          <a:lstStyle/>
          <a:p>
            <a:r>
              <a:rPr lang="en-US" dirty="0"/>
              <a:t>Fairbanks Region:</a:t>
            </a:r>
          </a:p>
          <a:p>
            <a:r>
              <a:rPr lang="en-US" dirty="0"/>
              <a:t>Road Accessible</a:t>
            </a:r>
          </a:p>
          <a:p>
            <a:r>
              <a:rPr lang="en-US" dirty="0"/>
              <a:t>L-Band SAR</a:t>
            </a:r>
          </a:p>
          <a:p>
            <a:r>
              <a:rPr lang="en-US" dirty="0"/>
              <a:t>LVIS</a:t>
            </a:r>
          </a:p>
          <a:p>
            <a:r>
              <a:rPr lang="en-US" dirty="0"/>
              <a:t>AVIRIS</a:t>
            </a:r>
          </a:p>
          <a:p>
            <a:r>
              <a:rPr lang="en-US" dirty="0"/>
              <a:t>G-</a:t>
            </a:r>
            <a:r>
              <a:rPr lang="en-US" dirty="0" err="1"/>
              <a:t>LiHT</a:t>
            </a:r>
            <a:endParaRPr lang="en-US" dirty="0"/>
          </a:p>
          <a:p>
            <a:r>
              <a:rPr lang="en-US" dirty="0"/>
              <a:t>NEON Airborne</a:t>
            </a:r>
          </a:p>
          <a:p>
            <a:r>
              <a:rPr lang="en-US" dirty="0"/>
              <a:t>Various lidar</a:t>
            </a:r>
          </a:p>
        </p:txBody>
      </p:sp>
    </p:spTree>
    <p:extLst>
      <p:ext uri="{BB962C8B-B14F-4D97-AF65-F5344CB8AC3E}">
        <p14:creationId xmlns:p14="http://schemas.microsoft.com/office/powerpoint/2010/main" val="4054018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8068DA-A508-6240-B3CE-DD71547732C0}"/>
              </a:ext>
            </a:extLst>
          </p:cNvPr>
          <p:cNvPicPr>
            <a:picLocks noChangeAspect="1"/>
          </p:cNvPicPr>
          <p:nvPr/>
        </p:nvPicPr>
        <p:blipFill>
          <a:blip r:embed="rId2"/>
          <a:stretch>
            <a:fillRect/>
          </a:stretch>
        </p:blipFill>
        <p:spPr>
          <a:xfrm>
            <a:off x="0" y="-1"/>
            <a:ext cx="12192000" cy="7360967"/>
          </a:xfrm>
          <a:prstGeom prst="rect">
            <a:avLst/>
          </a:prstGeom>
        </p:spPr>
      </p:pic>
      <p:sp>
        <p:nvSpPr>
          <p:cNvPr id="3" name="TextBox 2">
            <a:extLst>
              <a:ext uri="{FF2B5EF4-FFF2-40B4-BE49-F238E27FC236}">
                <a16:creationId xmlns:a16="http://schemas.microsoft.com/office/drawing/2014/main" id="{D0F19633-7CCB-E545-AEE6-6ED97F32623E}"/>
              </a:ext>
            </a:extLst>
          </p:cNvPr>
          <p:cNvSpPr txBox="1"/>
          <p:nvPr/>
        </p:nvSpPr>
        <p:spPr>
          <a:xfrm>
            <a:off x="510225" y="5146892"/>
            <a:ext cx="457105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LVIS Acquisitions across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2019 Shovel Creek Fire Perimeter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Near Fairbanks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a:rPr>
              <a:t>Road Accessible</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D075D31-9EF7-BD4A-98B6-E34F2F1D804D}"/>
              </a:ext>
            </a:extLst>
          </p:cNvPr>
          <p:cNvSpPr txBox="1"/>
          <p:nvPr/>
        </p:nvSpPr>
        <p:spPr>
          <a:xfrm rot="20517905">
            <a:off x="1485777" y="3015181"/>
            <a:ext cx="31054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Approximate 2015 G-</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LiHT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track</a:t>
            </a:r>
          </a:p>
        </p:txBody>
      </p:sp>
    </p:spTree>
    <p:extLst>
      <p:ext uri="{BB962C8B-B14F-4D97-AF65-F5344CB8AC3E}">
        <p14:creationId xmlns:p14="http://schemas.microsoft.com/office/powerpoint/2010/main" val="1668847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60EB9D-6653-AF4F-8FD1-8D834B5C9F24}"/>
              </a:ext>
            </a:extLst>
          </p:cNvPr>
          <p:cNvPicPr>
            <a:picLocks noChangeAspect="1"/>
          </p:cNvPicPr>
          <p:nvPr/>
        </p:nvPicPr>
        <p:blipFill>
          <a:blip r:embed="rId2"/>
          <a:stretch>
            <a:fillRect/>
          </a:stretch>
        </p:blipFill>
        <p:spPr>
          <a:xfrm>
            <a:off x="1" y="0"/>
            <a:ext cx="9549114" cy="5153402"/>
          </a:xfrm>
          <a:prstGeom prst="rect">
            <a:avLst/>
          </a:prstGeom>
        </p:spPr>
      </p:pic>
      <p:sp>
        <p:nvSpPr>
          <p:cNvPr id="6" name="TextBox 5">
            <a:extLst>
              <a:ext uri="{FF2B5EF4-FFF2-40B4-BE49-F238E27FC236}">
                <a16:creationId xmlns:a16="http://schemas.microsoft.com/office/drawing/2014/main" id="{90846B9A-316B-FE4D-B7AA-7834DBB257FE}"/>
              </a:ext>
            </a:extLst>
          </p:cNvPr>
          <p:cNvSpPr txBox="1"/>
          <p:nvPr/>
        </p:nvSpPr>
        <p:spPr>
          <a:xfrm>
            <a:off x="0" y="5153402"/>
            <a:ext cx="1934376" cy="1754326"/>
          </a:xfrm>
          <a:prstGeom prst="rect">
            <a:avLst/>
          </a:prstGeom>
          <a:noFill/>
        </p:spPr>
        <p:txBody>
          <a:bodyPr wrap="none" rtlCol="0">
            <a:spAutoFit/>
          </a:bodyPr>
          <a:lstStyle/>
          <a:p>
            <a:r>
              <a:rPr lang="en-US" dirty="0" err="1"/>
              <a:t>Utqiagvik</a:t>
            </a:r>
            <a:r>
              <a:rPr lang="en-US" dirty="0"/>
              <a:t> (Barrow)</a:t>
            </a:r>
          </a:p>
          <a:p>
            <a:r>
              <a:rPr lang="en-US" dirty="0"/>
              <a:t>Tundra</a:t>
            </a:r>
          </a:p>
          <a:p>
            <a:r>
              <a:rPr lang="en-US" dirty="0"/>
              <a:t>NGEE-Arctic</a:t>
            </a:r>
          </a:p>
          <a:p>
            <a:r>
              <a:rPr lang="en-US" dirty="0"/>
              <a:t>NEON</a:t>
            </a:r>
          </a:p>
          <a:p>
            <a:r>
              <a:rPr lang="en-US" dirty="0"/>
              <a:t>BEO &amp; Lagoon</a:t>
            </a:r>
          </a:p>
          <a:p>
            <a:endParaRPr lang="en-US" dirty="0"/>
          </a:p>
        </p:txBody>
      </p:sp>
      <p:sp>
        <p:nvSpPr>
          <p:cNvPr id="7" name="TextBox 6">
            <a:extLst>
              <a:ext uri="{FF2B5EF4-FFF2-40B4-BE49-F238E27FC236}">
                <a16:creationId xmlns:a16="http://schemas.microsoft.com/office/drawing/2014/main" id="{7EC1DB22-D248-774E-94A5-6E104B80B753}"/>
              </a:ext>
            </a:extLst>
          </p:cNvPr>
          <p:cNvSpPr txBox="1"/>
          <p:nvPr/>
        </p:nvSpPr>
        <p:spPr>
          <a:xfrm>
            <a:off x="2230839" y="5153402"/>
            <a:ext cx="2731389" cy="2031325"/>
          </a:xfrm>
          <a:prstGeom prst="rect">
            <a:avLst/>
          </a:prstGeom>
          <a:noFill/>
        </p:spPr>
        <p:txBody>
          <a:bodyPr wrap="none" rtlCol="0">
            <a:spAutoFit/>
          </a:bodyPr>
          <a:lstStyle/>
          <a:p>
            <a:r>
              <a:rPr lang="en-US" dirty="0" err="1"/>
              <a:t>Toolik</a:t>
            </a:r>
            <a:r>
              <a:rPr lang="en-US" dirty="0"/>
              <a:t> (road)</a:t>
            </a:r>
          </a:p>
          <a:p>
            <a:r>
              <a:rPr lang="en-US" dirty="0"/>
              <a:t>Tundra</a:t>
            </a:r>
          </a:p>
          <a:p>
            <a:r>
              <a:rPr lang="en-US" dirty="0"/>
              <a:t>LTER</a:t>
            </a:r>
          </a:p>
          <a:p>
            <a:r>
              <a:rPr lang="en-US" dirty="0"/>
              <a:t>NEON</a:t>
            </a:r>
          </a:p>
          <a:p>
            <a:r>
              <a:rPr lang="en-US" dirty="0"/>
              <a:t>Anaktuvuk (snow machine)</a:t>
            </a:r>
          </a:p>
          <a:p>
            <a:r>
              <a:rPr lang="en-US" dirty="0"/>
              <a:t>Deadhorse (road)</a:t>
            </a:r>
          </a:p>
          <a:p>
            <a:endParaRPr lang="en-US" dirty="0"/>
          </a:p>
        </p:txBody>
      </p:sp>
      <p:sp>
        <p:nvSpPr>
          <p:cNvPr id="8" name="TextBox 7">
            <a:extLst>
              <a:ext uri="{FF2B5EF4-FFF2-40B4-BE49-F238E27FC236}">
                <a16:creationId xmlns:a16="http://schemas.microsoft.com/office/drawing/2014/main" id="{FC258554-2D8D-6541-BF59-2B6551D99699}"/>
              </a:ext>
            </a:extLst>
          </p:cNvPr>
          <p:cNvSpPr txBox="1"/>
          <p:nvPr/>
        </p:nvSpPr>
        <p:spPr>
          <a:xfrm>
            <a:off x="9549115" y="3254888"/>
            <a:ext cx="1965538" cy="1200329"/>
          </a:xfrm>
          <a:prstGeom prst="rect">
            <a:avLst/>
          </a:prstGeom>
          <a:noFill/>
        </p:spPr>
        <p:txBody>
          <a:bodyPr wrap="none" rtlCol="0">
            <a:spAutoFit/>
          </a:bodyPr>
          <a:lstStyle/>
          <a:p>
            <a:r>
              <a:rPr lang="en-US" dirty="0"/>
              <a:t>Trail Valley</a:t>
            </a:r>
          </a:p>
          <a:p>
            <a:r>
              <a:rPr lang="en-US" dirty="0"/>
              <a:t>Tundra &amp; Taiga</a:t>
            </a:r>
          </a:p>
          <a:p>
            <a:r>
              <a:rPr lang="en-US" dirty="0"/>
              <a:t>Accessible by road </a:t>
            </a:r>
          </a:p>
          <a:p>
            <a:r>
              <a:rPr lang="en-US" dirty="0"/>
              <a:t>from Inuvik</a:t>
            </a:r>
          </a:p>
        </p:txBody>
      </p:sp>
    </p:spTree>
    <p:extLst>
      <p:ext uri="{BB962C8B-B14F-4D97-AF65-F5344CB8AC3E}">
        <p14:creationId xmlns:p14="http://schemas.microsoft.com/office/powerpoint/2010/main" val="645137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45071F-1FB2-834E-9F63-19ECCF9D36EA}"/>
              </a:ext>
            </a:extLst>
          </p:cNvPr>
          <p:cNvPicPr>
            <a:picLocks noChangeAspect="1"/>
          </p:cNvPicPr>
          <p:nvPr/>
        </p:nvPicPr>
        <p:blipFill>
          <a:blip r:embed="rId2"/>
          <a:stretch>
            <a:fillRect/>
          </a:stretch>
        </p:blipFill>
        <p:spPr>
          <a:xfrm>
            <a:off x="4720046" y="3039911"/>
            <a:ext cx="7304171" cy="3818089"/>
          </a:xfrm>
          <a:prstGeom prst="rect">
            <a:avLst/>
          </a:prstGeom>
        </p:spPr>
      </p:pic>
      <p:sp>
        <p:nvSpPr>
          <p:cNvPr id="7" name="Rectangle 6">
            <a:extLst>
              <a:ext uri="{FF2B5EF4-FFF2-40B4-BE49-F238E27FC236}">
                <a16:creationId xmlns:a16="http://schemas.microsoft.com/office/drawing/2014/main" id="{8FB1AAD2-15D8-C24D-BAE2-B29140BBF7E3}"/>
              </a:ext>
            </a:extLst>
          </p:cNvPr>
          <p:cNvSpPr/>
          <p:nvPr/>
        </p:nvSpPr>
        <p:spPr>
          <a:xfrm>
            <a:off x="347427" y="4539993"/>
            <a:ext cx="4171406"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7ED"/>
                </a:solidFill>
                <a:effectLst/>
                <a:uLnTx/>
                <a:uFillTx/>
                <a:latin typeface="Calibri" panose="020F0502020204030204"/>
                <a:ea typeface="+mn-ea"/>
                <a:cs typeface="+mn-cs"/>
              </a:rPr>
              <a:t>How are snow properties influenced by wildfire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7ED"/>
                </a:solidFill>
                <a:effectLst/>
                <a:uLnTx/>
                <a:uFillTx/>
                <a:latin typeface="Calibri" panose="020F0502020204030204"/>
                <a:ea typeface="+mn-ea"/>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7ED"/>
                </a:solidFill>
                <a:effectLst/>
                <a:uLnTx/>
                <a:uFillTx/>
                <a:latin typeface="Calibri" panose="020F0502020204030204"/>
                <a:ea typeface="+mn-ea"/>
                <a:cs typeface="+mn-cs"/>
              </a:rPr>
              <a:t>how they in turn do they influence ecosystem recovery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7ED"/>
                </a:solidFill>
                <a:effectLst/>
                <a:uLnTx/>
                <a:uFillTx/>
                <a:latin typeface="Calibri" panose="020F0502020204030204"/>
                <a:ea typeface="+mn-ea"/>
                <a:cs typeface="+mn-cs"/>
              </a:rPr>
              <a:t>and vulnerability to fire?</a:t>
            </a:r>
          </a:p>
        </p:txBody>
      </p:sp>
      <p:sp>
        <p:nvSpPr>
          <p:cNvPr id="8" name="Content Placeholder 8">
            <a:extLst>
              <a:ext uri="{FF2B5EF4-FFF2-40B4-BE49-F238E27FC236}">
                <a16:creationId xmlns:a16="http://schemas.microsoft.com/office/drawing/2014/main" id="{ECB06DD8-7DE1-6D43-AFAD-1ED951176444}"/>
              </a:ext>
            </a:extLst>
          </p:cNvPr>
          <p:cNvSpPr txBox="1">
            <a:spLocks/>
          </p:cNvSpPr>
          <p:nvPr/>
        </p:nvSpPr>
        <p:spPr>
          <a:xfrm>
            <a:off x="63500" y="114300"/>
            <a:ext cx="12280900" cy="4425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800" b="1" i="0" u="none" strike="noStrike" kern="1200" cap="none" spc="0" normalizeH="0" baseline="0" noProof="0" dirty="0">
                <a:ln>
                  <a:noFill/>
                </a:ln>
                <a:solidFill>
                  <a:srgbClr val="0D19EE"/>
                </a:solidFill>
                <a:effectLst/>
                <a:uLnTx/>
                <a:uFillTx/>
                <a:latin typeface="Calibri" panose="020F0502020204030204"/>
                <a:ea typeface="+mn-ea"/>
                <a:cs typeface="+mn-cs"/>
              </a:rPr>
              <a:t>1.  Integrative Study: </a:t>
            </a:r>
            <a:r>
              <a:rPr kumimoji="0" lang="en-US" sz="3600" b="0" i="0" u="none" strike="noStrike" kern="1200" cap="none" spc="0" normalizeH="0" baseline="0" noProof="0" dirty="0">
                <a:ln>
                  <a:noFill/>
                </a:ln>
                <a:solidFill>
                  <a:srgbClr val="0D19EE"/>
                </a:solidFill>
                <a:effectLst/>
                <a:uLnTx/>
                <a:uFillTx/>
                <a:latin typeface="Calibri" panose="020F0502020204030204"/>
                <a:ea typeface="+mn-ea"/>
                <a:cs typeface="+mn-cs"/>
              </a:rPr>
              <a:t>Brainstorming ‘Snow Ecology’ questions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0067ED"/>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E765B4-175C-5342-997E-AF51DCB20A34}"/>
              </a:ext>
            </a:extLst>
          </p:cNvPr>
          <p:cNvSpPr>
            <a:spLocks noGrp="1"/>
          </p:cNvSpPr>
          <p:nvPr>
            <p:ph idx="1"/>
          </p:nvPr>
        </p:nvSpPr>
        <p:spPr>
          <a:xfrm>
            <a:off x="0" y="757536"/>
            <a:ext cx="8647611" cy="3527082"/>
          </a:xfrm>
        </p:spPr>
        <p:txBody>
          <a:bodyPr>
            <a:normAutofit/>
          </a:bodyPr>
          <a:lstStyle/>
          <a:p>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Can the amount of spring snowmelt water (=end-winter SWE) from the snowpack predict the number of wildfires occurring over the course of the following summer? </a:t>
            </a:r>
            <a:endParaRPr kumimoji="0" lang="en-US" altLang="en-US" sz="1000" b="0"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altLang="en-US" sz="1000" dirty="0">
                <a:latin typeface="Calibri" panose="020F0502020204030204" pitchFamily="34" charset="0"/>
                <a:ea typeface="Calibri" panose="020F0502020204030204" pitchFamily="34" charset="0"/>
                <a:cs typeface="Times New Roman" panose="02020603050405020304" pitchFamily="18" charset="0"/>
              </a:rPr>
              <a:t>What is the significance of the vegetation protruding the snow surface in spring; something like quantifying the inter-annual variability of the amount of vegetation available above the snow surface to browsers, e.g., moose, within the </a:t>
            </a:r>
            <a:r>
              <a:rPr lang="en-US" altLang="en-US" sz="1000" dirty="0" err="1">
                <a:latin typeface="Calibri" panose="020F0502020204030204" pitchFamily="34" charset="0"/>
                <a:ea typeface="Calibri" panose="020F0502020204030204" pitchFamily="34" charset="0"/>
                <a:cs typeface="Times New Roman" panose="02020603050405020304" pitchFamily="18" charset="0"/>
              </a:rPr>
              <a:t>ABoVE</a:t>
            </a:r>
            <a:r>
              <a:rPr lang="en-US" altLang="en-US" sz="1000" dirty="0">
                <a:latin typeface="Calibri" panose="020F0502020204030204" pitchFamily="34" charset="0"/>
                <a:ea typeface="Calibri" panose="020F0502020204030204" pitchFamily="34" charset="0"/>
                <a:cs typeface="Times New Roman" panose="02020603050405020304" pitchFamily="18" charset="0"/>
              </a:rPr>
              <a:t> domain. </a:t>
            </a:r>
            <a:endParaRPr lang="en-US" altLang="en-US" sz="1000" u="sng" dirty="0">
              <a:latin typeface="Calibri" panose="020F0502020204030204" pitchFamily="34" charset="0"/>
              <a:ea typeface="Calibri" panose="020F0502020204030204" pitchFamily="34" charset="0"/>
              <a:cs typeface="Times New Roman" panose="02020603050405020304" pitchFamily="18" charset="0"/>
            </a:endParaRPr>
          </a:p>
          <a:p>
            <a:r>
              <a:rPr lang="en-US" altLang="en-US" sz="1000" dirty="0">
                <a:latin typeface="Calibri" panose="020F0502020204030204" pitchFamily="34" charset="0"/>
                <a:ea typeface="Calibri" panose="020F0502020204030204" pitchFamily="34" charset="0"/>
                <a:cs typeface="Times New Roman" panose="02020603050405020304" pitchFamily="18" charset="0"/>
              </a:rPr>
              <a:t>Historically, is the insulating effect of the snowpack (combined snow thermal resistance and air temperature during winter) a significant driver of the summer active-layer thickness? If yes, how is a warmer and snow-rich or snow-poor future climate going to affect the active-layer thickness. </a:t>
            </a:r>
            <a:endParaRPr lang="en-US" altLang="en-US" sz="1000" u="sng" dirty="0">
              <a:latin typeface="Calibri" panose="020F0502020204030204" pitchFamily="34" charset="0"/>
              <a:ea typeface="Calibri" panose="020F0502020204030204" pitchFamily="34" charset="0"/>
              <a:cs typeface="Times New Roman" panose="02020603050405020304" pitchFamily="18" charset="0"/>
            </a:endParaRPr>
          </a:p>
          <a:p>
            <a:r>
              <a:rPr lang="en-US" sz="1000" dirty="0"/>
              <a:t>I think it's well established that the black char from recent burns decrease albedo, which should increase spring melt rates. I'm not sure if it's known how long this effect persists. </a:t>
            </a:r>
            <a:r>
              <a:rPr lang="en-US" sz="1000" dirty="0" err="1"/>
              <a:t>Eg.</a:t>
            </a:r>
            <a:r>
              <a:rPr lang="en-US" sz="1000" dirty="0"/>
              <a:t>, does veg recovery in year 1 after fire do away with this effect, or does it persist for a few years? Also, do we already know how fire affects depth? Seems depth should be higher in absence of canopy interception?</a:t>
            </a:r>
          </a:p>
          <a:p>
            <a:r>
              <a:rPr lang="en-US" sz="1000" dirty="0"/>
              <a:t>Could shrub expansion lead to later snow-off dates, or increase spatial heterogeneity in snowmelt dynamics through their creation of snow "fences"? Implications for growing season water availability--potential positive feedback that increases shrub growth</a:t>
            </a:r>
          </a:p>
          <a:p>
            <a:r>
              <a:rPr lang="en-US" sz="1000" dirty="0"/>
              <a:t>There has been a recent flurry of </a:t>
            </a:r>
            <a:r>
              <a:rPr lang="en-US" sz="1000" dirty="0" err="1"/>
              <a:t>ABoVE</a:t>
            </a:r>
            <a:r>
              <a:rPr lang="en-US" sz="1000" dirty="0"/>
              <a:t> papers indicating that cold-season soil respiration is higher than previously recognized, high enough to turn tundra from carbon source to sink, with especially high rates during shoulder seasons. For this question I'd perhaps be more interested in fall than spring. Does fall temp/</a:t>
            </a:r>
            <a:r>
              <a:rPr lang="en-US" sz="1000" dirty="0" err="1"/>
              <a:t>precip</a:t>
            </a:r>
            <a:r>
              <a:rPr lang="en-US" sz="1000" dirty="0"/>
              <a:t> have a disproportionately large impact on soil ALT/respiration for the rest of the cold season? Fall conditions may determine insulative properties more-so than winter/spring, and the basal snow layer may also have a large impact on spring melt dynamics.</a:t>
            </a:r>
          </a:p>
          <a:p>
            <a:r>
              <a:rPr lang="en-US" sz="1000" dirty="0"/>
              <a:t>How will changing in snow cover and snowpack properties influence (a) forest growth/recovery/regeneration rates, and (b) successional trajectories (i.e. functional type dominance), of boreal forest stands following fire disturbance?</a:t>
            </a:r>
          </a:p>
        </p:txBody>
      </p:sp>
      <p:pic>
        <p:nvPicPr>
          <p:cNvPr id="13" name="Picture 12">
            <a:extLst>
              <a:ext uri="{FF2B5EF4-FFF2-40B4-BE49-F238E27FC236}">
                <a16:creationId xmlns:a16="http://schemas.microsoft.com/office/drawing/2014/main" id="{5BA5B56C-8166-AC48-9851-4437B76BDB74}"/>
              </a:ext>
            </a:extLst>
          </p:cNvPr>
          <p:cNvPicPr>
            <a:picLocks noChangeAspect="1"/>
          </p:cNvPicPr>
          <p:nvPr/>
        </p:nvPicPr>
        <p:blipFill>
          <a:blip r:embed="rId3"/>
          <a:stretch>
            <a:fillRect/>
          </a:stretch>
        </p:blipFill>
        <p:spPr>
          <a:xfrm>
            <a:off x="2438400" y="4111802"/>
            <a:ext cx="285197" cy="290336"/>
          </a:xfrm>
          <a:prstGeom prst="rect">
            <a:avLst/>
          </a:prstGeom>
        </p:spPr>
      </p:pic>
    </p:spTree>
    <p:extLst>
      <p:ext uri="{BB962C8B-B14F-4D97-AF65-F5344CB8AC3E}">
        <p14:creationId xmlns:p14="http://schemas.microsoft.com/office/powerpoint/2010/main" val="342170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15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250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300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9"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6000"/>
                                        <p:tgtEl>
                                          <p:spTgt spid="7"/>
                                        </p:tgtEl>
                                      </p:cBhvr>
                                    </p:animEffect>
                                  </p:childTnLst>
                                </p:cTn>
                              </p:par>
                              <p:par>
                                <p:cTn id="22" presetID="9"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6000"/>
                                        <p:tgtEl>
                                          <p:spTgt spid="5"/>
                                        </p:tgtEl>
                                      </p:cBhvr>
                                    </p:animEffec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1131</Words>
  <Application>Microsoft Macintosh PowerPoint</Application>
  <PresentationFormat>Widescreen</PresentationFormat>
  <Paragraphs>155</Paragraphs>
  <Slides>11</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.SFNSDisplay-Regular</vt:lpstr>
      <vt:lpstr>Arial</vt:lpstr>
      <vt:lpstr>Calibri</vt:lpstr>
      <vt:lpstr>Calibri Light</vt:lpstr>
      <vt:lpstr>Helvetica</vt:lpstr>
      <vt:lpstr>Helvetica Light</vt:lpstr>
      <vt:lpstr>Office Theme</vt:lpstr>
      <vt:lpstr>PowerPoint Presentation</vt:lpstr>
      <vt:lpstr>PowerPoint Presentation</vt:lpstr>
      <vt:lpstr>PowerPoint Presentation</vt:lpstr>
      <vt:lpstr>PowerPoint Presentation</vt:lpstr>
      <vt:lpstr>2019 LVIS Flight Lines &amp; QA/QC</vt:lpstr>
      <vt:lpstr>PowerPoint Presentation</vt:lpstr>
      <vt:lpstr>PowerPoint Presentation</vt:lpstr>
      <vt:lpstr>PowerPoint Presentation</vt:lpstr>
      <vt:lpstr>PowerPoint Presentation</vt:lpstr>
      <vt:lpstr>Snowscapes Working Group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Griffith, Peter C. (GSFC-618.0)[SCIENCE SYSTEMS AND APPLICATIONS INC]</dc:creator>
  <cp:lastModifiedBy>Microsoft Office User</cp:lastModifiedBy>
  <cp:revision>17</cp:revision>
  <dcterms:created xsi:type="dcterms:W3CDTF">2020-07-22T18:53:07Z</dcterms:created>
  <dcterms:modified xsi:type="dcterms:W3CDTF">2020-09-14T14:07:41Z</dcterms:modified>
</cp:coreProperties>
</file>