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2" r:id="rId1"/>
    <p:sldMasterId id="2147483824" r:id="rId2"/>
  </p:sldMasterIdLst>
  <p:notesMasterIdLst>
    <p:notesMasterId r:id="rId12"/>
  </p:notesMasterIdLst>
  <p:handoutMasterIdLst>
    <p:handoutMasterId r:id="rId13"/>
  </p:handoutMasterIdLst>
  <p:sldIdLst>
    <p:sldId id="256" r:id="rId3"/>
    <p:sldId id="267" r:id="rId4"/>
    <p:sldId id="258" r:id="rId5"/>
    <p:sldId id="260" r:id="rId6"/>
    <p:sldId id="262" r:id="rId7"/>
    <p:sldId id="264" r:id="rId8"/>
    <p:sldId id="261" r:id="rId9"/>
    <p:sldId id="259" r:id="rId10"/>
    <p:sldId id="265" r:id="rId11"/>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4660"/>
  </p:normalViewPr>
  <p:slideViewPr>
    <p:cSldViewPr snapToGrid="0">
      <p:cViewPr varScale="1">
        <p:scale>
          <a:sx n="52" d="100"/>
          <a:sy n="52" d="100"/>
        </p:scale>
        <p:origin x="43" y="3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56050" y="0"/>
            <a:ext cx="3027363" cy="465138"/>
          </a:xfrm>
          <a:prstGeom prst="rect">
            <a:avLst/>
          </a:prstGeom>
        </p:spPr>
        <p:txBody>
          <a:bodyPr vert="horz" lIns="91440" tIns="45720" rIns="91440" bIns="45720" rtlCol="0"/>
          <a:lstStyle>
            <a:lvl1pPr algn="r">
              <a:defRPr sz="1200"/>
            </a:lvl1pPr>
          </a:lstStyle>
          <a:p>
            <a:fld id="{1E2D4A81-4C40-4732-8C0D-7F6AAB997D1A}" type="datetimeFigureOut">
              <a:rPr lang="en-US" smtClean="0"/>
              <a:t>10/28/2016</a:t>
            </a:fld>
            <a:endParaRPr lang="en-US"/>
          </a:p>
        </p:txBody>
      </p:sp>
      <p:sp>
        <p:nvSpPr>
          <p:cNvPr id="4" name="Footer Placeholder 3"/>
          <p:cNvSpPr>
            <a:spLocks noGrp="1"/>
          </p:cNvSpPr>
          <p:nvPr>
            <p:ph type="ftr" sz="quarter" idx="2"/>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56050" y="8818563"/>
            <a:ext cx="3027363" cy="465137"/>
          </a:xfrm>
          <a:prstGeom prst="rect">
            <a:avLst/>
          </a:prstGeom>
        </p:spPr>
        <p:txBody>
          <a:bodyPr vert="horz" lIns="91440" tIns="45720" rIns="91440" bIns="45720" rtlCol="0" anchor="b"/>
          <a:lstStyle>
            <a:lvl1pPr algn="r">
              <a:defRPr sz="1200"/>
            </a:lvl1pPr>
          </a:lstStyle>
          <a:p>
            <a:fld id="{B5EAFC81-1369-45F9-8EA5-29106A049AD1}" type="slidenum">
              <a:rPr lang="en-US" smtClean="0"/>
              <a:t>‹#›</a:t>
            </a:fld>
            <a:endParaRPr lang="en-US"/>
          </a:p>
        </p:txBody>
      </p:sp>
    </p:spTree>
    <p:extLst>
      <p:ext uri="{BB962C8B-B14F-4D97-AF65-F5344CB8AC3E}">
        <p14:creationId xmlns:p14="http://schemas.microsoft.com/office/powerpoint/2010/main" val="184939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440" tIns="45720" rIns="91440" bIns="45720" rtlCol="0"/>
          <a:lstStyle>
            <a:lvl1pPr algn="r">
              <a:defRPr sz="1200"/>
            </a:lvl1pPr>
          </a:lstStyle>
          <a:p>
            <a:fld id="{57C95CF2-DF69-4BAB-AA23-57BC546F6887}" type="datetimeFigureOut">
              <a:rPr lang="en-US" smtClean="0"/>
              <a:t>10/28/2016</a:t>
            </a:fld>
            <a:endParaRPr lang="en-US"/>
          </a:p>
        </p:txBody>
      </p:sp>
      <p:sp>
        <p:nvSpPr>
          <p:cNvPr id="4" name="Slide Image Placeholder 3"/>
          <p:cNvSpPr>
            <a:spLocks noGrp="1" noRot="1" noChangeAspect="1"/>
          </p:cNvSpPr>
          <p:nvPr>
            <p:ph type="sldImg" idx="2"/>
          </p:nvPr>
        </p:nvSpPr>
        <p:spPr>
          <a:xfrm>
            <a:off x="706438" y="1160463"/>
            <a:ext cx="5572125" cy="3133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8500" y="4467225"/>
            <a:ext cx="5588000" cy="36560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8563"/>
            <a:ext cx="3027363"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56050" y="8818563"/>
            <a:ext cx="3027363" cy="465137"/>
          </a:xfrm>
          <a:prstGeom prst="rect">
            <a:avLst/>
          </a:prstGeom>
        </p:spPr>
        <p:txBody>
          <a:bodyPr vert="horz" lIns="91440" tIns="45720" rIns="91440" bIns="45720" rtlCol="0" anchor="b"/>
          <a:lstStyle>
            <a:lvl1pPr algn="r">
              <a:defRPr sz="1200"/>
            </a:lvl1pPr>
          </a:lstStyle>
          <a:p>
            <a:fld id="{D787495A-0316-4AE6-B985-FEB94D138443}" type="slidenum">
              <a:rPr lang="en-US" smtClean="0"/>
              <a:t>‹#›</a:t>
            </a:fld>
            <a:endParaRPr lang="en-US"/>
          </a:p>
        </p:txBody>
      </p:sp>
    </p:spTree>
    <p:extLst>
      <p:ext uri="{BB962C8B-B14F-4D97-AF65-F5344CB8AC3E}">
        <p14:creationId xmlns:p14="http://schemas.microsoft.com/office/powerpoint/2010/main" val="1026402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787495A-0316-4AE6-B985-FEB94D138443}" type="slidenum">
              <a:rPr lang="en-US" smtClean="0"/>
              <a:t>1</a:t>
            </a:fld>
            <a:endParaRPr lang="en-US"/>
          </a:p>
        </p:txBody>
      </p:sp>
    </p:spTree>
    <p:extLst>
      <p:ext uri="{BB962C8B-B14F-4D97-AF65-F5344CB8AC3E}">
        <p14:creationId xmlns:p14="http://schemas.microsoft.com/office/powerpoint/2010/main" val="137267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BB5C83-A2B7-4395-9170-BF1F47E9175C}"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56094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9408D6-4ABF-4A08-B2BC-F94238673758}"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936878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8D8AEA-E7D8-4561-9A26-33B6FAFF38E3}"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72193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6919104-6201-489D-A69C-967E4EC5A04F}"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564347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218B5-C184-488A-A4D7-B730931F3182}"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011547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17B770E-D1A7-4AD6-B738-3EBB344FE7A6}"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3095550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BFBB48B-2825-4CAF-B0D8-C81A17678AE4}" type="datetime1">
              <a:rPr lang="en-US" smtClean="0"/>
              <a:t>10/28/2016</a:t>
            </a:fld>
            <a:endParaRPr lang="en-US"/>
          </a:p>
        </p:txBody>
      </p:sp>
      <p:sp>
        <p:nvSpPr>
          <p:cNvPr id="6" name="Footer Placeholder 5"/>
          <p:cNvSpPr>
            <a:spLocks noGrp="1"/>
          </p:cNvSpPr>
          <p:nvPr>
            <p:ph type="ftr" sz="quarter" idx="11"/>
          </p:nvPr>
        </p:nvSpPr>
        <p:spPr/>
        <p:txBody>
          <a:bodyPr/>
          <a:lstStyle/>
          <a:p>
            <a:r>
              <a:rPr lang="en-US" smtClean="0"/>
              <a:t>Draft 6/4/2015</a:t>
            </a:r>
            <a:endParaRPr lang="en-US"/>
          </a:p>
        </p:txBody>
      </p:sp>
      <p:sp>
        <p:nvSpPr>
          <p:cNvPr id="7" name="Slide Number Placeholder 6"/>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650928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E5CBB2-2814-4DD1-A6CE-8BA0E0699A11}" type="datetime1">
              <a:rPr lang="en-US" smtClean="0"/>
              <a:t>10/28/2016</a:t>
            </a:fld>
            <a:endParaRPr lang="en-US"/>
          </a:p>
        </p:txBody>
      </p:sp>
      <p:sp>
        <p:nvSpPr>
          <p:cNvPr id="8" name="Footer Placeholder 7"/>
          <p:cNvSpPr>
            <a:spLocks noGrp="1"/>
          </p:cNvSpPr>
          <p:nvPr>
            <p:ph type="ftr" sz="quarter" idx="11"/>
          </p:nvPr>
        </p:nvSpPr>
        <p:spPr/>
        <p:txBody>
          <a:bodyPr/>
          <a:lstStyle/>
          <a:p>
            <a:r>
              <a:rPr lang="en-US" smtClean="0"/>
              <a:t>Draft 6/4/2015</a:t>
            </a:r>
            <a:endParaRPr lang="en-US"/>
          </a:p>
        </p:txBody>
      </p:sp>
      <p:sp>
        <p:nvSpPr>
          <p:cNvPr id="9" name="Slide Number Placeholder 8"/>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80480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58F18C-8671-46CC-AF39-C4BC9564CEBC}" type="datetime1">
              <a:rPr lang="en-US" smtClean="0"/>
              <a:t>10/28/2016</a:t>
            </a:fld>
            <a:endParaRPr lang="en-US"/>
          </a:p>
        </p:txBody>
      </p:sp>
      <p:sp>
        <p:nvSpPr>
          <p:cNvPr id="4" name="Footer Placeholder 3"/>
          <p:cNvSpPr>
            <a:spLocks noGrp="1"/>
          </p:cNvSpPr>
          <p:nvPr>
            <p:ph type="ftr" sz="quarter" idx="11"/>
          </p:nvPr>
        </p:nvSpPr>
        <p:spPr/>
        <p:txBody>
          <a:bodyPr/>
          <a:lstStyle/>
          <a:p>
            <a:r>
              <a:rPr lang="en-US" smtClean="0"/>
              <a:t>Draft 6/4/2015</a:t>
            </a:r>
            <a:endParaRPr lang="en-US"/>
          </a:p>
        </p:txBody>
      </p:sp>
      <p:sp>
        <p:nvSpPr>
          <p:cNvPr id="5" name="Slide Number Placeholder 4"/>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7705778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16BA1-A5A7-4E1F-9837-5D5B7D5CC391}" type="datetime1">
              <a:rPr lang="en-US" smtClean="0"/>
              <a:t>10/28/2016</a:t>
            </a:fld>
            <a:endParaRPr lang="en-US"/>
          </a:p>
        </p:txBody>
      </p:sp>
      <p:sp>
        <p:nvSpPr>
          <p:cNvPr id="3" name="Footer Placeholder 2"/>
          <p:cNvSpPr>
            <a:spLocks noGrp="1"/>
          </p:cNvSpPr>
          <p:nvPr>
            <p:ph type="ftr" sz="quarter" idx="11"/>
          </p:nvPr>
        </p:nvSpPr>
        <p:spPr/>
        <p:txBody>
          <a:bodyPr/>
          <a:lstStyle/>
          <a:p>
            <a:r>
              <a:rPr lang="en-US" smtClean="0"/>
              <a:t>Draft 6/4/2015</a:t>
            </a:r>
            <a:endParaRPr lang="en-US"/>
          </a:p>
        </p:txBody>
      </p:sp>
      <p:sp>
        <p:nvSpPr>
          <p:cNvPr id="4" name="Slide Number Placeholder 3"/>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3592244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CD3C3-D5CF-40A7-ADCB-9F6F39DCF7A0}" type="datetime1">
              <a:rPr lang="en-US" smtClean="0"/>
              <a:t>10/28/2016</a:t>
            </a:fld>
            <a:endParaRPr lang="en-US"/>
          </a:p>
        </p:txBody>
      </p:sp>
      <p:sp>
        <p:nvSpPr>
          <p:cNvPr id="6" name="Footer Placeholder 5"/>
          <p:cNvSpPr>
            <a:spLocks noGrp="1"/>
          </p:cNvSpPr>
          <p:nvPr>
            <p:ph type="ftr" sz="quarter" idx="11"/>
          </p:nvPr>
        </p:nvSpPr>
        <p:spPr/>
        <p:txBody>
          <a:bodyPr/>
          <a:lstStyle/>
          <a:p>
            <a:r>
              <a:rPr lang="en-US" smtClean="0"/>
              <a:t>Draft 6/4/2015</a:t>
            </a:r>
            <a:endParaRPr lang="en-US"/>
          </a:p>
        </p:txBody>
      </p:sp>
      <p:sp>
        <p:nvSpPr>
          <p:cNvPr id="7" name="Slide Number Placeholder 6"/>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25710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AD33B8-4E6C-4699-82E2-C8D972555E79}"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6258326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Draft 6/4/2015</a:t>
            </a:r>
            <a:endParaRPr lang="en-US"/>
          </a:p>
        </p:txBody>
      </p:sp>
      <p:sp>
        <p:nvSpPr>
          <p:cNvPr id="7" name="Slide Number Placeholder 6"/>
          <p:cNvSpPr>
            <a:spLocks noGrp="1"/>
          </p:cNvSpPr>
          <p:nvPr>
            <p:ph type="sldNum" sz="quarter" idx="12"/>
          </p:nvPr>
        </p:nvSpPr>
        <p:spPr/>
        <p:txBody>
          <a:bodyPr/>
          <a:lstStyle/>
          <a:p>
            <a:fld id="{C1B2B729-A6D1-426C-834A-49361B601893}" type="slidenum">
              <a:rPr lang="en-US" smtClean="0"/>
              <a:t>‹#›</a:t>
            </a:fld>
            <a:endParaRPr lang="en-US"/>
          </a:p>
        </p:txBody>
      </p:sp>
      <p:sp>
        <p:nvSpPr>
          <p:cNvPr id="5" name="Date Placeholder 4"/>
          <p:cNvSpPr>
            <a:spLocks noGrp="1"/>
          </p:cNvSpPr>
          <p:nvPr>
            <p:ph type="dt" sz="half" idx="10"/>
          </p:nvPr>
        </p:nvSpPr>
        <p:spPr/>
        <p:txBody>
          <a:bodyPr/>
          <a:lstStyle/>
          <a:p>
            <a:fld id="{1E183124-AD87-428A-AD64-8A4827220A4B}" type="datetime1">
              <a:rPr lang="en-US" smtClean="0"/>
              <a:t>10/28/2016</a:t>
            </a:fld>
            <a:endParaRPr lang="en-US"/>
          </a:p>
        </p:txBody>
      </p:sp>
    </p:spTree>
    <p:extLst>
      <p:ext uri="{BB962C8B-B14F-4D97-AF65-F5344CB8AC3E}">
        <p14:creationId xmlns:p14="http://schemas.microsoft.com/office/powerpoint/2010/main" val="991808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7E9BD5-892C-42EA-AA2D-CC2EA80C77C2}"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1590812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1DB62F-7468-43C6-938A-F37A5E74AE65}"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98232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EE764B-1006-4760-91FF-FF8F03098791}"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863880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61189-AF4F-4A06-97C2-BE037DC0C3FF}"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0420366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7E2D9A-10BD-492D-AEBE-814123601389}"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404929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80A6AA-EF1E-4516-A470-EFC6F1477F46}"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9702537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CB614F-3721-484A-A0AB-4EA57B3E2129}"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93071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AA92C0-FC38-400A-AD91-B72ED9292E5A}" type="datetime1">
              <a:rPr lang="en-US" smtClean="0"/>
              <a:t>10/28/2016</a:t>
            </a:fld>
            <a:endParaRPr lang="en-US"/>
          </a:p>
        </p:txBody>
      </p:sp>
      <p:sp>
        <p:nvSpPr>
          <p:cNvPr id="5" name="Footer Placeholder 4"/>
          <p:cNvSpPr>
            <a:spLocks noGrp="1"/>
          </p:cNvSpPr>
          <p:nvPr>
            <p:ph type="ftr" sz="quarter" idx="11"/>
          </p:nvPr>
        </p:nvSpPr>
        <p:spPr/>
        <p:txBody>
          <a:bodyPr/>
          <a:lstStyle/>
          <a:p>
            <a:r>
              <a:rPr lang="en-US" smtClean="0"/>
              <a:t>Draft 6/4/2015</a:t>
            </a:r>
            <a:endParaRPr lang="en-US"/>
          </a:p>
        </p:txBody>
      </p:sp>
      <p:sp>
        <p:nvSpPr>
          <p:cNvPr id="6" name="Slide Number Placeholder 5"/>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7651321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3373FC-4F8C-4B4E-800F-E3026481BF5A}" type="datetime1">
              <a:rPr lang="en-US" smtClean="0"/>
              <a:t>10/28/2016</a:t>
            </a:fld>
            <a:endParaRPr lang="en-US"/>
          </a:p>
        </p:txBody>
      </p:sp>
      <p:sp>
        <p:nvSpPr>
          <p:cNvPr id="6" name="Footer Placeholder 5"/>
          <p:cNvSpPr>
            <a:spLocks noGrp="1"/>
          </p:cNvSpPr>
          <p:nvPr>
            <p:ph type="ftr" sz="quarter" idx="11"/>
          </p:nvPr>
        </p:nvSpPr>
        <p:spPr/>
        <p:txBody>
          <a:bodyPr/>
          <a:lstStyle/>
          <a:p>
            <a:r>
              <a:rPr lang="en-US" smtClean="0"/>
              <a:t>Draft 6/4/2015</a:t>
            </a:r>
            <a:endParaRPr lang="en-US"/>
          </a:p>
        </p:txBody>
      </p:sp>
      <p:sp>
        <p:nvSpPr>
          <p:cNvPr id="7" name="Slide Number Placeholder 6"/>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297712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2B3962-D319-4227-9CB2-30B06D59303A}" type="datetime1">
              <a:rPr lang="en-US" smtClean="0"/>
              <a:t>10/28/2016</a:t>
            </a:fld>
            <a:endParaRPr lang="en-US"/>
          </a:p>
        </p:txBody>
      </p:sp>
      <p:sp>
        <p:nvSpPr>
          <p:cNvPr id="8" name="Footer Placeholder 7"/>
          <p:cNvSpPr>
            <a:spLocks noGrp="1"/>
          </p:cNvSpPr>
          <p:nvPr>
            <p:ph type="ftr" sz="quarter" idx="11"/>
          </p:nvPr>
        </p:nvSpPr>
        <p:spPr/>
        <p:txBody>
          <a:bodyPr/>
          <a:lstStyle/>
          <a:p>
            <a:r>
              <a:rPr lang="en-US" smtClean="0"/>
              <a:t>Draft 6/4/2015</a:t>
            </a:r>
            <a:endParaRPr lang="en-US"/>
          </a:p>
        </p:txBody>
      </p:sp>
      <p:sp>
        <p:nvSpPr>
          <p:cNvPr id="9" name="Slide Number Placeholder 8"/>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180662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3CE351-16D1-4DE7-BDC8-192D2FE8F14D}" type="datetime1">
              <a:rPr lang="en-US" smtClean="0"/>
              <a:t>10/28/2016</a:t>
            </a:fld>
            <a:endParaRPr lang="en-US"/>
          </a:p>
        </p:txBody>
      </p:sp>
      <p:sp>
        <p:nvSpPr>
          <p:cNvPr id="4" name="Footer Placeholder 3"/>
          <p:cNvSpPr>
            <a:spLocks noGrp="1"/>
          </p:cNvSpPr>
          <p:nvPr>
            <p:ph type="ftr" sz="quarter" idx="11"/>
          </p:nvPr>
        </p:nvSpPr>
        <p:spPr/>
        <p:txBody>
          <a:bodyPr/>
          <a:lstStyle/>
          <a:p>
            <a:r>
              <a:rPr lang="en-US" smtClean="0"/>
              <a:t>Draft 6/4/2015</a:t>
            </a:r>
            <a:endParaRPr lang="en-US"/>
          </a:p>
        </p:txBody>
      </p:sp>
      <p:sp>
        <p:nvSpPr>
          <p:cNvPr id="5" name="Slide Number Placeholder 4"/>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3652521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F4146-6DE1-41E5-B69B-B8B7AFA91D5A}" type="datetime1">
              <a:rPr lang="en-US" smtClean="0"/>
              <a:t>10/28/2016</a:t>
            </a:fld>
            <a:endParaRPr lang="en-US"/>
          </a:p>
        </p:txBody>
      </p:sp>
      <p:sp>
        <p:nvSpPr>
          <p:cNvPr id="3" name="Footer Placeholder 2"/>
          <p:cNvSpPr>
            <a:spLocks noGrp="1"/>
          </p:cNvSpPr>
          <p:nvPr>
            <p:ph type="ftr" sz="quarter" idx="11"/>
          </p:nvPr>
        </p:nvSpPr>
        <p:spPr/>
        <p:txBody>
          <a:bodyPr/>
          <a:lstStyle/>
          <a:p>
            <a:r>
              <a:rPr lang="en-US" smtClean="0"/>
              <a:t>Draft 6/4/2015</a:t>
            </a:r>
            <a:endParaRPr lang="en-US"/>
          </a:p>
        </p:txBody>
      </p:sp>
      <p:sp>
        <p:nvSpPr>
          <p:cNvPr id="4" name="Slide Number Placeholder 3"/>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30090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4482A0-7FD3-4ABF-A53D-FF7ACE928381}" type="datetime1">
              <a:rPr lang="en-US" smtClean="0"/>
              <a:t>10/28/2016</a:t>
            </a:fld>
            <a:endParaRPr lang="en-US"/>
          </a:p>
        </p:txBody>
      </p:sp>
      <p:sp>
        <p:nvSpPr>
          <p:cNvPr id="6" name="Footer Placeholder 5"/>
          <p:cNvSpPr>
            <a:spLocks noGrp="1"/>
          </p:cNvSpPr>
          <p:nvPr>
            <p:ph type="ftr" sz="quarter" idx="11"/>
          </p:nvPr>
        </p:nvSpPr>
        <p:spPr/>
        <p:txBody>
          <a:bodyPr/>
          <a:lstStyle/>
          <a:p>
            <a:r>
              <a:rPr lang="en-US" smtClean="0"/>
              <a:t>Draft 6/4/2015</a:t>
            </a:r>
            <a:endParaRPr lang="en-US"/>
          </a:p>
        </p:txBody>
      </p:sp>
      <p:sp>
        <p:nvSpPr>
          <p:cNvPr id="7" name="Slide Number Placeholder 6"/>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698568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A653F5-582C-4F6E-9D55-AA6232D383A0}" type="datetime1">
              <a:rPr lang="en-US" smtClean="0"/>
              <a:t>10/28/2016</a:t>
            </a:fld>
            <a:endParaRPr lang="en-US"/>
          </a:p>
        </p:txBody>
      </p:sp>
      <p:sp>
        <p:nvSpPr>
          <p:cNvPr id="6" name="Footer Placeholder 5"/>
          <p:cNvSpPr>
            <a:spLocks noGrp="1"/>
          </p:cNvSpPr>
          <p:nvPr>
            <p:ph type="ftr" sz="quarter" idx="11"/>
          </p:nvPr>
        </p:nvSpPr>
        <p:spPr/>
        <p:txBody>
          <a:bodyPr/>
          <a:lstStyle/>
          <a:p>
            <a:r>
              <a:rPr lang="en-US" smtClean="0"/>
              <a:t>Draft 6/4/2015</a:t>
            </a:r>
            <a:endParaRPr lang="en-US"/>
          </a:p>
        </p:txBody>
      </p:sp>
      <p:sp>
        <p:nvSpPr>
          <p:cNvPr id="7" name="Slide Number Placeholder 6"/>
          <p:cNvSpPr>
            <a:spLocks noGrp="1"/>
          </p:cNvSpPr>
          <p:nvPr>
            <p:ph type="sldNum" sz="quarter" idx="12"/>
          </p:nvPr>
        </p:nvSpPr>
        <p:spPr/>
        <p:txBody>
          <a:bodyPr/>
          <a:lstStyle/>
          <a:p>
            <a:fld id="{C1B2B729-A6D1-426C-834A-49361B601893}" type="slidenum">
              <a:rPr lang="en-US" smtClean="0"/>
              <a:t>‹#›</a:t>
            </a:fld>
            <a:endParaRPr lang="en-US"/>
          </a:p>
        </p:txBody>
      </p:sp>
    </p:spTree>
    <p:extLst>
      <p:ext uri="{BB962C8B-B14F-4D97-AF65-F5344CB8AC3E}">
        <p14:creationId xmlns:p14="http://schemas.microsoft.com/office/powerpoint/2010/main" val="2984058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17BE2F-AEC1-4F07-A622-A99B71D936AB}" type="datetime1">
              <a:rPr lang="en-US" smtClean="0"/>
              <a:t>10/28/2016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Draft 6/4/2015</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2B729-A6D1-426C-834A-49361B601893}" type="slidenum">
              <a:rPr lang="en-US" smtClean="0"/>
              <a:t>‹#›</a:t>
            </a:fld>
            <a:endParaRPr lang="en-US"/>
          </a:p>
        </p:txBody>
      </p:sp>
    </p:spTree>
    <p:extLst>
      <p:ext uri="{BB962C8B-B14F-4D97-AF65-F5344CB8AC3E}">
        <p14:creationId xmlns:p14="http://schemas.microsoft.com/office/powerpoint/2010/main" val="787669094"/>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09BE85-A81A-4E81-8C8E-291062197D12}" type="datetime1">
              <a:rPr lang="en-US" smtClean="0"/>
              <a:t>10/28/2016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Draft 6/4/2015</a:t>
            </a:r>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1B2B729-A6D1-426C-834A-49361B601893}" type="slidenum">
              <a:rPr lang="en-US" smtClean="0"/>
              <a:t>‹#›</a:t>
            </a:fld>
            <a:endParaRPr lang="en-US"/>
          </a:p>
        </p:txBody>
      </p:sp>
    </p:spTree>
    <p:extLst>
      <p:ext uri="{BB962C8B-B14F-4D97-AF65-F5344CB8AC3E}">
        <p14:creationId xmlns:p14="http://schemas.microsoft.com/office/powerpoint/2010/main" val="149852785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7" r:id="rId13"/>
    <p:sldLayoutId id="2147483838" r:id="rId14"/>
    <p:sldLayoutId id="2147483839" r:id="rId15"/>
    <p:sldLayoutId id="2147483840"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elizabeth.hoy@nasa.gov"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431" y="1517515"/>
            <a:ext cx="9247239" cy="2533321"/>
          </a:xfrm>
        </p:spPr>
        <p:txBody>
          <a:bodyPr>
            <a:normAutofit fontScale="90000"/>
          </a:bodyPr>
          <a:lstStyle/>
          <a:p>
            <a:pPr algn="ctr"/>
            <a:r>
              <a:rPr lang="en-US" dirty="0" smtClean="0">
                <a:solidFill>
                  <a:schemeClr val="accent2"/>
                </a:solidFill>
              </a:rPr>
              <a:t>Proper Use of NextView Licensed DigitalGlobe Imagery for ABoVE researchers</a:t>
            </a:r>
            <a:endParaRPr lang="en-US" dirty="0">
              <a:solidFill>
                <a:schemeClr val="accent2"/>
              </a:solidFill>
            </a:endParaRPr>
          </a:p>
        </p:txBody>
      </p:sp>
      <p:sp>
        <p:nvSpPr>
          <p:cNvPr id="3" name="Footer Placeholder 2"/>
          <p:cNvSpPr>
            <a:spLocks noGrp="1"/>
          </p:cNvSpPr>
          <p:nvPr>
            <p:ph type="ftr" sz="quarter" idx="11"/>
          </p:nvPr>
        </p:nvSpPr>
        <p:spPr/>
        <p:txBody>
          <a:bodyPr/>
          <a:lstStyle/>
          <a:p>
            <a:r>
              <a:rPr lang="en-US" dirty="0" smtClean="0"/>
              <a:t>Version: October 2016</a:t>
            </a:r>
            <a:endParaRPr lang="en-US" dirty="0"/>
          </a:p>
        </p:txBody>
      </p:sp>
      <p:sp>
        <p:nvSpPr>
          <p:cNvPr id="4" name="Slide Number Placeholder 3"/>
          <p:cNvSpPr>
            <a:spLocks noGrp="1"/>
          </p:cNvSpPr>
          <p:nvPr>
            <p:ph type="sldNum" sz="quarter" idx="12"/>
          </p:nvPr>
        </p:nvSpPr>
        <p:spPr/>
        <p:txBody>
          <a:bodyPr/>
          <a:lstStyle/>
          <a:p>
            <a:fld id="{C1B2B729-A6D1-426C-834A-49361B601893}" type="slidenum">
              <a:rPr lang="en-US" smtClean="0"/>
              <a:t>1</a:t>
            </a:fld>
            <a:endParaRPr lang="en-US"/>
          </a:p>
        </p:txBody>
      </p:sp>
      <p:pic>
        <p:nvPicPr>
          <p:cNvPr id="5" name="Picture 4"/>
          <p:cNvPicPr>
            <a:picLocks noChangeAspect="1"/>
          </p:cNvPicPr>
          <p:nvPr/>
        </p:nvPicPr>
        <p:blipFill>
          <a:blip r:embed="rId3"/>
          <a:stretch>
            <a:fillRect/>
          </a:stretch>
        </p:blipFill>
        <p:spPr>
          <a:xfrm>
            <a:off x="2354678" y="5766721"/>
            <a:ext cx="2969009" cy="1091279"/>
          </a:xfrm>
          <a:prstGeom prst="rect">
            <a:avLst/>
          </a:prstGeom>
        </p:spPr>
      </p:pic>
      <p:pic>
        <p:nvPicPr>
          <p:cNvPr id="6" name="Picture 5"/>
          <p:cNvPicPr>
            <a:picLocks noChangeAspect="1"/>
          </p:cNvPicPr>
          <p:nvPr/>
        </p:nvPicPr>
        <p:blipFill>
          <a:blip r:embed="rId4"/>
          <a:stretch>
            <a:fillRect/>
          </a:stretch>
        </p:blipFill>
        <p:spPr>
          <a:xfrm>
            <a:off x="6527766" y="4377954"/>
            <a:ext cx="1137629" cy="1137629"/>
          </a:xfrm>
          <a:prstGeom prst="rect">
            <a:avLst/>
          </a:prstGeom>
        </p:spPr>
      </p:pic>
      <p:pic>
        <p:nvPicPr>
          <p:cNvPr id="7" name="Picture 6"/>
          <p:cNvPicPr>
            <a:picLocks noChangeAspect="1"/>
          </p:cNvPicPr>
          <p:nvPr/>
        </p:nvPicPr>
        <p:blipFill>
          <a:blip r:embed="rId5"/>
          <a:stretch>
            <a:fillRect/>
          </a:stretch>
        </p:blipFill>
        <p:spPr>
          <a:xfrm>
            <a:off x="5860710" y="5934873"/>
            <a:ext cx="2466165" cy="923127"/>
          </a:xfrm>
          <a:prstGeom prst="rect">
            <a:avLst/>
          </a:prstGeom>
        </p:spPr>
      </p:pic>
      <p:pic>
        <p:nvPicPr>
          <p:cNvPr id="8" name="Picture 7"/>
          <p:cNvPicPr>
            <a:picLocks noChangeAspect="1"/>
          </p:cNvPicPr>
          <p:nvPr/>
        </p:nvPicPr>
        <p:blipFill>
          <a:blip r:embed="rId6"/>
          <a:stretch>
            <a:fillRect/>
          </a:stretch>
        </p:blipFill>
        <p:spPr>
          <a:xfrm>
            <a:off x="3285414" y="4416357"/>
            <a:ext cx="1201366" cy="992221"/>
          </a:xfrm>
          <a:prstGeom prst="rect">
            <a:avLst/>
          </a:prstGeom>
        </p:spPr>
      </p:pic>
    </p:spTree>
    <p:extLst>
      <p:ext uri="{BB962C8B-B14F-4D97-AF65-F5344CB8AC3E}">
        <p14:creationId xmlns:p14="http://schemas.microsoft.com/office/powerpoint/2010/main" val="2054182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6150"/>
            <a:ext cx="10515600" cy="4847712"/>
          </a:xfrm>
        </p:spPr>
        <p:txBody>
          <a:bodyPr>
            <a:normAutofit/>
          </a:bodyPr>
          <a:lstStyle/>
          <a:p>
            <a:r>
              <a:rPr lang="en-US" dirty="0" smtClean="0"/>
              <a:t>US </a:t>
            </a:r>
            <a:r>
              <a:rPr lang="en-US" dirty="0"/>
              <a:t>National Geospatial-Intelligence Agency (</a:t>
            </a:r>
            <a:r>
              <a:rPr lang="en-US" dirty="0" smtClean="0"/>
              <a:t>NGA) </a:t>
            </a:r>
            <a:r>
              <a:rPr lang="en-US" dirty="0"/>
              <a:t>licenses DigitalGlobe imagery </a:t>
            </a:r>
            <a:r>
              <a:rPr lang="en-US" dirty="0" smtClean="0"/>
              <a:t>which can be used for US </a:t>
            </a:r>
            <a:r>
              <a:rPr lang="en-US" dirty="0"/>
              <a:t>federal </a:t>
            </a:r>
            <a:r>
              <a:rPr lang="en-US" dirty="0" smtClean="0"/>
              <a:t>government purposes</a:t>
            </a:r>
            <a:endParaRPr lang="en-US" dirty="0"/>
          </a:p>
          <a:p>
            <a:r>
              <a:rPr lang="en-US" dirty="0" smtClean="0"/>
              <a:t>NASA ABoVE researchers are </a:t>
            </a:r>
            <a:r>
              <a:rPr lang="en-US" dirty="0"/>
              <a:t>able to access and analyze this imagery pursuant to the </a:t>
            </a:r>
            <a:r>
              <a:rPr lang="en-US" dirty="0" err="1"/>
              <a:t>NextView</a:t>
            </a:r>
            <a:r>
              <a:rPr lang="en-US" dirty="0"/>
              <a:t> license agreement NGA has developed with </a:t>
            </a:r>
            <a:r>
              <a:rPr lang="en-US" dirty="0" smtClean="0"/>
              <a:t>DigitalGlobe </a:t>
            </a:r>
            <a:endParaRPr lang="en-US" dirty="0"/>
          </a:p>
          <a:p>
            <a:r>
              <a:rPr lang="en-US" dirty="0" smtClean="0"/>
              <a:t>ABoVE researchers must sign </a:t>
            </a:r>
            <a:r>
              <a:rPr lang="en-US" dirty="0"/>
              <a:t>the NASA-NGA </a:t>
            </a:r>
            <a:r>
              <a:rPr lang="en-US" dirty="0" smtClean="0"/>
              <a:t>data use policy acknowledging they understand the </a:t>
            </a:r>
            <a:r>
              <a:rPr lang="en-US" dirty="0" err="1" smtClean="0"/>
              <a:t>NextView</a:t>
            </a:r>
            <a:r>
              <a:rPr lang="en-US" dirty="0" smtClean="0"/>
              <a:t> license agreement terms</a:t>
            </a:r>
            <a:endParaRPr lang="en-US" dirty="0"/>
          </a:p>
          <a:p>
            <a:endParaRPr lang="en-US" dirty="0"/>
          </a:p>
        </p:txBody>
      </p:sp>
      <p:sp>
        <p:nvSpPr>
          <p:cNvPr id="5" name="Slide Number Placeholder 4"/>
          <p:cNvSpPr>
            <a:spLocks noGrp="1"/>
          </p:cNvSpPr>
          <p:nvPr>
            <p:ph type="sldNum" sz="quarter" idx="12"/>
          </p:nvPr>
        </p:nvSpPr>
        <p:spPr/>
        <p:txBody>
          <a:bodyPr/>
          <a:lstStyle/>
          <a:p>
            <a:fld id="{C1B2B729-A6D1-426C-834A-49361B601893}" type="slidenum">
              <a:rPr lang="en-US" smtClean="0">
                <a:solidFill>
                  <a:prstClr val="black">
                    <a:tint val="75000"/>
                  </a:prstClr>
                </a:solidFill>
              </a:rPr>
              <a:pPr/>
              <a:t>2</a:t>
            </a:fld>
            <a:endParaRPr lang="en-US">
              <a:solidFill>
                <a:prstClr val="black">
                  <a:tint val="75000"/>
                </a:prstClr>
              </a:solidFill>
            </a:endParaRPr>
          </a:p>
        </p:txBody>
      </p:sp>
      <p:sp>
        <p:nvSpPr>
          <p:cNvPr id="7" name="Title 1"/>
          <p:cNvSpPr>
            <a:spLocks noGrp="1"/>
          </p:cNvSpPr>
          <p:nvPr>
            <p:ph type="title"/>
          </p:nvPr>
        </p:nvSpPr>
        <p:spPr>
          <a:xfrm>
            <a:off x="298174" y="129209"/>
            <a:ext cx="10515600" cy="1325563"/>
          </a:xfrm>
        </p:spPr>
        <p:txBody>
          <a:bodyPr/>
          <a:lstStyle/>
          <a:p>
            <a:r>
              <a:rPr lang="en-US" dirty="0" smtClean="0">
                <a:solidFill>
                  <a:schemeClr val="accent5"/>
                </a:solidFill>
              </a:rPr>
              <a:t>DigitalGlobe Imagery</a:t>
            </a:r>
            <a:endParaRPr lang="en-US" dirty="0">
              <a:solidFill>
                <a:schemeClr val="accent5"/>
              </a:solidFill>
            </a:endParaRPr>
          </a:p>
        </p:txBody>
      </p:sp>
    </p:spTree>
    <p:extLst>
      <p:ext uri="{BB962C8B-B14F-4D97-AF65-F5344CB8AC3E}">
        <p14:creationId xmlns:p14="http://schemas.microsoft.com/office/powerpoint/2010/main" val="2652985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74" y="129209"/>
            <a:ext cx="10515600" cy="1325563"/>
          </a:xfrm>
        </p:spPr>
        <p:txBody>
          <a:bodyPr/>
          <a:lstStyle/>
          <a:p>
            <a:r>
              <a:rPr lang="en-US" dirty="0" err="1" smtClean="0">
                <a:solidFill>
                  <a:schemeClr val="accent5"/>
                </a:solidFill>
              </a:rPr>
              <a:t>NextView</a:t>
            </a:r>
            <a:r>
              <a:rPr lang="en-US" dirty="0" smtClean="0">
                <a:solidFill>
                  <a:schemeClr val="accent5"/>
                </a:solidFill>
              </a:rPr>
              <a:t> License Summary</a:t>
            </a:r>
            <a:endParaRPr lang="en-US" dirty="0">
              <a:solidFill>
                <a:schemeClr val="accent5"/>
              </a:solidFill>
            </a:endParaRPr>
          </a:p>
        </p:txBody>
      </p:sp>
      <p:sp>
        <p:nvSpPr>
          <p:cNvPr id="3" name="Content Placeholder 2"/>
          <p:cNvSpPr>
            <a:spLocks noGrp="1"/>
          </p:cNvSpPr>
          <p:nvPr>
            <p:ph idx="1"/>
          </p:nvPr>
        </p:nvSpPr>
        <p:spPr>
          <a:xfrm>
            <a:off x="838200" y="1616150"/>
            <a:ext cx="10515600" cy="4847712"/>
          </a:xfrm>
        </p:spPr>
        <p:txBody>
          <a:bodyPr>
            <a:normAutofit fontScale="92500" lnSpcReduction="20000"/>
          </a:bodyPr>
          <a:lstStyle/>
          <a:p>
            <a:r>
              <a:rPr lang="en-US" dirty="0" smtClean="0"/>
              <a:t>US Federal Government may </a:t>
            </a:r>
            <a:r>
              <a:rPr lang="en-US" b="1" dirty="0" smtClean="0"/>
              <a:t>provide imagery </a:t>
            </a:r>
            <a:r>
              <a:rPr lang="en-US" dirty="0" smtClean="0"/>
              <a:t>to organizations (State, Local, Foreign, Inter-governmental, NGO, and Non-profit) as </a:t>
            </a:r>
            <a:r>
              <a:rPr lang="en-US" b="1" dirty="0" smtClean="0"/>
              <a:t>temporary licensed users</a:t>
            </a:r>
            <a:endParaRPr lang="en-US" dirty="0" smtClean="0"/>
          </a:p>
          <a:p>
            <a:r>
              <a:rPr lang="en-US" dirty="0" smtClean="0"/>
              <a:t>Image sharing must </a:t>
            </a:r>
            <a:r>
              <a:rPr lang="en-US" b="1" dirty="0" smtClean="0"/>
              <a:t>support a US Government purpose</a:t>
            </a:r>
            <a:r>
              <a:rPr lang="en-US" dirty="0" smtClean="0"/>
              <a:t>, with a </a:t>
            </a:r>
            <a:r>
              <a:rPr lang="en-US" b="1" dirty="0" smtClean="0"/>
              <a:t>direct benefit</a:t>
            </a:r>
            <a:r>
              <a:rPr lang="en-US" dirty="0" smtClean="0"/>
              <a:t> for the US Government</a:t>
            </a:r>
          </a:p>
          <a:p>
            <a:r>
              <a:rPr lang="en-US" b="1" dirty="0" smtClean="0"/>
              <a:t>New imagery </a:t>
            </a:r>
            <a:r>
              <a:rPr lang="en-US" dirty="0" smtClean="0"/>
              <a:t>or </a:t>
            </a:r>
            <a:r>
              <a:rPr lang="en-US" b="1" dirty="0" smtClean="0"/>
              <a:t>imagery derived products </a:t>
            </a:r>
            <a:r>
              <a:rPr lang="en-US" dirty="0" smtClean="0"/>
              <a:t>must contain copyright and </a:t>
            </a:r>
            <a:r>
              <a:rPr lang="en-US" dirty="0" err="1" smtClean="0"/>
              <a:t>NextView</a:t>
            </a:r>
            <a:r>
              <a:rPr lang="en-US" dirty="0" smtClean="0"/>
              <a:t> license notice (</a:t>
            </a:r>
            <a:r>
              <a:rPr lang="en-US" i="1" dirty="0" smtClean="0"/>
              <a:t>see next slides for further details</a:t>
            </a:r>
            <a:r>
              <a:rPr lang="en-US" dirty="0" smtClean="0"/>
              <a:t>)</a:t>
            </a:r>
          </a:p>
          <a:p>
            <a:r>
              <a:rPr lang="en-US" dirty="0" smtClean="0"/>
              <a:t>When sharing imagery and data the US Federal Government must </a:t>
            </a:r>
            <a:r>
              <a:rPr lang="en-US" b="1" dirty="0" smtClean="0"/>
              <a:t>minimize the effects on commercial sales </a:t>
            </a:r>
            <a:r>
              <a:rPr lang="en-US" dirty="0" smtClean="0"/>
              <a:t>for DigitalGlobe</a:t>
            </a:r>
          </a:p>
          <a:p>
            <a:r>
              <a:rPr lang="en-US" dirty="0" smtClean="0"/>
              <a:t>Sponsoring Federal Agencies must </a:t>
            </a:r>
            <a:r>
              <a:rPr lang="en-US" b="1" dirty="0" smtClean="0"/>
              <a:t>maintain US Government oversight</a:t>
            </a:r>
            <a:r>
              <a:rPr lang="en-US" dirty="0" smtClean="0"/>
              <a:t> of imagery distributed, end users, and downstream use</a:t>
            </a:r>
          </a:p>
          <a:p>
            <a:r>
              <a:rPr lang="en-US" b="1" dirty="0" smtClean="0"/>
              <a:t>US Federal Government </a:t>
            </a:r>
            <a:r>
              <a:rPr lang="en-US" dirty="0" smtClean="0"/>
              <a:t>employee or person authorized by a US Federal Government agency </a:t>
            </a:r>
            <a:r>
              <a:rPr lang="en-US" b="1" dirty="0" smtClean="0"/>
              <a:t>must authorize </a:t>
            </a:r>
            <a:r>
              <a:rPr lang="en-US" dirty="0" smtClean="0"/>
              <a:t>contractors, temporary users, and volunteers registering to use imagery</a:t>
            </a:r>
          </a:p>
          <a:p>
            <a:endParaRPr lang="en-US" dirty="0"/>
          </a:p>
        </p:txBody>
      </p:sp>
      <p:sp>
        <p:nvSpPr>
          <p:cNvPr id="5" name="Slide Number Placeholder 4"/>
          <p:cNvSpPr>
            <a:spLocks noGrp="1"/>
          </p:cNvSpPr>
          <p:nvPr>
            <p:ph type="sldNum" sz="quarter" idx="12"/>
          </p:nvPr>
        </p:nvSpPr>
        <p:spPr/>
        <p:txBody>
          <a:bodyPr/>
          <a:lstStyle/>
          <a:p>
            <a:fld id="{C1B2B729-A6D1-426C-834A-49361B601893}" type="slidenum">
              <a:rPr lang="en-US" smtClean="0"/>
              <a:t>3</a:t>
            </a:fld>
            <a:endParaRPr lang="en-US"/>
          </a:p>
        </p:txBody>
      </p:sp>
    </p:spTree>
    <p:extLst>
      <p:ext uri="{BB962C8B-B14F-4D97-AF65-F5344CB8AC3E}">
        <p14:creationId xmlns:p14="http://schemas.microsoft.com/office/powerpoint/2010/main" val="216876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30947" r="24319" b="23092"/>
          <a:stretch/>
        </p:blipFill>
        <p:spPr>
          <a:xfrm>
            <a:off x="6992362" y="3423894"/>
            <a:ext cx="4800929" cy="2490952"/>
          </a:xfrm>
          <a:prstGeom prst="rect">
            <a:avLst/>
          </a:prstGeom>
          <a:ln>
            <a:solidFill>
              <a:schemeClr val="tx1"/>
            </a:solidFill>
          </a:ln>
        </p:spPr>
      </p:pic>
      <p:sp>
        <p:nvSpPr>
          <p:cNvPr id="2" name="Title 1"/>
          <p:cNvSpPr>
            <a:spLocks noGrp="1"/>
          </p:cNvSpPr>
          <p:nvPr>
            <p:ph type="title"/>
          </p:nvPr>
        </p:nvSpPr>
        <p:spPr>
          <a:xfrm>
            <a:off x="327992" y="139148"/>
            <a:ext cx="10515600" cy="1325563"/>
          </a:xfrm>
        </p:spPr>
        <p:txBody>
          <a:bodyPr/>
          <a:lstStyle/>
          <a:p>
            <a:r>
              <a:rPr lang="en-US" dirty="0" smtClean="0">
                <a:solidFill>
                  <a:schemeClr val="accent5"/>
                </a:solidFill>
              </a:rPr>
              <a:t>Imagery and Imagery Derived </a:t>
            </a:r>
            <a:r>
              <a:rPr lang="en-US" dirty="0">
                <a:solidFill>
                  <a:schemeClr val="accent5"/>
                </a:solidFill>
              </a:rPr>
              <a:t>P</a:t>
            </a:r>
            <a:r>
              <a:rPr lang="en-US" dirty="0" smtClean="0">
                <a:solidFill>
                  <a:schemeClr val="accent5"/>
                </a:solidFill>
              </a:rPr>
              <a:t>roducts</a:t>
            </a:r>
            <a:endParaRPr lang="en-US" dirty="0">
              <a:solidFill>
                <a:schemeClr val="accent5"/>
              </a:solidFill>
            </a:endParaRPr>
          </a:p>
        </p:txBody>
      </p:sp>
      <p:sp>
        <p:nvSpPr>
          <p:cNvPr id="6" name="Content Placeholder 2"/>
          <p:cNvSpPr>
            <a:spLocks noGrp="1"/>
          </p:cNvSpPr>
          <p:nvPr>
            <p:ph idx="1"/>
          </p:nvPr>
        </p:nvSpPr>
        <p:spPr>
          <a:xfrm>
            <a:off x="813486" y="1553771"/>
            <a:ext cx="10515600" cy="1185589"/>
          </a:xfrm>
        </p:spPr>
        <p:txBody>
          <a:bodyPr/>
          <a:lstStyle/>
          <a:p>
            <a:pPr marL="0" indent="0">
              <a:buNone/>
            </a:pPr>
            <a:r>
              <a:rPr lang="en-US" dirty="0" smtClean="0"/>
              <a:t>Any new DigitalGlobe imagery or imagery derived products must contain </a:t>
            </a:r>
            <a:r>
              <a:rPr lang="en-US" b="1" u="sng" dirty="0" smtClean="0"/>
              <a:t>copyright</a:t>
            </a:r>
            <a:r>
              <a:rPr lang="en-US" dirty="0" smtClean="0"/>
              <a:t> and </a:t>
            </a:r>
            <a:r>
              <a:rPr lang="en-US" b="1" u="sng" dirty="0" err="1" smtClean="0"/>
              <a:t>NextView</a:t>
            </a:r>
            <a:r>
              <a:rPr lang="en-US" b="1" u="sng" dirty="0" smtClean="0"/>
              <a:t> License </a:t>
            </a:r>
            <a:r>
              <a:rPr lang="en-US" dirty="0" smtClean="0"/>
              <a:t>notice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23649691"/>
              </p:ext>
            </p:extLst>
          </p:nvPr>
        </p:nvGraphicFramePr>
        <p:xfrm>
          <a:off x="502745" y="2936089"/>
          <a:ext cx="6226046" cy="2926080"/>
        </p:xfrm>
        <a:graphic>
          <a:graphicData uri="http://schemas.openxmlformats.org/drawingml/2006/table">
            <a:tbl>
              <a:tblPr firstRow="1" bandRow="1">
                <a:tableStyleId>{5C22544A-7EE6-4342-B048-85BDC9FD1C3A}</a:tableStyleId>
              </a:tblPr>
              <a:tblGrid>
                <a:gridCol w="3408411"/>
                <a:gridCol w="1257192"/>
                <a:gridCol w="1560443"/>
              </a:tblGrid>
              <a:tr h="31662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Product Type</a:t>
                      </a:r>
                      <a:endParaRPr lang="en-US" sz="1600" b="1" dirty="0"/>
                    </a:p>
                  </a:txBody>
                  <a:tcPr anchor="ctr"/>
                </a:tc>
                <a:tc gridSpan="2">
                  <a:txBody>
                    <a:bodyPr/>
                    <a:lstStyle/>
                    <a:p>
                      <a:pPr algn="ctr"/>
                      <a:r>
                        <a:rPr lang="en-US" dirty="0" smtClean="0"/>
                        <a:t>Subject to:</a:t>
                      </a:r>
                      <a:endParaRPr lang="en-US" dirty="0"/>
                    </a:p>
                  </a:txBody>
                  <a:tcPr anchor="ctr">
                    <a:lnB w="38100" cmpd="sng">
                      <a:noFill/>
                    </a:lnB>
                  </a:tcPr>
                </a:tc>
                <a:tc hMerge="1">
                  <a:txBody>
                    <a:bodyPr/>
                    <a:lstStyle/>
                    <a:p>
                      <a:pPr algn="ctr"/>
                      <a:endParaRPr lang="en-US" dirty="0"/>
                    </a:p>
                  </a:txBody>
                  <a:tcPr anchor="ctr">
                    <a:lnB w="38100" cmpd="sng">
                      <a:noFill/>
                    </a:lnB>
                  </a:tcPr>
                </a:tc>
              </a:tr>
              <a:tr h="554088">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bg1"/>
                          </a:solidFill>
                        </a:rPr>
                        <a:t>Copyright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err="1" smtClean="0">
                          <a:solidFill>
                            <a:schemeClr val="bg1"/>
                          </a:solidFill>
                        </a:rPr>
                        <a:t>NextView</a:t>
                      </a:r>
                      <a:r>
                        <a:rPr lang="en-US" dirty="0" smtClean="0">
                          <a:solidFill>
                            <a:schemeClr val="bg1"/>
                          </a:solidFill>
                        </a:rPr>
                        <a:t> License</a:t>
                      </a:r>
                    </a:p>
                  </a:txBody>
                  <a:tcPr anchor="ctr">
                    <a:lnL w="12700"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381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r>
              <a:tr h="316622">
                <a:tc>
                  <a:txBody>
                    <a:bodyPr/>
                    <a:lstStyle/>
                    <a:p>
                      <a:r>
                        <a:rPr lang="en-US" b="1" dirty="0" smtClean="0"/>
                        <a:t>Imagery</a:t>
                      </a:r>
                      <a:endParaRPr lang="en-US" dirty="0"/>
                    </a:p>
                  </a:txBody>
                  <a:tcPr/>
                </a:tc>
                <a:tc>
                  <a:txBody>
                    <a:bodyPr/>
                    <a:lstStyle/>
                    <a:p>
                      <a:pPr marL="285750" indent="-285750" algn="ctr">
                        <a:buFont typeface="Wingdings" panose="05000000000000000000" pitchFamily="2" charset="2"/>
                        <a:buChar char="ü"/>
                      </a:pPr>
                      <a:r>
                        <a:rPr lang="en-US" dirty="0" smtClean="0"/>
                        <a:t> </a:t>
                      </a:r>
                    </a:p>
                  </a:txBody>
                  <a:tcPr anchor="ctr">
                    <a:lnT w="38100" cap="flat" cmpd="sng" algn="ctr">
                      <a:solidFill>
                        <a:schemeClr val="bg1"/>
                      </a:solidFill>
                      <a:prstDash val="solid"/>
                      <a:round/>
                      <a:headEnd type="none" w="med" len="med"/>
                      <a:tailEnd type="none" w="med" len="med"/>
                    </a:lnT>
                  </a:tcPr>
                </a:tc>
                <a:tc>
                  <a:txBody>
                    <a:bodyPr/>
                    <a:lstStyle/>
                    <a:p>
                      <a:pPr marL="285750" indent="-285750" algn="ctr">
                        <a:buFont typeface="Wingdings" panose="05000000000000000000" pitchFamily="2" charset="2"/>
                        <a:buChar char="ü"/>
                      </a:pPr>
                      <a:r>
                        <a:rPr lang="en-US" dirty="0" smtClean="0"/>
                        <a:t> </a:t>
                      </a:r>
                    </a:p>
                  </a:txBody>
                  <a:tcPr anchor="ctr">
                    <a:lnT w="38100" cap="flat" cmpd="sng" algn="ctr">
                      <a:solidFill>
                        <a:schemeClr val="bg1"/>
                      </a:solidFill>
                      <a:prstDash val="solid"/>
                      <a:round/>
                      <a:headEnd type="none" w="med" len="med"/>
                      <a:tailEnd type="none" w="med" len="med"/>
                    </a:lnT>
                  </a:tcPr>
                </a:tc>
              </a:tr>
              <a:tr h="791555">
                <a:tc>
                  <a:txBody>
                    <a:bodyPr/>
                    <a:lstStyle/>
                    <a:p>
                      <a:r>
                        <a:rPr lang="en-US" b="1" dirty="0" smtClean="0"/>
                        <a:t>Imagery Derived Product </a:t>
                      </a:r>
                      <a:r>
                        <a:rPr lang="en-US" dirty="0" smtClean="0"/>
                        <a:t>(e.g. image-based</a:t>
                      </a:r>
                      <a:r>
                        <a:rPr lang="en-US" baseline="0" dirty="0" smtClean="0"/>
                        <a:t> </a:t>
                      </a:r>
                      <a:r>
                        <a:rPr lang="en-US" dirty="0" smtClean="0"/>
                        <a:t>maps, reduced</a:t>
                      </a:r>
                      <a:r>
                        <a:rPr lang="en-US" baseline="0" dirty="0" smtClean="0"/>
                        <a:t> resolution images)</a:t>
                      </a:r>
                    </a:p>
                  </a:txBody>
                  <a:tcPr/>
                </a:tc>
                <a:tc>
                  <a:txBody>
                    <a:bodyPr/>
                    <a:lstStyle/>
                    <a:p>
                      <a:pPr marL="285750" indent="-285750" algn="ctr">
                        <a:buFont typeface="Wingdings" panose="05000000000000000000" pitchFamily="2" charset="2"/>
                        <a:buChar char="ü"/>
                      </a:pPr>
                      <a:r>
                        <a:rPr lang="en-US" dirty="0" smtClean="0"/>
                        <a:t> </a:t>
                      </a:r>
                      <a:endParaRPr lang="en-US" dirty="0"/>
                    </a:p>
                  </a:txBody>
                  <a:tcPr anchor="ctr"/>
                </a:tc>
                <a:tc>
                  <a:txBody>
                    <a:bodyPr/>
                    <a:lstStyle/>
                    <a:p>
                      <a:pPr marL="285750" indent="-285750" algn="ctr">
                        <a:buFont typeface="Wingdings" panose="05000000000000000000" pitchFamily="2" charset="2"/>
                        <a:buChar char="ü"/>
                      </a:pPr>
                      <a:r>
                        <a:rPr lang="en-US" dirty="0" smtClean="0"/>
                        <a:t> </a:t>
                      </a:r>
                      <a:endParaRPr lang="en-US" dirty="0"/>
                    </a:p>
                  </a:txBody>
                  <a:tcPr anchor="ctr"/>
                </a:tc>
              </a:tr>
              <a:tr h="621121">
                <a:tc>
                  <a:txBody>
                    <a:bodyPr/>
                    <a:lstStyle/>
                    <a:p>
                      <a:r>
                        <a:rPr lang="en-US" b="1" baseline="0" dirty="0" smtClean="0"/>
                        <a:t>Derived Products*</a:t>
                      </a:r>
                      <a:r>
                        <a:rPr lang="en-US" baseline="0" dirty="0" smtClean="0"/>
                        <a:t> </a:t>
                      </a:r>
                    </a:p>
                    <a:p>
                      <a:r>
                        <a:rPr lang="en-US" baseline="0" dirty="0" smtClean="0"/>
                        <a:t>(e.g. maps, line drawings, DEM)</a:t>
                      </a:r>
                    </a:p>
                  </a:txBody>
                  <a:tcPr/>
                </a:tc>
                <a:tc>
                  <a:txBody>
                    <a:bodyPr/>
                    <a:lstStyle/>
                    <a:p>
                      <a:pPr algn="ctr"/>
                      <a:r>
                        <a:rPr lang="en-US" dirty="0" smtClean="0"/>
                        <a:t>N/A</a:t>
                      </a:r>
                      <a:endParaRPr lang="en-US" dirty="0"/>
                    </a:p>
                  </a:txBody>
                  <a:tcPr anchor="ctr"/>
                </a:tc>
                <a:tc>
                  <a:txBody>
                    <a:bodyPr/>
                    <a:lstStyle/>
                    <a:p>
                      <a:pPr algn="ctr"/>
                      <a:r>
                        <a:rPr lang="en-US" dirty="0" smtClean="0"/>
                        <a:t>N/A</a:t>
                      </a:r>
                      <a:endParaRPr lang="en-US" dirty="0"/>
                    </a:p>
                  </a:txBody>
                  <a:tcPr anchor="ctr"/>
                </a:tc>
              </a:tr>
            </a:tbl>
          </a:graphicData>
        </a:graphic>
      </p:graphicFrame>
      <p:sp>
        <p:nvSpPr>
          <p:cNvPr id="7" name="TextBox 6"/>
          <p:cNvSpPr txBox="1"/>
          <p:nvPr/>
        </p:nvSpPr>
        <p:spPr>
          <a:xfrm>
            <a:off x="9717789" y="5136950"/>
            <a:ext cx="2131674" cy="646331"/>
          </a:xfrm>
          <a:prstGeom prst="rect">
            <a:avLst/>
          </a:prstGeom>
          <a:noFill/>
        </p:spPr>
        <p:txBody>
          <a:bodyPr wrap="none" rtlCol="0">
            <a:spAutoFit/>
          </a:bodyPr>
          <a:lstStyle/>
          <a:p>
            <a:r>
              <a:rPr lang="en-US" b="1" dirty="0" smtClean="0">
                <a:solidFill>
                  <a:schemeClr val="bg1">
                    <a:lumMod val="95000"/>
                  </a:schemeClr>
                </a:solidFill>
              </a:rPr>
              <a:t>© 2015 DigitalGlobe</a:t>
            </a:r>
          </a:p>
          <a:p>
            <a:r>
              <a:rPr lang="en-US" b="1" dirty="0" smtClean="0">
                <a:solidFill>
                  <a:schemeClr val="bg1">
                    <a:lumMod val="95000"/>
                  </a:schemeClr>
                </a:solidFill>
              </a:rPr>
              <a:t>     </a:t>
            </a:r>
            <a:r>
              <a:rPr lang="en-US" b="1" dirty="0" err="1" smtClean="0">
                <a:solidFill>
                  <a:schemeClr val="bg1">
                    <a:lumMod val="95000"/>
                  </a:schemeClr>
                </a:solidFill>
              </a:rPr>
              <a:t>NextView</a:t>
            </a:r>
            <a:r>
              <a:rPr lang="en-US" b="1" dirty="0" smtClean="0">
                <a:solidFill>
                  <a:schemeClr val="bg1">
                    <a:lumMod val="95000"/>
                  </a:schemeClr>
                </a:solidFill>
              </a:rPr>
              <a:t> License</a:t>
            </a:r>
            <a:endParaRPr lang="en-US" b="1" dirty="0">
              <a:solidFill>
                <a:schemeClr val="bg1">
                  <a:lumMod val="95000"/>
                </a:schemeClr>
              </a:solidFill>
            </a:endParaRPr>
          </a:p>
        </p:txBody>
      </p:sp>
      <p:sp>
        <p:nvSpPr>
          <p:cNvPr id="8" name="Oval 7"/>
          <p:cNvSpPr/>
          <p:nvPr/>
        </p:nvSpPr>
        <p:spPr>
          <a:xfrm>
            <a:off x="9481306" y="5127794"/>
            <a:ext cx="2632842" cy="9301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72966" y="5923717"/>
            <a:ext cx="5943600" cy="646331"/>
          </a:xfrm>
          <a:prstGeom prst="rect">
            <a:avLst/>
          </a:prstGeom>
          <a:noFill/>
        </p:spPr>
        <p:txBody>
          <a:bodyPr wrap="square" rtlCol="0">
            <a:spAutoFit/>
          </a:bodyPr>
          <a:lstStyle/>
          <a:p>
            <a:r>
              <a:rPr lang="en-US" dirty="0" smtClean="0"/>
              <a:t>*Derived product methodology should attribute initial imagery to DigitalGlobe</a:t>
            </a:r>
            <a:endParaRPr lang="en-US" dirty="0"/>
          </a:p>
        </p:txBody>
      </p:sp>
      <p:sp>
        <p:nvSpPr>
          <p:cNvPr id="10" name="TextBox 9"/>
          <p:cNvSpPr txBox="1"/>
          <p:nvPr/>
        </p:nvSpPr>
        <p:spPr>
          <a:xfrm>
            <a:off x="6970426" y="2520416"/>
            <a:ext cx="4827321" cy="954107"/>
          </a:xfrm>
          <a:prstGeom prst="rect">
            <a:avLst/>
          </a:prstGeom>
          <a:solidFill>
            <a:schemeClr val="bg2"/>
          </a:solidFill>
          <a:ln>
            <a:solidFill>
              <a:schemeClr val="tx1"/>
            </a:solidFill>
          </a:ln>
        </p:spPr>
        <p:txBody>
          <a:bodyPr wrap="square" rtlCol="0">
            <a:spAutoFit/>
          </a:bodyPr>
          <a:lstStyle/>
          <a:p>
            <a:pPr algn="ctr"/>
            <a:r>
              <a:rPr lang="en-US" sz="2800" b="1" dirty="0" smtClean="0"/>
              <a:t>Imagery Example: </a:t>
            </a:r>
          </a:p>
          <a:p>
            <a:pPr algn="ctr"/>
            <a:r>
              <a:rPr lang="en-US" sz="2800" dirty="0" smtClean="0"/>
              <a:t>Barrow Shoreline</a:t>
            </a:r>
            <a:endParaRPr lang="en-US" sz="2800" dirty="0"/>
          </a:p>
        </p:txBody>
      </p:sp>
    </p:spTree>
    <p:extLst>
      <p:ext uri="{BB962C8B-B14F-4D97-AF65-F5344CB8AC3E}">
        <p14:creationId xmlns:p14="http://schemas.microsoft.com/office/powerpoint/2010/main" val="17031712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149087"/>
            <a:ext cx="10515600" cy="1325563"/>
          </a:xfrm>
        </p:spPr>
        <p:txBody>
          <a:bodyPr/>
          <a:lstStyle/>
          <a:p>
            <a:r>
              <a:rPr lang="en-US" dirty="0" smtClean="0">
                <a:solidFill>
                  <a:schemeClr val="accent5"/>
                </a:solidFill>
              </a:rPr>
              <a:t>Imagery Derived Product</a:t>
            </a:r>
            <a:endParaRPr lang="en-US" dirty="0">
              <a:solidFill>
                <a:schemeClr val="accent5"/>
              </a:solidFill>
            </a:endParaRPr>
          </a:p>
        </p:txBody>
      </p:sp>
      <p:sp>
        <p:nvSpPr>
          <p:cNvPr id="3" name="Content Placeholder 2"/>
          <p:cNvSpPr>
            <a:spLocks noGrp="1"/>
          </p:cNvSpPr>
          <p:nvPr>
            <p:ph idx="1"/>
          </p:nvPr>
        </p:nvSpPr>
        <p:spPr>
          <a:xfrm>
            <a:off x="549968" y="1835563"/>
            <a:ext cx="5572328" cy="3670503"/>
          </a:xfrm>
        </p:spPr>
        <p:txBody>
          <a:bodyPr>
            <a:normAutofit/>
          </a:bodyPr>
          <a:lstStyle/>
          <a:p>
            <a:r>
              <a:rPr lang="en-US" dirty="0" smtClean="0"/>
              <a:t>Subject to the DigitalGlobe Copyright and </a:t>
            </a:r>
            <a:r>
              <a:rPr lang="en-US" dirty="0" err="1" smtClean="0"/>
              <a:t>Nextview</a:t>
            </a:r>
            <a:r>
              <a:rPr lang="en-US" dirty="0" smtClean="0"/>
              <a:t> License notice</a:t>
            </a:r>
          </a:p>
          <a:p>
            <a:r>
              <a:rPr lang="en-US" dirty="0" smtClean="0"/>
              <a:t>Examples: a map of a fire perimeter underlain by imagery, road names and lines underlain by imagery, reduced resolution imagery</a:t>
            </a:r>
          </a:p>
        </p:txBody>
      </p:sp>
      <p:sp>
        <p:nvSpPr>
          <p:cNvPr id="5" name="Slide Number Placeholder 4"/>
          <p:cNvSpPr>
            <a:spLocks noGrp="1"/>
          </p:cNvSpPr>
          <p:nvPr>
            <p:ph type="sldNum" sz="quarter" idx="12"/>
          </p:nvPr>
        </p:nvSpPr>
        <p:spPr>
          <a:xfrm>
            <a:off x="8898831" y="6356350"/>
            <a:ext cx="2743200" cy="365125"/>
          </a:xfrm>
        </p:spPr>
        <p:txBody>
          <a:bodyPr/>
          <a:lstStyle/>
          <a:p>
            <a:fld id="{C1B2B729-A6D1-426C-834A-49361B601893}" type="slidenum">
              <a:rPr lang="en-US" smtClean="0"/>
              <a:t>5</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0836" y="2174462"/>
            <a:ext cx="4662981" cy="3548245"/>
          </a:xfrm>
          <a:prstGeom prst="rect">
            <a:avLst/>
          </a:prstGeom>
          <a:ln>
            <a:solidFill>
              <a:schemeClr val="tx1"/>
            </a:solidFill>
          </a:ln>
        </p:spPr>
      </p:pic>
      <p:sp>
        <p:nvSpPr>
          <p:cNvPr id="10" name="TextBox 9"/>
          <p:cNvSpPr txBox="1"/>
          <p:nvPr/>
        </p:nvSpPr>
        <p:spPr>
          <a:xfrm>
            <a:off x="7007944" y="5075340"/>
            <a:ext cx="2131674" cy="646331"/>
          </a:xfrm>
          <a:prstGeom prst="rect">
            <a:avLst/>
          </a:prstGeom>
          <a:noFill/>
        </p:spPr>
        <p:txBody>
          <a:bodyPr wrap="none" rtlCol="0">
            <a:spAutoFit/>
          </a:bodyPr>
          <a:lstStyle/>
          <a:p>
            <a:r>
              <a:rPr lang="en-US" b="1" dirty="0" smtClean="0">
                <a:solidFill>
                  <a:schemeClr val="bg1"/>
                </a:solidFill>
              </a:rPr>
              <a:t>© 2015 DigitalGlobe</a:t>
            </a:r>
          </a:p>
          <a:p>
            <a:r>
              <a:rPr lang="en-US" b="1" dirty="0" smtClean="0">
                <a:solidFill>
                  <a:schemeClr val="bg1"/>
                </a:solidFill>
              </a:rPr>
              <a:t>     </a:t>
            </a:r>
            <a:r>
              <a:rPr lang="en-US" b="1" dirty="0" err="1" smtClean="0">
                <a:solidFill>
                  <a:schemeClr val="bg1"/>
                </a:solidFill>
              </a:rPr>
              <a:t>NextView</a:t>
            </a:r>
            <a:r>
              <a:rPr lang="en-US" b="1" dirty="0" smtClean="0">
                <a:solidFill>
                  <a:schemeClr val="bg1"/>
                </a:solidFill>
              </a:rPr>
              <a:t> License</a:t>
            </a:r>
            <a:endParaRPr lang="en-US" b="1" dirty="0">
              <a:solidFill>
                <a:schemeClr val="bg1"/>
              </a:solidFill>
            </a:endParaRPr>
          </a:p>
        </p:txBody>
      </p:sp>
      <p:sp>
        <p:nvSpPr>
          <p:cNvPr id="11" name="Oval 10"/>
          <p:cNvSpPr/>
          <p:nvPr/>
        </p:nvSpPr>
        <p:spPr>
          <a:xfrm>
            <a:off x="6771461" y="4933451"/>
            <a:ext cx="2632842" cy="930165"/>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3"/>
          <p:cNvSpPr txBox="1">
            <a:spLocks/>
          </p:cNvSpPr>
          <p:nvPr/>
        </p:nvSpPr>
        <p:spPr>
          <a:xfrm rot="17628729">
            <a:off x="9604975" y="5061751"/>
            <a:ext cx="1521687" cy="27360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solidFill>
              </a:rPr>
              <a:t>Rt. 3</a:t>
            </a:r>
            <a:endParaRPr lang="en-US" b="1" dirty="0">
              <a:solidFill>
                <a:schemeClr val="tx1"/>
              </a:solidFill>
            </a:endParaRPr>
          </a:p>
        </p:txBody>
      </p:sp>
      <p:sp>
        <p:nvSpPr>
          <p:cNvPr id="13" name="TextBox 12"/>
          <p:cNvSpPr txBox="1"/>
          <p:nvPr/>
        </p:nvSpPr>
        <p:spPr>
          <a:xfrm>
            <a:off x="6738732" y="1207227"/>
            <a:ext cx="5391766" cy="954107"/>
          </a:xfrm>
          <a:prstGeom prst="rect">
            <a:avLst/>
          </a:prstGeom>
          <a:solidFill>
            <a:schemeClr val="bg2"/>
          </a:solidFill>
          <a:ln>
            <a:solidFill>
              <a:schemeClr val="tx1"/>
            </a:solidFill>
          </a:ln>
        </p:spPr>
        <p:txBody>
          <a:bodyPr wrap="square" rtlCol="0">
            <a:spAutoFit/>
          </a:bodyPr>
          <a:lstStyle/>
          <a:p>
            <a:pPr algn="ctr"/>
            <a:r>
              <a:rPr lang="en-US" sz="2800" b="1" dirty="0" smtClean="0"/>
              <a:t>Imagery Derived Product Example: </a:t>
            </a:r>
          </a:p>
          <a:p>
            <a:pPr algn="ctr"/>
            <a:r>
              <a:rPr lang="en-US" sz="2800" dirty="0" smtClean="0"/>
              <a:t>Fire perimeter with imagery</a:t>
            </a:r>
            <a:endParaRPr lang="en-US" sz="2800" dirty="0"/>
          </a:p>
        </p:txBody>
      </p:sp>
      <p:sp>
        <p:nvSpPr>
          <p:cNvPr id="15" name="Footer Placeholder 3"/>
          <p:cNvSpPr txBox="1">
            <a:spLocks/>
          </p:cNvSpPr>
          <p:nvPr/>
        </p:nvSpPr>
        <p:spPr>
          <a:xfrm>
            <a:off x="8564679" y="2689612"/>
            <a:ext cx="1521687" cy="27360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bg2"/>
                </a:solidFill>
              </a:rPr>
              <a:t>ZF020</a:t>
            </a:r>
            <a:endParaRPr lang="en-US" b="1" dirty="0">
              <a:solidFill>
                <a:schemeClr val="bg2"/>
              </a:solidFill>
            </a:endParaRPr>
          </a:p>
        </p:txBody>
      </p:sp>
      <p:sp>
        <p:nvSpPr>
          <p:cNvPr id="16" name="Footer Placeholder 3"/>
          <p:cNvSpPr txBox="1">
            <a:spLocks/>
          </p:cNvSpPr>
          <p:nvPr/>
        </p:nvSpPr>
        <p:spPr>
          <a:xfrm>
            <a:off x="10167725" y="5754178"/>
            <a:ext cx="1860083" cy="23911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smtClean="0">
                <a:solidFill>
                  <a:schemeClr val="tx1"/>
                </a:solidFill>
              </a:rPr>
              <a:t>2014 NWT Fire ZF020</a:t>
            </a:r>
            <a:endParaRPr lang="en-US" b="1" dirty="0">
              <a:solidFill>
                <a:schemeClr val="tx1"/>
              </a:solidFill>
            </a:endParaRPr>
          </a:p>
        </p:txBody>
      </p:sp>
    </p:spTree>
    <p:extLst>
      <p:ext uri="{BB962C8B-B14F-4D97-AF65-F5344CB8AC3E}">
        <p14:creationId xmlns:p14="http://schemas.microsoft.com/office/powerpoint/2010/main" val="28277708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969" y="1825625"/>
            <a:ext cx="6934200" cy="4362524"/>
          </a:xfrm>
        </p:spPr>
        <p:txBody>
          <a:bodyPr>
            <a:normAutofit/>
          </a:bodyPr>
          <a:lstStyle/>
          <a:p>
            <a:r>
              <a:rPr lang="en-US" dirty="0" smtClean="0"/>
              <a:t>Not subject to the DigitalGlobe Copyright or </a:t>
            </a:r>
            <a:r>
              <a:rPr lang="en-US" dirty="0" err="1" smtClean="0"/>
              <a:t>Nextview</a:t>
            </a:r>
            <a:r>
              <a:rPr lang="en-US" dirty="0" smtClean="0"/>
              <a:t> License notice</a:t>
            </a:r>
          </a:p>
          <a:p>
            <a:r>
              <a:rPr lang="en-US" dirty="0" smtClean="0"/>
              <a:t>However, methodology describing the product should attribute initial imagery to DigitalGlobe</a:t>
            </a:r>
          </a:p>
          <a:p>
            <a:r>
              <a:rPr lang="en-US" b="1" dirty="0" smtClean="0"/>
              <a:t>Examples</a:t>
            </a:r>
            <a:r>
              <a:rPr lang="en-US" dirty="0" smtClean="0"/>
              <a:t>: fire perimeter digitized from DigitalGlobe imagery, water mask derived using DigitalGlobe imagery, DEMs derived using DigitalGlobe image stereo pairs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930" y="1741250"/>
            <a:ext cx="3008022" cy="4401826"/>
          </a:xfrm>
          <a:prstGeom prst="rect">
            <a:avLst/>
          </a:prstGeom>
          <a:ln>
            <a:solidFill>
              <a:schemeClr val="tx1"/>
            </a:solidFill>
          </a:ln>
        </p:spPr>
      </p:pic>
      <p:sp>
        <p:nvSpPr>
          <p:cNvPr id="7" name="Footer Placeholder 3"/>
          <p:cNvSpPr txBox="1">
            <a:spLocks/>
          </p:cNvSpPr>
          <p:nvPr/>
        </p:nvSpPr>
        <p:spPr>
          <a:xfrm>
            <a:off x="8653255" y="6235881"/>
            <a:ext cx="2686050" cy="32067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chemeClr val="tx1"/>
                </a:solidFill>
              </a:rPr>
              <a:t>DEM developed by the Polar Geospatial Center using DigitalGlobe imagery.</a:t>
            </a:r>
            <a:endParaRPr lang="en-US" dirty="0">
              <a:solidFill>
                <a:schemeClr val="tx1"/>
              </a:solidFill>
            </a:endParaRPr>
          </a:p>
        </p:txBody>
      </p:sp>
      <p:sp>
        <p:nvSpPr>
          <p:cNvPr id="8" name="Oval 7"/>
          <p:cNvSpPr/>
          <p:nvPr/>
        </p:nvSpPr>
        <p:spPr>
          <a:xfrm>
            <a:off x="8462754" y="5921556"/>
            <a:ext cx="2933700" cy="853637"/>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787783" y="778220"/>
            <a:ext cx="4208745" cy="954107"/>
          </a:xfrm>
          <a:prstGeom prst="rect">
            <a:avLst/>
          </a:prstGeom>
          <a:solidFill>
            <a:schemeClr val="bg2"/>
          </a:solidFill>
          <a:ln>
            <a:solidFill>
              <a:schemeClr val="tx1"/>
            </a:solidFill>
          </a:ln>
        </p:spPr>
        <p:txBody>
          <a:bodyPr wrap="square">
            <a:spAutoFit/>
          </a:bodyPr>
          <a:lstStyle/>
          <a:p>
            <a:pPr lvl="0" algn="ctr"/>
            <a:r>
              <a:rPr lang="en-US" sz="2800" b="1" dirty="0" smtClean="0">
                <a:solidFill>
                  <a:prstClr val="black"/>
                </a:solidFill>
              </a:rPr>
              <a:t>Derived Product Example: </a:t>
            </a:r>
          </a:p>
          <a:p>
            <a:pPr lvl="0" algn="ctr"/>
            <a:r>
              <a:rPr lang="en-US" sz="2800" dirty="0" smtClean="0">
                <a:solidFill>
                  <a:prstClr val="black"/>
                </a:solidFill>
              </a:rPr>
              <a:t>DEM</a:t>
            </a:r>
            <a:endParaRPr lang="en-US" sz="2800" dirty="0">
              <a:solidFill>
                <a:prstClr val="black"/>
              </a:solidFill>
            </a:endParaRPr>
          </a:p>
        </p:txBody>
      </p:sp>
      <p:sp>
        <p:nvSpPr>
          <p:cNvPr id="12" name="Title 1"/>
          <p:cNvSpPr txBox="1">
            <a:spLocks/>
          </p:cNvSpPr>
          <p:nvPr/>
        </p:nvSpPr>
        <p:spPr>
          <a:xfrm>
            <a:off x="318051" y="14908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accent5"/>
                </a:solidFill>
              </a:rPr>
              <a:t>Derived Product</a:t>
            </a:r>
            <a:endParaRPr lang="en-US" dirty="0">
              <a:solidFill>
                <a:schemeClr val="accent5"/>
              </a:solidFill>
            </a:endParaRPr>
          </a:p>
        </p:txBody>
      </p:sp>
    </p:spTree>
    <p:extLst>
      <p:ext uri="{BB962C8B-B14F-4D97-AF65-F5344CB8AC3E}">
        <p14:creationId xmlns:p14="http://schemas.microsoft.com/office/powerpoint/2010/main" val="12751227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486" y="168965"/>
            <a:ext cx="10515600" cy="1325563"/>
          </a:xfrm>
        </p:spPr>
        <p:txBody>
          <a:bodyPr/>
          <a:lstStyle/>
          <a:p>
            <a:r>
              <a:rPr lang="en-US" dirty="0" smtClean="0">
                <a:solidFill>
                  <a:schemeClr val="accent5"/>
                </a:solidFill>
              </a:rPr>
              <a:t>Restrictions and Additional Guidance</a:t>
            </a:r>
            <a:endParaRPr lang="en-US" dirty="0">
              <a:solidFill>
                <a:schemeClr val="accent5"/>
              </a:solidFill>
            </a:endParaRPr>
          </a:p>
        </p:txBody>
      </p:sp>
      <p:sp>
        <p:nvSpPr>
          <p:cNvPr id="3" name="Content Placeholder 2"/>
          <p:cNvSpPr>
            <a:spLocks noGrp="1"/>
          </p:cNvSpPr>
          <p:nvPr>
            <p:ph idx="1"/>
          </p:nvPr>
        </p:nvSpPr>
        <p:spPr>
          <a:xfrm>
            <a:off x="389744" y="1525649"/>
            <a:ext cx="11662348" cy="4638237"/>
          </a:xfrm>
        </p:spPr>
        <p:txBody>
          <a:bodyPr>
            <a:normAutofit fontScale="77500" lnSpcReduction="20000"/>
          </a:bodyPr>
          <a:lstStyle/>
          <a:p>
            <a:pPr marL="0" indent="0">
              <a:buNone/>
            </a:pPr>
            <a:r>
              <a:rPr lang="en-US" sz="4600" dirty="0" smtClean="0"/>
              <a:t>Do Not:</a:t>
            </a:r>
          </a:p>
          <a:p>
            <a:r>
              <a:rPr lang="en-US" dirty="0" smtClean="0"/>
              <a:t>Publish imagery in printed </a:t>
            </a:r>
            <a:r>
              <a:rPr lang="en-US" b="1" u="sng" dirty="0" smtClean="0"/>
              <a:t>reports without direct US Government benefit</a:t>
            </a:r>
          </a:p>
          <a:p>
            <a:r>
              <a:rPr lang="en-US" dirty="0" smtClean="0"/>
              <a:t>Transfer imagery to commercial entities for </a:t>
            </a:r>
            <a:r>
              <a:rPr lang="en-US" b="1" u="sng" dirty="0" smtClean="0"/>
              <a:t>commercial use or non-US Government use</a:t>
            </a:r>
          </a:p>
          <a:p>
            <a:r>
              <a:rPr lang="en-US" dirty="0" smtClean="0"/>
              <a:t>Release imagery to third parties for </a:t>
            </a:r>
            <a:r>
              <a:rPr lang="en-US" b="1" u="sng" dirty="0" smtClean="0"/>
              <a:t>non-Government use</a:t>
            </a:r>
          </a:p>
          <a:p>
            <a:r>
              <a:rPr lang="en-US" dirty="0" smtClean="0"/>
              <a:t>Host reports on web sites containing </a:t>
            </a:r>
            <a:r>
              <a:rPr lang="en-US" dirty="0" err="1" smtClean="0"/>
              <a:t>NextView</a:t>
            </a:r>
            <a:r>
              <a:rPr lang="en-US" dirty="0" smtClean="0"/>
              <a:t> imagery </a:t>
            </a:r>
            <a:r>
              <a:rPr lang="en-US" b="1" u="sng" dirty="0" smtClean="0"/>
              <a:t>without copyright or license</a:t>
            </a:r>
          </a:p>
          <a:p>
            <a:endParaRPr lang="en-US" dirty="0" smtClean="0"/>
          </a:p>
          <a:p>
            <a:pPr marL="0" indent="0">
              <a:buNone/>
            </a:pPr>
            <a:r>
              <a:rPr lang="en-US" sz="4100" dirty="0" smtClean="0"/>
              <a:t>Seek Additional Guidance from NASA </a:t>
            </a:r>
            <a:r>
              <a:rPr lang="en-US" sz="4100" dirty="0"/>
              <a:t>(and/NGA) when </a:t>
            </a:r>
            <a:r>
              <a:rPr lang="en-US" sz="4100" dirty="0" smtClean="0"/>
              <a:t>considering:</a:t>
            </a:r>
          </a:p>
          <a:p>
            <a:r>
              <a:rPr lang="en-US" b="1" u="sng" dirty="0" smtClean="0"/>
              <a:t>Sharing imagery </a:t>
            </a:r>
            <a:r>
              <a:rPr lang="en-US" dirty="0" smtClean="0"/>
              <a:t>with non-licensed users, foreign governments, or for crowdsourcing</a:t>
            </a:r>
          </a:p>
          <a:p>
            <a:r>
              <a:rPr lang="en-US" dirty="0" smtClean="0"/>
              <a:t>Authorizing the release of imagery to the </a:t>
            </a:r>
            <a:r>
              <a:rPr lang="en-US" b="1" u="sng" dirty="0" smtClean="0"/>
              <a:t>media</a:t>
            </a:r>
          </a:p>
          <a:p>
            <a:r>
              <a:rPr lang="en-US" dirty="0" smtClean="0"/>
              <a:t>Releasing imagery to the </a:t>
            </a:r>
            <a:r>
              <a:rPr lang="en-US" b="1" u="sng" dirty="0" smtClean="0"/>
              <a:t>public</a:t>
            </a:r>
          </a:p>
          <a:p>
            <a:r>
              <a:rPr lang="en-US" b="1" u="sng" dirty="0" smtClean="0"/>
              <a:t>Posting imagery </a:t>
            </a:r>
            <a:r>
              <a:rPr lang="en-US" dirty="0" smtClean="0"/>
              <a:t>on Non-Governmental Organization or US Government systems</a:t>
            </a:r>
            <a:endParaRPr lang="en-US" dirty="0"/>
          </a:p>
        </p:txBody>
      </p:sp>
      <p:sp>
        <p:nvSpPr>
          <p:cNvPr id="4" name="TextBox 3"/>
          <p:cNvSpPr txBox="1"/>
          <p:nvPr/>
        </p:nvSpPr>
        <p:spPr>
          <a:xfrm>
            <a:off x="394138" y="5864772"/>
            <a:ext cx="11035862" cy="83099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dirty="0" smtClean="0"/>
              <a:t>Overall Goal: Continue broad US Government use of </a:t>
            </a:r>
            <a:r>
              <a:rPr lang="en-US" sz="2400" dirty="0" err="1" smtClean="0"/>
              <a:t>NextView</a:t>
            </a:r>
            <a:r>
              <a:rPr lang="en-US" sz="2400" dirty="0" smtClean="0"/>
              <a:t> licensed imagery and minimize the commercial impact on DigitalGlobe.</a:t>
            </a:r>
            <a:endParaRPr lang="en-US" sz="2400" dirty="0"/>
          </a:p>
        </p:txBody>
      </p:sp>
      <p:sp>
        <p:nvSpPr>
          <p:cNvPr id="6" name="Slide Number Placeholder 5"/>
          <p:cNvSpPr>
            <a:spLocks noGrp="1"/>
          </p:cNvSpPr>
          <p:nvPr>
            <p:ph type="sldNum" sz="quarter" idx="12"/>
          </p:nvPr>
        </p:nvSpPr>
        <p:spPr/>
        <p:txBody>
          <a:bodyPr/>
          <a:lstStyle/>
          <a:p>
            <a:fld id="{C1B2B729-A6D1-426C-834A-49361B601893}" type="slidenum">
              <a:rPr lang="en-US" smtClean="0"/>
              <a:t>7</a:t>
            </a:fld>
            <a:endParaRPr lang="en-US"/>
          </a:p>
        </p:txBody>
      </p:sp>
    </p:spTree>
    <p:extLst>
      <p:ext uri="{BB962C8B-B14F-4D97-AF65-F5344CB8AC3E}">
        <p14:creationId xmlns:p14="http://schemas.microsoft.com/office/powerpoint/2010/main" val="1204235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71"/>
            <a:ext cx="10515600" cy="1325563"/>
          </a:xfrm>
        </p:spPr>
        <p:txBody>
          <a:bodyPr>
            <a:normAutofit/>
          </a:bodyPr>
          <a:lstStyle/>
          <a:p>
            <a:r>
              <a:rPr lang="en-US" sz="3600" dirty="0" err="1" smtClean="0">
                <a:solidFill>
                  <a:schemeClr val="accent5"/>
                </a:solidFill>
              </a:rPr>
              <a:t>NextView</a:t>
            </a:r>
            <a:r>
              <a:rPr lang="en-US" sz="3600" dirty="0" smtClean="0">
                <a:solidFill>
                  <a:schemeClr val="accent5"/>
                </a:solidFill>
              </a:rPr>
              <a:t> Imagery End User License Agreement (EULA</a:t>
            </a:r>
            <a:r>
              <a:rPr lang="en-US" sz="3600" dirty="0" smtClean="0"/>
              <a:t>)</a:t>
            </a:r>
            <a:endParaRPr lang="en-US" sz="3600" dirty="0"/>
          </a:p>
        </p:txBody>
      </p:sp>
      <p:sp>
        <p:nvSpPr>
          <p:cNvPr id="3" name="Content Placeholder 2"/>
          <p:cNvSpPr>
            <a:spLocks noGrp="1"/>
          </p:cNvSpPr>
          <p:nvPr>
            <p:ph idx="1"/>
          </p:nvPr>
        </p:nvSpPr>
        <p:spPr>
          <a:xfrm>
            <a:off x="551792" y="1002082"/>
            <a:ext cx="11319641" cy="5855917"/>
          </a:xfrm>
        </p:spPr>
        <p:txBody>
          <a:bodyPr>
            <a:noAutofit/>
          </a:bodyPr>
          <a:lstStyle/>
          <a:p>
            <a:pPr marL="0" indent="0">
              <a:buNone/>
            </a:pPr>
            <a:r>
              <a:rPr lang="en-US" sz="2000" dirty="0" smtClean="0"/>
              <a:t>a.     General Terms</a:t>
            </a:r>
          </a:p>
          <a:p>
            <a:pPr marL="342900" indent="-342900">
              <a:buFont typeface="+mj-lt"/>
              <a:buAutoNum type="arabicPeriod"/>
            </a:pPr>
            <a:r>
              <a:rPr lang="en-US" sz="1400" dirty="0" smtClean="0"/>
              <a:t> This </a:t>
            </a:r>
            <a:r>
              <a:rPr lang="en-US" sz="1400" b="1" dirty="0" smtClean="0"/>
              <a:t>clause applies to all unprocessed sensor data and requirements-compliant processed imagery, imagery services, imagery-derived    products </a:t>
            </a:r>
            <a:r>
              <a:rPr lang="en-US" sz="1400" dirty="0" smtClean="0"/>
              <a:t>and imagery support data licensed under this Contract. No other clauses related to intellectual property or data rights of any sort shall have any effect related to the unprocessed sensor data and requirements-compliant processed imagery, imagery services, imagery-derived products and imagery support data delivered under this Contract.</a:t>
            </a:r>
          </a:p>
          <a:p>
            <a:pPr marL="342900" indent="-342900">
              <a:buFont typeface="+mj-lt"/>
              <a:buAutoNum type="arabicPeriod"/>
            </a:pPr>
            <a:r>
              <a:rPr lang="en-US" sz="1400" dirty="0" smtClean="0"/>
              <a:t>   All license rights for use of the unprocessed sensor data and requirements-compliant processed imagery, imagery services, imagery-derived products and imagery support data provided to the U.S. Government purchased under this NGA contract are in perpetuity. </a:t>
            </a:r>
          </a:p>
          <a:p>
            <a:pPr marL="342900" indent="-342900">
              <a:buFont typeface="+mj-lt"/>
              <a:buAutoNum type="arabicPeriod"/>
            </a:pPr>
            <a:r>
              <a:rPr lang="en-US" sz="1400" b="1" dirty="0" smtClean="0"/>
              <a:t>Licensed users may generate an unlimited number of hardcopies and softcopies </a:t>
            </a:r>
            <a:r>
              <a:rPr lang="en-US" sz="1400" dirty="0" smtClean="0"/>
              <a:t>of the unprocessed sensor data and requirements-compliant processed imagery, imagery services, imagery-derived products and imagery support data for their use.</a:t>
            </a:r>
          </a:p>
          <a:p>
            <a:pPr marL="342900" indent="-342900">
              <a:buFont typeface="+mj-lt"/>
              <a:buAutoNum type="arabicPeriod" startAt="4"/>
            </a:pPr>
            <a:r>
              <a:rPr lang="en-US" sz="1400" dirty="0" smtClean="0"/>
              <a:t>(</a:t>
            </a:r>
            <a:r>
              <a:rPr lang="en-US" sz="1400" dirty="0" err="1" smtClean="0"/>
              <a:t>i</a:t>
            </a:r>
            <a:r>
              <a:rPr lang="en-US" sz="1400" dirty="0" smtClean="0"/>
              <a:t>)     Licensed users may generate any derived product from the licensed unprocessed sensor data; and requirements-compliant processed</a:t>
            </a:r>
          </a:p>
          <a:p>
            <a:pPr marL="0" indent="0">
              <a:lnSpc>
                <a:spcPct val="100000"/>
              </a:lnSpc>
              <a:spcBef>
                <a:spcPts val="0"/>
              </a:spcBef>
              <a:buNone/>
            </a:pPr>
            <a:r>
              <a:rPr lang="en-US" sz="1400" dirty="0"/>
              <a:t> </a:t>
            </a:r>
            <a:r>
              <a:rPr lang="en-US" sz="1400" dirty="0" smtClean="0"/>
              <a:t>                imagery, imagery services, imagery-derived products and imagery support data.\</a:t>
            </a:r>
          </a:p>
          <a:p>
            <a:pPr marL="0" indent="0">
              <a:buNone/>
            </a:pPr>
            <a:r>
              <a:rPr lang="en-US" sz="1400" dirty="0" smtClean="0"/>
              <a:t>         (ii)     Unprocessed sensor data and requirements-compliant processed imagery, imagery services, imagery-derived products and imagery</a:t>
            </a:r>
          </a:p>
          <a:p>
            <a:pPr marL="0" indent="0">
              <a:lnSpc>
                <a:spcPct val="100000"/>
              </a:lnSpc>
              <a:spcBef>
                <a:spcPts val="0"/>
              </a:spcBef>
              <a:buNone/>
            </a:pPr>
            <a:r>
              <a:rPr lang="en-US" sz="1400" dirty="0"/>
              <a:t> </a:t>
            </a:r>
            <a:r>
              <a:rPr lang="en-US" sz="1400" dirty="0" smtClean="0"/>
              <a:t>                  support data licensed under this NGA contract have no restrictions on use and distribution, but shall contain the copyright markings.</a:t>
            </a:r>
          </a:p>
          <a:p>
            <a:pPr marL="0" indent="0">
              <a:lnSpc>
                <a:spcPct val="100000"/>
              </a:lnSpc>
              <a:spcBef>
                <a:spcPts val="0"/>
              </a:spcBef>
              <a:buNone/>
            </a:pPr>
            <a:r>
              <a:rPr lang="en-US" sz="2000" dirty="0" smtClean="0"/>
              <a:t>b.     Licensed Users</a:t>
            </a:r>
          </a:p>
          <a:p>
            <a:pPr marL="457200" indent="-457200">
              <a:buFont typeface="+mj-lt"/>
              <a:buAutoNum type="arabicPeriod"/>
            </a:pPr>
            <a:r>
              <a:rPr lang="en-US" sz="1400" dirty="0" smtClean="0"/>
              <a:t>The imagery </a:t>
            </a:r>
            <a:r>
              <a:rPr lang="en-US" sz="1400" b="1" dirty="0" smtClean="0"/>
              <a:t>may be used by the U.S. Government (including, all branches, departments, agencies, and offices).  </a:t>
            </a:r>
          </a:p>
          <a:p>
            <a:pPr marL="457200" indent="-457200">
              <a:buFont typeface="+mj-lt"/>
              <a:buAutoNum type="arabicPeriod"/>
            </a:pPr>
            <a:r>
              <a:rPr lang="en-US" sz="1400" dirty="0" smtClean="0"/>
              <a:t>The </a:t>
            </a:r>
            <a:r>
              <a:rPr lang="en-US" sz="1400" b="1" dirty="0" smtClean="0"/>
              <a:t>U.S. Government may provide the imagery to the following organizations</a:t>
            </a:r>
            <a:r>
              <a:rPr lang="en-US" sz="1400" dirty="0" smtClean="0"/>
              <a:t>: State Governments, Local Governments, Foreign Governments and inter-governmental organizations,  NGO's and other non-profit organizations</a:t>
            </a:r>
          </a:p>
          <a:p>
            <a:pPr marL="457200" indent="-457200">
              <a:buFont typeface="+mj-lt"/>
              <a:buAutoNum type="arabicPeriod"/>
            </a:pPr>
            <a:r>
              <a:rPr lang="en-US" sz="1400" dirty="0" smtClean="0"/>
              <a:t>In consideration for the flexibility afforded to the U.S.  Government by allowing unprocessed sensor data and requirements-compliant processed imagery, imagery services, imagery-derived products and imagery support data to be shared, the </a:t>
            </a:r>
            <a:r>
              <a:rPr lang="en-US" sz="1400" b="1" dirty="0" smtClean="0"/>
              <a:t>United States Government shall use its reasonable best efforts to minimize the effects on commercial sales</a:t>
            </a:r>
            <a:r>
              <a:rPr lang="en-US" sz="1400" dirty="0" smtClean="0"/>
              <a:t>.  Acquisition and dissemination of imagery and imagery products collected within the United States shall be restricted in accordance with law and regulation.</a:t>
            </a:r>
            <a:endParaRPr lang="en-US" sz="1400" dirty="0"/>
          </a:p>
        </p:txBody>
      </p:sp>
      <p:sp>
        <p:nvSpPr>
          <p:cNvPr id="5" name="Slide Number Placeholder 4"/>
          <p:cNvSpPr>
            <a:spLocks noGrp="1"/>
          </p:cNvSpPr>
          <p:nvPr>
            <p:ph type="sldNum" sz="quarter" idx="12"/>
          </p:nvPr>
        </p:nvSpPr>
        <p:spPr/>
        <p:txBody>
          <a:bodyPr/>
          <a:lstStyle/>
          <a:p>
            <a:fld id="{C1B2B729-A6D1-426C-834A-49361B601893}" type="slidenum">
              <a:rPr lang="en-US" smtClean="0"/>
              <a:t>8</a:t>
            </a:fld>
            <a:endParaRPr lang="en-US"/>
          </a:p>
        </p:txBody>
      </p:sp>
    </p:spTree>
    <p:extLst>
      <p:ext uri="{BB962C8B-B14F-4D97-AF65-F5344CB8AC3E}">
        <p14:creationId xmlns:p14="http://schemas.microsoft.com/office/powerpoint/2010/main" val="15772006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pPr marL="0" indent="0">
              <a:buNone/>
            </a:pPr>
            <a:r>
              <a:rPr lang="en-US" dirty="0" smtClean="0"/>
              <a:t>Contact Elizabeth Hoy in the NASA Carbon Cycle and Ecosystems Office for further details related to use of DigitalGlobe imagery by the ABoVE field campaign:</a:t>
            </a:r>
          </a:p>
          <a:p>
            <a:endParaRPr lang="en-US" dirty="0"/>
          </a:p>
        </p:txBody>
      </p:sp>
      <p:sp>
        <p:nvSpPr>
          <p:cNvPr id="5" name="Slide Number Placeholder 4"/>
          <p:cNvSpPr>
            <a:spLocks noGrp="1"/>
          </p:cNvSpPr>
          <p:nvPr>
            <p:ph type="sldNum" sz="quarter" idx="12"/>
          </p:nvPr>
        </p:nvSpPr>
        <p:spPr/>
        <p:txBody>
          <a:bodyPr/>
          <a:lstStyle/>
          <a:p>
            <a:fld id="{C1B2B729-A6D1-426C-834A-49361B601893}" type="slidenum">
              <a:rPr lang="en-US" smtClean="0"/>
              <a:t>9</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175" y="3693795"/>
            <a:ext cx="2971800" cy="1089660"/>
          </a:xfrm>
          <a:prstGeom prst="rect">
            <a:avLst/>
          </a:prstGeom>
        </p:spPr>
      </p:pic>
      <p:sp>
        <p:nvSpPr>
          <p:cNvPr id="7" name="Rectangle 6"/>
          <p:cNvSpPr/>
          <p:nvPr/>
        </p:nvSpPr>
        <p:spPr>
          <a:xfrm>
            <a:off x="5372100" y="3539671"/>
            <a:ext cx="3990975" cy="1512209"/>
          </a:xfrm>
          <a:prstGeom prst="rect">
            <a:avLst/>
          </a:prstGeom>
        </p:spPr>
        <p:txBody>
          <a:bodyPr wrap="square">
            <a:spAutoFit/>
          </a:bodyPr>
          <a:lstStyle/>
          <a:p>
            <a:pPr lvl="0">
              <a:lnSpc>
                <a:spcPct val="90000"/>
              </a:lnSpc>
              <a:spcBef>
                <a:spcPts val="1000"/>
              </a:spcBef>
            </a:pPr>
            <a:r>
              <a:rPr lang="en-US" sz="2800" dirty="0">
                <a:solidFill>
                  <a:prstClr val="black"/>
                </a:solidFill>
              </a:rPr>
              <a:t>Elizabeth Hoy</a:t>
            </a:r>
          </a:p>
          <a:p>
            <a:pPr lvl="0">
              <a:lnSpc>
                <a:spcPct val="90000"/>
              </a:lnSpc>
              <a:spcBef>
                <a:spcPts val="1000"/>
              </a:spcBef>
            </a:pPr>
            <a:r>
              <a:rPr lang="en-US" sz="2800" dirty="0">
                <a:solidFill>
                  <a:prstClr val="black"/>
                </a:solidFill>
                <a:hlinkClick r:id="rId3"/>
              </a:rPr>
              <a:t>elizabeth.hoy@nasa.gov</a:t>
            </a:r>
            <a:endParaRPr lang="en-US" sz="2800" dirty="0">
              <a:solidFill>
                <a:prstClr val="black"/>
              </a:solidFill>
            </a:endParaRPr>
          </a:p>
          <a:p>
            <a:pPr lvl="0">
              <a:lnSpc>
                <a:spcPct val="90000"/>
              </a:lnSpc>
              <a:spcBef>
                <a:spcPts val="1000"/>
              </a:spcBef>
            </a:pPr>
            <a:r>
              <a:rPr lang="en-US" sz="2800" dirty="0">
                <a:solidFill>
                  <a:prstClr val="black"/>
                </a:solidFill>
              </a:rPr>
              <a:t>301-614-6494</a:t>
            </a:r>
          </a:p>
        </p:txBody>
      </p:sp>
    </p:spTree>
    <p:extLst>
      <p:ext uri="{BB962C8B-B14F-4D97-AF65-F5344CB8AC3E}">
        <p14:creationId xmlns:p14="http://schemas.microsoft.com/office/powerpoint/2010/main" val="35377652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5223</TotalTime>
  <Words>924</Words>
  <Application>Microsoft Office PowerPoint</Application>
  <PresentationFormat>Widescreen</PresentationFormat>
  <Paragraphs>90</Paragraphs>
  <Slides>9</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Arial</vt:lpstr>
      <vt:lpstr>Calibri</vt:lpstr>
      <vt:lpstr>Calibri Light</vt:lpstr>
      <vt:lpstr>Trebuchet MS</vt:lpstr>
      <vt:lpstr>Wingdings</vt:lpstr>
      <vt:lpstr>Wingdings 3</vt:lpstr>
      <vt:lpstr>Office Theme</vt:lpstr>
      <vt:lpstr>Facet</vt:lpstr>
      <vt:lpstr>Proper Use of NextView Licensed DigitalGlobe Imagery for ABoVE researchers</vt:lpstr>
      <vt:lpstr>DigitalGlobe Imagery</vt:lpstr>
      <vt:lpstr>NextView License Summary</vt:lpstr>
      <vt:lpstr>Imagery and Imagery Derived Products</vt:lpstr>
      <vt:lpstr>Imagery Derived Product</vt:lpstr>
      <vt:lpstr>PowerPoint Presentation</vt:lpstr>
      <vt:lpstr>Restrictions and Additional Guidance</vt:lpstr>
      <vt:lpstr>NextView Imagery End User License Agreement (EULA)</vt:lpstr>
      <vt:lpstr>Questions?</vt:lpstr>
    </vt:vector>
  </TitlesOfParts>
  <Company>NASA/GSFC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DigitalGlobe Imagery through the NextView License</dc:title>
  <dc:creator>Hoy, Elizabeth (GSFC-618.0)[SIGMA SPACE CORPORATION]</dc:creator>
  <cp:lastModifiedBy>Hoy, Elizabeth (GSFC-618.0)[SIGMA SPACE CORPORATION]</cp:lastModifiedBy>
  <cp:revision>44</cp:revision>
  <cp:lastPrinted>2015-05-27T13:46:32Z</cp:lastPrinted>
  <dcterms:created xsi:type="dcterms:W3CDTF">2015-05-01T19:49:29Z</dcterms:created>
  <dcterms:modified xsi:type="dcterms:W3CDTF">2016-10-28T13:39:44Z</dcterms:modified>
</cp:coreProperties>
</file>