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95" r:id="rId4"/>
    <p:sldId id="259" r:id="rId5"/>
    <p:sldId id="280" r:id="rId6"/>
    <p:sldId id="260" r:id="rId7"/>
    <p:sldId id="261" r:id="rId8"/>
    <p:sldId id="297" r:id="rId9"/>
    <p:sldId id="298" r:id="rId10"/>
    <p:sldId id="299" r:id="rId11"/>
    <p:sldId id="264" r:id="rId12"/>
    <p:sldId id="300" r:id="rId13"/>
    <p:sldId id="301" r:id="rId14"/>
    <p:sldId id="302" r:id="rId15"/>
    <p:sldId id="303" r:id="rId16"/>
    <p:sldId id="26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82557"/>
  </p:normalViewPr>
  <p:slideViewPr>
    <p:cSldViewPr snapToGrid="0" snapToObjects="1">
      <p:cViewPr varScale="1">
        <p:scale>
          <a:sx n="107" d="100"/>
          <a:sy n="107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8EC2-48F6-E842-9046-62CD6A8965F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7849-4649-314A-9FF7-65B3DE0E8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AVIRIS &amp; NEON teams in Barrow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80-100% cloud cover over the BERMS/BOREAS sites during data acquisition, but no significant </a:t>
            </a:r>
            <a:r>
              <a:rPr lang="en-US" dirty="0" err="1"/>
              <a:t>precip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Lines 5 &amp; 6 dropped due to flight plan &gt; 2000 </a:t>
            </a:r>
            <a:r>
              <a:rPr lang="en-US" dirty="0" err="1"/>
              <a:t>naut</a:t>
            </a:r>
            <a:r>
              <a:rPr lang="en-US" dirty="0"/>
              <a:t> miles</a:t>
            </a:r>
          </a:p>
          <a:p>
            <a:r>
              <a:rPr lang="en-US" dirty="0"/>
              <a:t>Peace-Athabasca Delta lines 5 &amp; 6 will be flown on 8/17/19 with Yellowknife (Hearn Lake) line 22801 from Plan 1746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5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Configure browser IP Address to 192.168.8.19</a:t>
            </a:r>
          </a:p>
          <a:p>
            <a:r>
              <a:rPr lang="en-US" dirty="0"/>
              <a:t>Then use   http://192.168.8.17:8080/</a:t>
            </a:r>
          </a:p>
          <a:p>
            <a:r>
              <a:rPr lang="en-US" dirty="0"/>
              <a:t>To see scrolling real-time HH imagery. Must use ethernet hardline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5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http://192.168.8.17:8080/flight19057/ </a:t>
            </a:r>
          </a:p>
          <a:p>
            <a:r>
              <a:rPr lang="en-US" dirty="0"/>
              <a:t>provides access to Quick Look files (TIFF, PNG), </a:t>
            </a:r>
            <a:r>
              <a:rPr lang="en-US" dirty="0" err="1"/>
              <a:t>kmz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Thumbnail.png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Thumbnail.png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KMZs showing L-Band HH imagery over Old Black Spruce (OBS) and Old Jack Pine (OJP) flux towers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48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avsar.jpl.nasa.gov/cgi-bin/report.pl?planID=PLAN_17062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uavsar.jpl.nasa.gov/cgi-bin/report.pl?planID=PLAN_1709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avsar.jpl.nasa.gov/cgi-bin/report.pl?planID=PLAN_17093" TargetMode="External"/><Relationship Id="rId5" Type="http://schemas.openxmlformats.org/officeDocument/2006/relationships/hyperlink" Target="https://uavsar.jpl.nasa.gov/cgi-bin/report.pl?planID=PLAN_18046" TargetMode="External"/><Relationship Id="rId4" Type="http://schemas.openxmlformats.org/officeDocument/2006/relationships/hyperlink" Target="https://uavsar.jpl.nasa.gov/cgi-bin/report.pl?planID=PLAN_1804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16 August 2019 (DOY  228) </a:t>
            </a:r>
          </a:p>
          <a:p>
            <a:pPr algn="ctr" eaLnBrk="1" hangingPunct="1"/>
            <a:r>
              <a:rPr lang="en-US" sz="2400" b="1" dirty="0"/>
              <a:t>L-Band SAR: Sortie 1: Ontario CA – Great Falls MT</a:t>
            </a:r>
          </a:p>
          <a:p>
            <a:pPr algn="ctr"/>
            <a:r>
              <a:rPr lang="en-US" sz="2400" b="1" dirty="0"/>
              <a:t>Sortie 2: BERMS Lines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3084-664F-E84C-A169-4663F829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79E41-B1E9-2D42-ABD7-10B5A0A3B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89"/>
            <a:ext cx="122072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2509C3-7643-5243-A77A-0DCB472B50FA}"/>
              </a:ext>
            </a:extLst>
          </p:cNvPr>
          <p:cNvSpPr/>
          <p:nvPr/>
        </p:nvSpPr>
        <p:spPr>
          <a:xfrm>
            <a:off x="3657672" y="6216134"/>
            <a:ext cx="4876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4, ID </a:t>
            </a:r>
            <a:r>
              <a:rPr lang="en-US" sz="2000" b="1" dirty="0">
                <a:solidFill>
                  <a:schemeClr val="bg1"/>
                </a:solidFill>
              </a:rPr>
              <a:t>27037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bermsR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 – screen shot</a:t>
            </a:r>
          </a:p>
        </p:txBody>
      </p:sp>
    </p:spTree>
    <p:extLst>
      <p:ext uri="{BB962C8B-B14F-4D97-AF65-F5344CB8AC3E}">
        <p14:creationId xmlns:p14="http://schemas.microsoft.com/office/powerpoint/2010/main" val="353247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46F22-3084-1D49-AD2A-239E1D99F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048" y="2414588"/>
            <a:ext cx="5943600" cy="4059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290B8-7529-1343-924F-FB3A36BD9E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3" y="2414588"/>
            <a:ext cx="5943600" cy="299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934199-39BC-E346-AB79-206D4BF78E94}"/>
              </a:ext>
            </a:extLst>
          </p:cNvPr>
          <p:cNvSpPr txBox="1"/>
          <p:nvPr/>
        </p:nvSpPr>
        <p:spPr>
          <a:xfrm>
            <a:off x="209231" y="1368206"/>
            <a:ext cx="5616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UAVSAR Quick-look products</a:t>
            </a: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sz="1600" dirty="0">
                <a:latin typeface="Arial" charset="0"/>
                <a:ea typeface="Calibri" charset="0"/>
              </a:rPr>
              <a:t>Line 1, ID </a:t>
            </a:r>
            <a:r>
              <a:rPr lang="en-US" sz="1600" dirty="0"/>
              <a:t>30704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redber</a:t>
            </a:r>
            <a:endParaRPr lang="en-US" sz="1600" dirty="0">
              <a:latin typeface="Arial" charset="0"/>
              <a:ea typeface="Calibri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sz="1600" dirty="0">
                <a:latin typeface="Arial" charset="0"/>
                <a:ea typeface="Calibri" charset="0"/>
              </a:rPr>
              <a:t>Line 2, ID </a:t>
            </a:r>
            <a:r>
              <a:rPr lang="en-US" sz="1600" dirty="0"/>
              <a:t>04016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saskaS</a:t>
            </a:r>
            <a:endParaRPr lang="en-US" sz="1600" dirty="0">
              <a:latin typeface="Arial" charset="0"/>
              <a:ea typeface="Calibri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7F61E-107C-E54C-B803-CE8B2B08958C}"/>
              </a:ext>
            </a:extLst>
          </p:cNvPr>
          <p:cNvSpPr txBox="1"/>
          <p:nvPr/>
        </p:nvSpPr>
        <p:spPr>
          <a:xfrm>
            <a:off x="209231" y="2601470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61C59-D15B-6242-AA1A-13CB30145F93}"/>
              </a:ext>
            </a:extLst>
          </p:cNvPr>
          <p:cNvSpPr txBox="1"/>
          <p:nvPr/>
        </p:nvSpPr>
        <p:spPr>
          <a:xfrm>
            <a:off x="6222369" y="2432193"/>
            <a:ext cx="36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09B42-538B-8C48-8C27-1660105F9884}"/>
              </a:ext>
            </a:extLst>
          </p:cNvPr>
          <p:cNvSpPr txBox="1"/>
          <p:nvPr/>
        </p:nvSpPr>
        <p:spPr>
          <a:xfrm>
            <a:off x="10352435" y="1285078"/>
            <a:ext cx="171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David Elliott, JPL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C6A1C4-6335-804E-9BBD-9A7F20E76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12" y="0"/>
            <a:ext cx="103121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934199-39BC-E346-AB79-206D4BF78E94}"/>
              </a:ext>
            </a:extLst>
          </p:cNvPr>
          <p:cNvSpPr txBox="1"/>
          <p:nvPr/>
        </p:nvSpPr>
        <p:spPr>
          <a:xfrm>
            <a:off x="209231" y="1368206"/>
            <a:ext cx="5616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UAVSAR Quick-look products</a:t>
            </a: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sz="1600" dirty="0">
                <a:latin typeface="Arial" charset="0"/>
                <a:ea typeface="Calibri" charset="0"/>
              </a:rPr>
              <a:t>Line 3, ID </a:t>
            </a:r>
            <a:r>
              <a:rPr lang="en-US" sz="1600" dirty="0"/>
              <a:t>04018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saskaN</a:t>
            </a:r>
            <a:endParaRPr lang="en-US" sz="1600" dirty="0">
              <a:latin typeface="Arial" charset="0"/>
              <a:ea typeface="Calibri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sz="1600" dirty="0">
                <a:latin typeface="Arial" charset="0"/>
                <a:ea typeface="Calibri" charset="0"/>
              </a:rPr>
              <a:t>Line 4, ID </a:t>
            </a:r>
            <a:r>
              <a:rPr lang="en-US" sz="1600" dirty="0"/>
              <a:t>27037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bermsR</a:t>
            </a:r>
            <a:endParaRPr lang="en-US" sz="1600" dirty="0">
              <a:latin typeface="Arial" charset="0"/>
              <a:ea typeface="Calibri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65A01-49EA-A048-80CF-C143435D6209}"/>
              </a:ext>
            </a:extLst>
          </p:cNvPr>
          <p:cNvSpPr txBox="1"/>
          <p:nvPr/>
        </p:nvSpPr>
        <p:spPr>
          <a:xfrm>
            <a:off x="10352434" y="1285078"/>
            <a:ext cx="171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David Elliott, JPL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7F61E-107C-E54C-B803-CE8B2B08958C}"/>
              </a:ext>
            </a:extLst>
          </p:cNvPr>
          <p:cNvSpPr txBox="1"/>
          <p:nvPr/>
        </p:nvSpPr>
        <p:spPr>
          <a:xfrm>
            <a:off x="4952681" y="2651705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61C59-D15B-6242-AA1A-13CB30145F93}"/>
              </a:ext>
            </a:extLst>
          </p:cNvPr>
          <p:cNvSpPr txBox="1"/>
          <p:nvPr/>
        </p:nvSpPr>
        <p:spPr>
          <a:xfrm>
            <a:off x="209231" y="4482830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6628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D395D3-2AD8-5749-A9C2-3B44B958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019"/>
            <a:ext cx="12192000" cy="263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934199-39BC-E346-AB79-206D4BF78E94}"/>
              </a:ext>
            </a:extLst>
          </p:cNvPr>
          <p:cNvSpPr txBox="1"/>
          <p:nvPr/>
        </p:nvSpPr>
        <p:spPr>
          <a:xfrm>
            <a:off x="209231" y="1368206"/>
            <a:ext cx="5616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UAVSAR Quick-look products</a:t>
            </a: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sz="1600" dirty="0">
                <a:latin typeface="Arial" charset="0"/>
                <a:ea typeface="Calibri" charset="0"/>
              </a:rPr>
              <a:t>Line 4, ID </a:t>
            </a:r>
            <a:r>
              <a:rPr lang="en-US" sz="1600" dirty="0"/>
              <a:t>27037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bermsR</a:t>
            </a:r>
            <a:endParaRPr lang="en-US" sz="1600" dirty="0">
              <a:latin typeface="Arial" charset="0"/>
              <a:ea typeface="Calibri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65A01-49EA-A048-80CF-C143435D6209}"/>
              </a:ext>
            </a:extLst>
          </p:cNvPr>
          <p:cNvSpPr txBox="1"/>
          <p:nvPr/>
        </p:nvSpPr>
        <p:spPr>
          <a:xfrm>
            <a:off x="10352435" y="1285078"/>
            <a:ext cx="171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David Elliott, JPL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7F61E-107C-E54C-B803-CE8B2B08958C}"/>
              </a:ext>
            </a:extLst>
          </p:cNvPr>
          <p:cNvSpPr txBox="1"/>
          <p:nvPr/>
        </p:nvSpPr>
        <p:spPr>
          <a:xfrm>
            <a:off x="209231" y="2401442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034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D9C4-F7E9-4548-BE11-D6570C67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DB35B-5A49-094D-8BC6-9BE535C10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189" y="0"/>
            <a:ext cx="916362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D7FC08-5D89-E947-87B2-979074C6715B}"/>
              </a:ext>
            </a:extLst>
          </p:cNvPr>
          <p:cNvSpPr/>
          <p:nvPr/>
        </p:nvSpPr>
        <p:spPr>
          <a:xfrm>
            <a:off x="1787761" y="529246"/>
            <a:ext cx="3206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3, ID </a:t>
            </a:r>
            <a:r>
              <a:rPr lang="en-US" b="1" dirty="0">
                <a:solidFill>
                  <a:schemeClr val="bg1"/>
                </a:solidFill>
              </a:rPr>
              <a:t>04018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saskaN</a:t>
            </a:r>
            <a:endParaRPr lang="en-US" b="1" dirty="0">
              <a:solidFill>
                <a:schemeClr val="bg1"/>
              </a:solidFill>
              <a:latin typeface="Arial" charset="0"/>
              <a:ea typeface="Calibri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lphaUcPeriod"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4, ID </a:t>
            </a:r>
            <a:r>
              <a:rPr lang="en-US" b="1" dirty="0">
                <a:solidFill>
                  <a:schemeClr val="bg1"/>
                </a:solidFill>
              </a:rPr>
              <a:t>27037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bermsR</a:t>
            </a:r>
            <a:endParaRPr lang="en-US" b="1" dirty="0">
              <a:solidFill>
                <a:schemeClr val="bg1"/>
              </a:solidFill>
              <a:latin typeface="Arial" charset="0"/>
              <a:ea typeface="Calibri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A29EC-7453-C34E-82C5-40757B73DCFC}"/>
              </a:ext>
            </a:extLst>
          </p:cNvPr>
          <p:cNvSpPr txBox="1"/>
          <p:nvPr/>
        </p:nvSpPr>
        <p:spPr>
          <a:xfrm>
            <a:off x="6610041" y="279972"/>
            <a:ext cx="36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421D0-6B36-E24A-9839-A1282F3E34CF}"/>
              </a:ext>
            </a:extLst>
          </p:cNvPr>
          <p:cNvSpPr txBox="1"/>
          <p:nvPr/>
        </p:nvSpPr>
        <p:spPr>
          <a:xfrm>
            <a:off x="9277049" y="1775404"/>
            <a:ext cx="36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7411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729A-8897-AA46-A1A0-C0C1E0939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34AA4-4A43-174C-987A-F63427A534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831" y="0"/>
            <a:ext cx="917833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FDAD8D-BDBA-CF49-8199-CBBC4ED71CB0}"/>
              </a:ext>
            </a:extLst>
          </p:cNvPr>
          <p:cNvSpPr/>
          <p:nvPr/>
        </p:nvSpPr>
        <p:spPr>
          <a:xfrm>
            <a:off x="1787761" y="529246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2, ID </a:t>
            </a:r>
            <a:r>
              <a:rPr lang="en-US" b="1" dirty="0">
                <a:solidFill>
                  <a:schemeClr val="bg1"/>
                </a:solidFill>
              </a:rPr>
              <a:t>04016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saskaS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1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2671-5ACB-EF46-9D6B-645A608AB7D6}"/>
              </a:ext>
            </a:extLst>
          </p:cNvPr>
          <p:cNvSpPr txBox="1"/>
          <p:nvPr/>
        </p:nvSpPr>
        <p:spPr>
          <a:xfrm rot="-5400000">
            <a:off x="-1849188" y="3557426"/>
            <a:ext cx="456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Fort Chipewyan (CYPY) N58 46 02 W111 07 02</a:t>
            </a:r>
          </a:p>
          <a:p>
            <a:pPr algn="ctr"/>
            <a:r>
              <a:rPr lang="en-US" b="1" dirty="0"/>
              <a:t>0800 MDT/1400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32AA3-7213-984D-89F6-BE00C1DF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01" y="1811312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7AC22-97C1-BE4E-B7C0-95D9EFDB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8" y="1811312"/>
            <a:ext cx="5486400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CA6B5D-FD44-A24D-A75E-2D1F692C9E59}"/>
              </a:ext>
            </a:extLst>
          </p:cNvPr>
          <p:cNvSpPr txBox="1"/>
          <p:nvPr/>
        </p:nvSpPr>
        <p:spPr>
          <a:xfrm>
            <a:off x="3027705" y="5428702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DBD24A-2081-4645-B90C-ACD679BAEF50}"/>
              </a:ext>
            </a:extLst>
          </p:cNvPr>
          <p:cNvSpPr txBox="1"/>
          <p:nvPr/>
        </p:nvSpPr>
        <p:spPr>
          <a:xfrm>
            <a:off x="8639235" y="5454320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Northwest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96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nasa n992na g-III jsc">
            <a:extLst>
              <a:ext uri="{FF2B5EF4-FFF2-40B4-BE49-F238E27FC236}">
                <a16:creationId xmlns:a16="http://schemas.microsoft.com/office/drawing/2014/main" id="{8150194B-D8F3-DC43-9B7C-24BEE7772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40" y="1257300"/>
            <a:ext cx="1220724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C2BCDF-1932-604D-B762-1F7C31286F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91820" y="1540223"/>
            <a:ext cx="942378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2000" b="1" dirty="0">
                <a:latin typeface="Arial" charset="0"/>
                <a:ea typeface="Calibri" charset="0"/>
              </a:rPr>
              <a:t>Daily Summary</a:t>
            </a:r>
            <a:r>
              <a:rPr lang="en-US" sz="20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2000" b="1" dirty="0"/>
              <a:t>NASA2 (N992NA) L-band SAR ABoVE CAMPAIGN </a:t>
            </a:r>
            <a:endParaRPr lang="en-US" sz="2000" dirty="0"/>
          </a:p>
          <a:p>
            <a:r>
              <a:rPr lang="en-US" sz="2000" dirty="0"/>
              <a:t>REPORT DATE:  16 August 2019</a:t>
            </a:r>
          </a:p>
          <a:p>
            <a:r>
              <a:rPr lang="en-US" sz="2000" dirty="0"/>
              <a:t>Current Status of Aircraft:  </a:t>
            </a:r>
            <a:r>
              <a:rPr lang="en-US" sz="2000" b="1" dirty="0">
                <a:solidFill>
                  <a:srgbClr val="008000"/>
                </a:solidFill>
              </a:rPr>
              <a:t>GREEN</a:t>
            </a:r>
            <a:endParaRPr lang="en-US" sz="2000" dirty="0">
              <a:solidFill>
                <a:srgbClr val="008000"/>
              </a:solidFill>
            </a:endParaRPr>
          </a:p>
          <a:p>
            <a:r>
              <a:rPr lang="en-US" sz="2000" dirty="0"/>
              <a:t>Current Status of SAR:  	</a:t>
            </a:r>
            <a:r>
              <a:rPr lang="en-US" sz="2000" b="1" dirty="0">
                <a:solidFill>
                  <a:srgbClr val="008000"/>
                </a:solidFill>
              </a:rPr>
              <a:t>GREEN</a:t>
            </a:r>
            <a:endParaRPr lang="en-US" sz="2000" dirty="0">
              <a:solidFill>
                <a:srgbClr val="FF6600"/>
              </a:solidFill>
            </a:endParaRPr>
          </a:p>
          <a:p>
            <a:r>
              <a:rPr lang="en-US" sz="2000" dirty="0"/>
              <a:t>Current Status of PPA:  	</a:t>
            </a:r>
            <a:r>
              <a:rPr lang="en-US" sz="2000" b="1" dirty="0">
                <a:solidFill>
                  <a:srgbClr val="008000"/>
                </a:solidFill>
              </a:rPr>
              <a:t>GREEN</a:t>
            </a:r>
            <a:endParaRPr lang="en-US" sz="2000" dirty="0">
              <a:solidFill>
                <a:srgbClr val="008000"/>
              </a:solidFill>
            </a:endParaRPr>
          </a:p>
          <a:p>
            <a:r>
              <a:rPr lang="en-US" sz="2000" dirty="0"/>
              <a:t>Current Deployment Location:  Great Falls MT(KGTF)</a:t>
            </a:r>
          </a:p>
          <a:p>
            <a:r>
              <a:rPr lang="en-US" sz="2000" dirty="0"/>
              <a:t>Crew:  Kingery, Klein, Smith, </a:t>
            </a:r>
            <a:r>
              <a:rPr lang="en-US" sz="2000" dirty="0" err="1"/>
              <a:t>Austerberry</a:t>
            </a:r>
            <a:r>
              <a:rPr lang="en-US" sz="2000" dirty="0"/>
              <a:t>, Pinto, Miller</a:t>
            </a:r>
          </a:p>
          <a:p>
            <a:r>
              <a:rPr lang="en-US" sz="2000" dirty="0">
                <a:solidFill>
                  <a:prstClr val="black"/>
                </a:solidFill>
              </a:rPr>
              <a:t>Mechanics: M Brown, J Scott</a:t>
            </a:r>
          </a:p>
          <a:p>
            <a:r>
              <a:rPr lang="en-US" sz="2000" dirty="0">
                <a:latin typeface="Arial" charset="0"/>
                <a:ea typeface="Calibri" charset="0"/>
              </a:rPr>
              <a:t>Science Coordinator: N Pinto</a:t>
            </a:r>
          </a:p>
          <a:p>
            <a:r>
              <a:rPr lang="en-US" sz="2000" dirty="0">
                <a:latin typeface="Arial" charset="0"/>
                <a:ea typeface="Calibri" charset="0"/>
              </a:rPr>
              <a:t>Science Lead: C Miller</a:t>
            </a:r>
          </a:p>
          <a:p>
            <a:r>
              <a:rPr lang="en-US" sz="2000" dirty="0">
                <a:latin typeface="Arial" charset="0"/>
                <a:ea typeface="Calibri" charset="0"/>
              </a:rPr>
              <a:t>Project Manager: Y Lou</a:t>
            </a:r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nasa n992na g-III jsc">
            <a:extLst>
              <a:ext uri="{FF2B5EF4-FFF2-40B4-BE49-F238E27FC236}">
                <a16:creationId xmlns:a16="http://schemas.microsoft.com/office/drawing/2014/main" id="{8150194B-D8F3-DC43-9B7C-24BEE7772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40" y="1257300"/>
            <a:ext cx="1220724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C2BCDF-1932-604D-B762-1F7C31286F3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425919"/>
            <a:ext cx="1051560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2000" b="1" dirty="0">
                <a:latin typeface="Arial" charset="0"/>
                <a:ea typeface="Calibri" charset="0"/>
              </a:rPr>
              <a:t>Daily Summary</a:t>
            </a:r>
            <a:r>
              <a:rPr lang="en-US" sz="2000" dirty="0">
                <a:latin typeface="Arial" charset="0"/>
                <a:ea typeface="Calibri" charset="0"/>
              </a:rPr>
              <a:t>:</a:t>
            </a:r>
            <a:endParaRPr lang="en-US" sz="2000" u="sng" dirty="0"/>
          </a:p>
          <a:p>
            <a:r>
              <a:rPr lang="en-US" sz="2000" dirty="0"/>
              <a:t>Sortie #1: Transit – Ontario CA (KONT) to Great Falls MT (KGTF) – approx. 3.0 </a:t>
            </a:r>
            <a:r>
              <a:rPr lang="en-US" sz="2000" dirty="0" err="1"/>
              <a:t>hrs</a:t>
            </a:r>
            <a:endParaRPr lang="en-US" sz="2000" dirty="0"/>
          </a:p>
          <a:p>
            <a:r>
              <a:rPr lang="en-US" sz="2000" dirty="0"/>
              <a:t>Sortie #2: KGTF – BERMS area – KGTF  approx. 2.5 </a:t>
            </a:r>
            <a:r>
              <a:rPr lang="en-US" sz="2000" dirty="0" err="1"/>
              <a:t>hrs</a:t>
            </a:r>
            <a:endParaRPr lang="en-US" sz="2000" dirty="0"/>
          </a:p>
          <a:p>
            <a:r>
              <a:rPr lang="en-US" sz="2000" dirty="0"/>
              <a:t>Modified version of Flight Plan 1472v01 – acquire only 4 BERMS area lines</a:t>
            </a:r>
          </a:p>
          <a:p>
            <a:r>
              <a:rPr lang="en-US" sz="2000" dirty="0"/>
              <a:t>Collected 4 of 4 planned lines lines</a:t>
            </a:r>
          </a:p>
          <a:p>
            <a:r>
              <a:rPr lang="en-US" sz="2000" dirty="0"/>
              <a:t>Real-time data display set up for SOBs via onboard ethernet; screen captures </a:t>
            </a:r>
          </a:p>
          <a:p>
            <a:r>
              <a:rPr lang="en-US" sz="2000" dirty="0"/>
              <a:t>Quicklook data products processed in-air and transferred prior to end of flight</a:t>
            </a:r>
          </a:p>
          <a:p>
            <a:pPr lvl="1"/>
            <a:r>
              <a:rPr lang="en-US" sz="1800" dirty="0"/>
              <a:t>Thumbnail PNG</a:t>
            </a:r>
          </a:p>
          <a:p>
            <a:pPr lvl="1"/>
            <a:r>
              <a:rPr lang="en-US" sz="1800" dirty="0"/>
              <a:t>KMZ</a:t>
            </a:r>
          </a:p>
          <a:p>
            <a:pPr lvl="1"/>
            <a:r>
              <a:rPr lang="en-US" sz="1800" dirty="0"/>
              <a:t>PNG and KMZ files did not process for Line 1 30704</a:t>
            </a:r>
          </a:p>
          <a:p>
            <a:r>
              <a:rPr lang="en-US" sz="2000" dirty="0"/>
              <a:t>80-100% cloud cover over BERMS lines, but little to no reported precipitation</a:t>
            </a:r>
          </a:p>
        </p:txBody>
      </p:sp>
    </p:spTree>
    <p:extLst>
      <p:ext uri="{BB962C8B-B14F-4D97-AF65-F5344CB8AC3E}">
        <p14:creationId xmlns:p14="http://schemas.microsoft.com/office/powerpoint/2010/main" val="382887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DA0BB-B937-694D-BB31-14FB0F46F0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3363"/>
            <a:ext cx="41148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BB190-9AB5-3D42-80E2-7B0BDC43DD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43363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67D2CA-87D0-FB42-B976-9BEB3A02C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5876"/>
            <a:ext cx="41148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30395-C928-CB4B-B866-F56818714C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285876"/>
            <a:ext cx="41148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8EECC-0E26-1940-81AF-F5414AC40D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043363"/>
            <a:ext cx="41148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333140-DC69-EE4B-86D4-54F018672D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85876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459C-A4BF-A747-9316-5D8D6854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5E726-5729-5745-8A23-50414A75E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029549" y="626631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3 um 2344Z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1673388" y="632346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3 um 1728Z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2656743" y="366555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8519770" y="3677155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 August 2019/DOY 228</a:t>
            </a:r>
            <a:br>
              <a:rPr lang="en-US" dirty="0"/>
            </a:br>
            <a:r>
              <a:rPr lang="en-US" dirty="0"/>
              <a:t>Ontario CA – Great Falls MT; BERMS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2B818D-08A5-F64C-8A47-548259AA34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360" y="1311050"/>
            <a:ext cx="4638722" cy="5486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ADF386B-D4AF-9C48-9A66-7E0A1E27177D}"/>
              </a:ext>
            </a:extLst>
          </p:cNvPr>
          <p:cNvSpPr txBox="1"/>
          <p:nvPr/>
        </p:nvSpPr>
        <p:spPr>
          <a:xfrm>
            <a:off x="7528396" y="1306181"/>
            <a:ext cx="4579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8/16/19 Planned flight lines &amp; acquisition segments</a:t>
            </a: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9AF6CAE2-F414-1E49-A53E-E6261BFBF52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5976" y="1311049"/>
            <a:ext cx="7279384" cy="82009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Flight Plan Report: PLAN_1472_v01 (KGTF-KGTF)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FF"/>
                </a:solidFill>
              </a:rPr>
              <a:t>https://</a:t>
            </a:r>
            <a:r>
              <a:rPr lang="en-US" sz="1800" dirty="0" err="1">
                <a:solidFill>
                  <a:srgbClr val="0000FF"/>
                </a:solidFill>
              </a:rPr>
              <a:t>uavsar.jpl.nasa.gov</a:t>
            </a:r>
            <a:r>
              <a:rPr lang="en-US" sz="1800" dirty="0">
                <a:solidFill>
                  <a:srgbClr val="0000FF"/>
                </a:solidFill>
              </a:rPr>
              <a:t>/</a:t>
            </a:r>
            <a:r>
              <a:rPr lang="en-US" sz="1800" dirty="0" err="1">
                <a:solidFill>
                  <a:srgbClr val="0000FF"/>
                </a:solidFill>
              </a:rPr>
              <a:t>cgi</a:t>
            </a:r>
            <a:r>
              <a:rPr lang="en-US" sz="1800" dirty="0">
                <a:solidFill>
                  <a:srgbClr val="0000FF"/>
                </a:solidFill>
              </a:rPr>
              <a:t>-bin/</a:t>
            </a:r>
            <a:r>
              <a:rPr lang="en-US" sz="1800" dirty="0" err="1">
                <a:solidFill>
                  <a:srgbClr val="0000FF"/>
                </a:solidFill>
              </a:rPr>
              <a:t>report.pl?planID</a:t>
            </a:r>
            <a:r>
              <a:rPr lang="en-US" sz="1800" dirty="0">
                <a:solidFill>
                  <a:srgbClr val="0000FF"/>
                </a:solidFill>
              </a:rPr>
              <a:t>=PLAN_1472_v01#map </a:t>
            </a:r>
          </a:p>
        </p:txBody>
      </p:sp>
      <p:sp>
        <p:nvSpPr>
          <p:cNvPr id="26" name="Content Placeholder 11">
            <a:extLst>
              <a:ext uri="{FF2B5EF4-FFF2-40B4-BE49-F238E27FC236}">
                <a16:creationId xmlns:a16="http://schemas.microsoft.com/office/drawing/2014/main" id="{9144D9A6-B15A-9D43-8B97-FA78646965A6}"/>
              </a:ext>
            </a:extLst>
          </p:cNvPr>
          <p:cNvSpPr txBox="1">
            <a:spLocks/>
          </p:cNvSpPr>
          <p:nvPr/>
        </p:nvSpPr>
        <p:spPr bwMode="auto">
          <a:xfrm>
            <a:off x="726374" y="2045416"/>
            <a:ext cx="4227174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>
                <a:latin typeface="Arial" charset="0"/>
                <a:ea typeface="Calibri" charset="0"/>
              </a:rPr>
              <a:t>Data Acquisitions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charset="0"/>
                <a:ea typeface="Calibri" charset="0"/>
              </a:rPr>
              <a:t>Line 1, ID </a:t>
            </a:r>
            <a:r>
              <a:rPr lang="en-US" sz="1600" dirty="0"/>
              <a:t>30704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redber</a:t>
            </a:r>
            <a:endParaRPr lang="en-US" sz="1600" dirty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latin typeface="Arial" charset="0"/>
                <a:ea typeface="Calibri" charset="0"/>
              </a:rPr>
              <a:t>Line 2, ID </a:t>
            </a:r>
            <a:r>
              <a:rPr lang="en-US" sz="1600" dirty="0"/>
              <a:t>04016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saskaS</a:t>
            </a:r>
            <a:endParaRPr lang="en-US" sz="1600" dirty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latin typeface="Arial" charset="0"/>
                <a:ea typeface="Calibri" charset="0"/>
              </a:rPr>
              <a:t>Line 3, ID </a:t>
            </a:r>
            <a:r>
              <a:rPr lang="en-US" sz="1600" dirty="0"/>
              <a:t>04018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saskaN</a:t>
            </a:r>
            <a:endParaRPr lang="en-US" sz="1600" dirty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charset="0"/>
                <a:ea typeface="Calibri" charset="0"/>
              </a:rPr>
              <a:t>Line 4, ID </a:t>
            </a:r>
            <a:r>
              <a:rPr lang="en-US" sz="1600" dirty="0"/>
              <a:t>27037</a:t>
            </a:r>
            <a:r>
              <a:rPr lang="en-US" sz="1600" dirty="0">
                <a:latin typeface="Arial" charset="0"/>
                <a:ea typeface="Calibri" charset="0"/>
              </a:rPr>
              <a:t>: </a:t>
            </a:r>
            <a:r>
              <a:rPr lang="en-US" sz="1600" dirty="0" err="1">
                <a:latin typeface="Arial" charset="0"/>
                <a:ea typeface="Calibri" charset="0"/>
              </a:rPr>
              <a:t>bermsR</a:t>
            </a:r>
            <a:endParaRPr lang="en-US" sz="1600" dirty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Arial" charset="0"/>
                <a:ea typeface="Calibri" charset="0"/>
              </a:rPr>
              <a:t>Line 5, ID 36000: </a:t>
            </a:r>
            <a:r>
              <a:rPr lang="en-US" sz="1600" dirty="0" err="1">
                <a:solidFill>
                  <a:schemeClr val="bg2"/>
                </a:solidFill>
                <a:latin typeface="Arial" charset="0"/>
                <a:ea typeface="Calibri" charset="0"/>
              </a:rPr>
              <a:t>padelE</a:t>
            </a:r>
            <a:endParaRPr lang="en-US" sz="1600" dirty="0">
              <a:solidFill>
                <a:schemeClr val="bg2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Arial" charset="0"/>
                <a:ea typeface="Calibri" charset="0"/>
              </a:rPr>
              <a:t>Line 6, ID 18035: </a:t>
            </a:r>
            <a:r>
              <a:rPr lang="en-US" sz="1600" dirty="0" err="1">
                <a:solidFill>
                  <a:schemeClr val="bg2"/>
                </a:solidFill>
                <a:latin typeface="Arial" charset="0"/>
                <a:ea typeface="Calibri" charset="0"/>
              </a:rPr>
              <a:t>padelW</a:t>
            </a:r>
            <a:endParaRPr lang="en-US" sz="1600" dirty="0">
              <a:solidFill>
                <a:schemeClr val="bg2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/>
              <a:t>These flown flight plans contain at least one flight line from this flight plan:</a:t>
            </a:r>
            <a:br>
              <a:rPr lang="en-US" sz="1600" dirty="0"/>
            </a:br>
            <a:r>
              <a:rPr lang="en-US" sz="1600" dirty="0">
                <a:hlinkClick r:id="rId4"/>
              </a:rPr>
              <a:t>PLAN_18047</a:t>
            </a:r>
            <a:r>
              <a:rPr lang="en-US" sz="1600" dirty="0"/>
              <a:t>, flown Aug 21, 2018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PLAN_18046</a:t>
            </a:r>
            <a:r>
              <a:rPr lang="en-US" sz="1600" dirty="0"/>
              <a:t>, flown Aug 19, 2018</a:t>
            </a:r>
            <a:br>
              <a:rPr lang="en-US" sz="1600" dirty="0"/>
            </a:br>
            <a:r>
              <a:rPr lang="en-US" sz="1600" dirty="0">
                <a:hlinkClick r:id="rId6"/>
              </a:rPr>
              <a:t>PLAN_17093</a:t>
            </a:r>
            <a:r>
              <a:rPr lang="en-US" sz="1600" dirty="0"/>
              <a:t>, flown Sep 8, 2017</a:t>
            </a:r>
            <a:br>
              <a:rPr lang="en-US" sz="1600" dirty="0"/>
            </a:br>
            <a:r>
              <a:rPr lang="en-US" sz="1600" dirty="0">
                <a:hlinkClick r:id="rId7"/>
              </a:rPr>
              <a:t>PLAN_17092</a:t>
            </a:r>
            <a:r>
              <a:rPr lang="en-US" sz="1600" dirty="0"/>
              <a:t>, flown Sep 7, 2017</a:t>
            </a:r>
            <a:br>
              <a:rPr lang="en-US" sz="1600" dirty="0"/>
            </a:br>
            <a:r>
              <a:rPr lang="en-US" sz="1600" dirty="0">
                <a:hlinkClick r:id="rId8"/>
              </a:rPr>
              <a:t>PLAN_17062</a:t>
            </a:r>
            <a:r>
              <a:rPr lang="en-US" sz="1600" dirty="0"/>
              <a:t>, flown Jun 13, 2017</a:t>
            </a:r>
            <a:endParaRPr lang="en-US" sz="1400" dirty="0">
              <a:latin typeface="Arial" charset="0"/>
              <a:ea typeface="Calibri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AF6AFC-F03F-6543-AB0E-0F7AE2B4E1D8}"/>
              </a:ext>
            </a:extLst>
          </p:cNvPr>
          <p:cNvSpPr txBox="1"/>
          <p:nvPr/>
        </p:nvSpPr>
        <p:spPr>
          <a:xfrm>
            <a:off x="9928035" y="4041001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04018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112A6-4575-3943-8663-E21B0BDFF82E}"/>
              </a:ext>
            </a:extLst>
          </p:cNvPr>
          <p:cNvSpPr txBox="1"/>
          <p:nvPr/>
        </p:nvSpPr>
        <p:spPr>
          <a:xfrm>
            <a:off x="8808407" y="4325798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04016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A691C-D86F-874E-B10D-BD2C94548935}"/>
              </a:ext>
            </a:extLst>
          </p:cNvPr>
          <p:cNvSpPr txBox="1"/>
          <p:nvPr/>
        </p:nvSpPr>
        <p:spPr>
          <a:xfrm>
            <a:off x="7910726" y="213114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18035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57876B-D931-2F45-8FE4-3254045DE1A4}"/>
              </a:ext>
            </a:extLst>
          </p:cNvPr>
          <p:cNvSpPr txBox="1"/>
          <p:nvPr/>
        </p:nvSpPr>
        <p:spPr>
          <a:xfrm>
            <a:off x="8742388" y="213114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36000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01A281-735D-FC46-81B6-0B0E910B0C1E}"/>
              </a:ext>
            </a:extLst>
          </p:cNvPr>
          <p:cNvSpPr txBox="1"/>
          <p:nvPr/>
        </p:nvSpPr>
        <p:spPr>
          <a:xfrm>
            <a:off x="9827035" y="355659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27037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5C223D-6EE0-5040-9262-D055210FA4D9}"/>
              </a:ext>
            </a:extLst>
          </p:cNvPr>
          <p:cNvSpPr txBox="1"/>
          <p:nvPr/>
        </p:nvSpPr>
        <p:spPr>
          <a:xfrm>
            <a:off x="9075111" y="4649654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30704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D835-1145-7B43-9EF3-F9E752BE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371B8-0CE9-0442-9F98-B0C423E44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72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F6544C-3C65-DE4C-86B0-B012C123B15E}"/>
              </a:ext>
            </a:extLst>
          </p:cNvPr>
          <p:cNvSpPr/>
          <p:nvPr/>
        </p:nvSpPr>
        <p:spPr>
          <a:xfrm>
            <a:off x="3736219" y="5701783"/>
            <a:ext cx="4719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1, ID </a:t>
            </a:r>
            <a:r>
              <a:rPr lang="en-US" sz="2000" b="1" dirty="0">
                <a:solidFill>
                  <a:schemeClr val="bg1"/>
                </a:solidFill>
              </a:rPr>
              <a:t>30704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redber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 – screen shot</a:t>
            </a:r>
          </a:p>
        </p:txBody>
      </p:sp>
    </p:spTree>
    <p:extLst>
      <p:ext uri="{BB962C8B-B14F-4D97-AF65-F5344CB8AC3E}">
        <p14:creationId xmlns:p14="http://schemas.microsoft.com/office/powerpoint/2010/main" val="346398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CD6F-4748-0945-B3E7-2F8E1188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987CC-737D-B14C-A8C3-40065EEFB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209F0-D436-0D43-98F1-101369DF1AE2}"/>
              </a:ext>
            </a:extLst>
          </p:cNvPr>
          <p:cNvSpPr/>
          <p:nvPr/>
        </p:nvSpPr>
        <p:spPr>
          <a:xfrm>
            <a:off x="3685725" y="6101828"/>
            <a:ext cx="4820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Line 3, ID </a:t>
            </a:r>
            <a:r>
              <a:rPr lang="en-US" sz="2000" b="1" dirty="0">
                <a:solidFill>
                  <a:schemeClr val="bg1"/>
                </a:solidFill>
              </a:rPr>
              <a:t>04018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ea typeface="Calibri" charset="0"/>
              </a:rPr>
              <a:t>saskaN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Calibri" charset="0"/>
              </a:rPr>
              <a:t> – screen shot</a:t>
            </a:r>
          </a:p>
        </p:txBody>
      </p:sp>
    </p:spTree>
    <p:extLst>
      <p:ext uri="{BB962C8B-B14F-4D97-AF65-F5344CB8AC3E}">
        <p14:creationId xmlns:p14="http://schemas.microsoft.com/office/powerpoint/2010/main" val="2620849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6548</TotalTime>
  <Words>620</Words>
  <Application>Microsoft Macintosh PowerPoint</Application>
  <PresentationFormat>Widescreen</PresentationFormat>
  <Paragraphs>121</Paragraphs>
  <Slides>17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16 August 2019/DOY 228 Ontario CA – Great Falls MT; BERMS</vt:lpstr>
      <vt:lpstr>16 August 2019/DOY 228 Ontario CA – Great Falls MT; BERMS</vt:lpstr>
      <vt:lpstr>16 August 2019/DOY 228 Ontario CA – Great Falls MT; BERMS</vt:lpstr>
      <vt:lpstr>PowerPoint Presentation</vt:lpstr>
      <vt:lpstr>16 August 2019/DOY 228 Ontario CA – Great Falls MT; BERMS</vt:lpstr>
      <vt:lpstr>16 August 2019/DOY 228 Ontario CA – Great Falls MT; BERMS</vt:lpstr>
      <vt:lpstr>PowerPoint Presentation</vt:lpstr>
      <vt:lpstr>PowerPoint Presentation</vt:lpstr>
      <vt:lpstr>PowerPoint Presentation</vt:lpstr>
      <vt:lpstr>16 August 2019/DOY 228 Ontario CA – Great Falls MT; BERMS</vt:lpstr>
      <vt:lpstr>16 August 2019/DOY 228 Ontario CA – Great Falls MT; BERMS</vt:lpstr>
      <vt:lpstr>16 August 2019/DOY 228 Ontario CA – Great Falls MT; BERMS</vt:lpstr>
      <vt:lpstr>PowerPoint Presentation</vt:lpstr>
      <vt:lpstr>PowerPoint Presentation</vt:lpstr>
      <vt:lpstr>PowerPoint Presentation</vt:lpstr>
      <vt:lpstr>16 August 2019/DOY 228 Ontario CA – Great Falls MT; BERMS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150</cp:revision>
  <dcterms:created xsi:type="dcterms:W3CDTF">2019-07-01T20:11:14Z</dcterms:created>
  <dcterms:modified xsi:type="dcterms:W3CDTF">2019-08-20T16:55:59Z</dcterms:modified>
</cp:coreProperties>
</file>