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1120" r:id="rId2"/>
    <p:sldId id="2135" r:id="rId3"/>
    <p:sldId id="2136" r:id="rId4"/>
    <p:sldId id="2176" r:id="rId5"/>
    <p:sldId id="2147" r:id="rId6"/>
    <p:sldId id="2174" r:id="rId7"/>
    <p:sldId id="2175" r:id="rId8"/>
    <p:sldId id="2178" r:id="rId9"/>
    <p:sldId id="2177" r:id="rId10"/>
    <p:sldId id="2166" r:id="rId11"/>
    <p:sldId id="2181" r:id="rId12"/>
    <p:sldId id="2182" r:id="rId13"/>
    <p:sldId id="2183" r:id="rId14"/>
    <p:sldId id="2185" r:id="rId15"/>
    <p:sldId id="2184" r:id="rId16"/>
    <p:sldId id="2186" r:id="rId17"/>
    <p:sldId id="2187" r:id="rId18"/>
    <p:sldId id="2188" r:id="rId19"/>
    <p:sldId id="2189" r:id="rId20"/>
    <p:sldId id="2190" r:id="rId21"/>
    <p:sldId id="2191" r:id="rId22"/>
    <p:sldId id="2158" r:id="rId23"/>
    <p:sldId id="2180" r:id="rId24"/>
    <p:sldId id="2179" r:id="rId25"/>
  </p:sldIdLst>
  <p:sldSz cx="8686800" cy="6400800"/>
  <p:notesSz cx="6997700" cy="9271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016">
          <p15:clr>
            <a:srgbClr val="A4A3A4"/>
          </p15:clr>
        </p15:guide>
        <p15:guide id="2" pos="273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0099"/>
    <a:srgbClr val="FFFF99"/>
    <a:srgbClr val="009900"/>
    <a:srgbClr val="008000"/>
    <a:srgbClr val="339933"/>
    <a:srgbClr val="26C2FF"/>
    <a:srgbClr val="C9F9FF"/>
    <a:srgbClr val="41FF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24"/>
    <p:restoredTop sz="90642" autoAdjust="0"/>
  </p:normalViewPr>
  <p:slideViewPr>
    <p:cSldViewPr>
      <p:cViewPr varScale="1">
        <p:scale>
          <a:sx n="119" d="100"/>
          <a:sy n="119" d="100"/>
        </p:scale>
        <p:origin x="184" y="272"/>
      </p:cViewPr>
      <p:guideLst>
        <p:guide orient="horz" pos="2016"/>
        <p:guide pos="27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5574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06513" y="779463"/>
            <a:ext cx="4386262" cy="32321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2338" y="4433888"/>
            <a:ext cx="5143500" cy="41227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3489" tIns="45133" rIns="93489" bIns="451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53922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5" charset="0"/>
        <a:ea typeface="ＭＳ Ｐゴシック" pitchFamily="-110" charset="-128"/>
        <a:cs typeface="ＭＳ Ｐゴシック" pitchFamily="-110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5" charset="0"/>
        <a:ea typeface="ＭＳ Ｐゴシック" pitchFamily="2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5" charset="0"/>
        <a:ea typeface="ＭＳ Ｐゴシック" pitchFamily="2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5" charset="0"/>
        <a:ea typeface="ＭＳ Ｐゴシック" pitchFamily="2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5" charset="0"/>
        <a:ea typeface="ＭＳ Ｐゴシック" pitchFamily="2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baseline="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7255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baseline="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2096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baseline="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8938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baseline="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062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baseline="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1154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baseline="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9286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baseline="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9215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baseline="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9076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Images recorded as N53W flew over on its way to Old Crow Flats</a:t>
            </a:r>
          </a:p>
        </p:txBody>
      </p:sp>
    </p:spTree>
    <p:extLst>
      <p:ext uri="{BB962C8B-B14F-4D97-AF65-F5344CB8AC3E}">
        <p14:creationId xmlns:p14="http://schemas.microsoft.com/office/powerpoint/2010/main" val="3364277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Images from Fairbanks area while AVIRIS/N53W acquired data</a:t>
            </a:r>
          </a:p>
        </p:txBody>
      </p:sp>
    </p:spTree>
    <p:extLst>
      <p:ext uri="{BB962C8B-B14F-4D97-AF65-F5344CB8AC3E}">
        <p14:creationId xmlns:p14="http://schemas.microsoft.com/office/powerpoint/2010/main" val="1604983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baseline="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032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>
              <a:latin typeface="Arial" charset="0"/>
              <a:ea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baseline="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baseline="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360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baseline="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3980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baseline="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112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wmf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0" y="0"/>
            <a:ext cx="8686800" cy="64008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61913" y="990600"/>
            <a:ext cx="8567737" cy="0"/>
          </a:xfrm>
          <a:prstGeom prst="line">
            <a:avLst/>
          </a:prstGeom>
          <a:noFill/>
          <a:ln w="57150" cmpd="thinThick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Line 18"/>
          <p:cNvSpPr>
            <a:spLocks noChangeShapeType="1"/>
          </p:cNvSpPr>
          <p:nvPr userDrawn="1"/>
        </p:nvSpPr>
        <p:spPr bwMode="auto">
          <a:xfrm>
            <a:off x="0" y="5791200"/>
            <a:ext cx="8686800" cy="0"/>
          </a:xfrm>
          <a:prstGeom prst="line">
            <a:avLst/>
          </a:prstGeom>
          <a:noFill/>
          <a:ln w="317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 userDrawn="1"/>
        </p:nvGraphicFramePr>
        <p:xfrm>
          <a:off x="76200" y="63500"/>
          <a:ext cx="687388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85" name="Photo Editor Photo" r:id="rId3" imgW="1523810" imgH="1380952" progId="MSPhotoEd.3">
                  <p:embed/>
                </p:oleObj>
              </mc:Choice>
              <mc:Fallback>
                <p:oleObj name="Photo Editor Photo" r:id="rId3" imgW="1523810" imgH="138095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63500"/>
                        <a:ext cx="687388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0"/>
          <p:cNvSpPr>
            <a:spLocks noChangeArrowheads="1"/>
          </p:cNvSpPr>
          <p:nvPr userDrawn="1"/>
        </p:nvSpPr>
        <p:spPr bwMode="auto">
          <a:xfrm>
            <a:off x="609600" y="152400"/>
            <a:ext cx="2209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/>
          <a:p>
            <a:pPr algn="l"/>
            <a:r>
              <a:rPr lang="en-US" sz="1000">
                <a:solidFill>
                  <a:schemeClr val="accent2"/>
                </a:solidFill>
                <a:latin typeface="Helvetica" charset="0"/>
              </a:rPr>
              <a:t>National Aeronautics and Space Administration</a:t>
            </a:r>
          </a:p>
          <a:p>
            <a:pPr algn="l"/>
            <a:r>
              <a:rPr lang="en-US" sz="1000" b="1">
                <a:solidFill>
                  <a:schemeClr val="accent2"/>
                </a:solidFill>
                <a:latin typeface="Helvetica" charset="0"/>
              </a:rPr>
              <a:t>Jet Propulsion Laboratory</a:t>
            </a:r>
          </a:p>
          <a:p>
            <a:pPr algn="l"/>
            <a:r>
              <a:rPr lang="en-US" sz="1000" b="1">
                <a:solidFill>
                  <a:schemeClr val="accent2"/>
                </a:solidFill>
                <a:latin typeface="Helvetica" charset="0"/>
              </a:rPr>
              <a:t>California Institute of Technology</a:t>
            </a:r>
          </a:p>
        </p:txBody>
      </p:sp>
      <p:pic>
        <p:nvPicPr>
          <p:cNvPr id="8" name="Picture 71"/>
          <p:cNvPicPr>
            <a:picLocks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4913" y="5943600"/>
            <a:ext cx="97948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1"/>
          <p:cNvSpPr>
            <a:spLocks noChangeArrowheads="1"/>
          </p:cNvSpPr>
          <p:nvPr userDrawn="1"/>
        </p:nvSpPr>
        <p:spPr bwMode="auto">
          <a:xfrm>
            <a:off x="152400" y="6011863"/>
            <a:ext cx="1905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/>
          <a:p>
            <a:pPr algn="l"/>
            <a:r>
              <a:rPr lang="en-US" sz="1000" b="1">
                <a:solidFill>
                  <a:schemeClr val="accent2"/>
                </a:solidFill>
                <a:latin typeface="Helvetica" charset="0"/>
              </a:rPr>
              <a:t>JPL Proprietary Information</a:t>
            </a:r>
          </a:p>
        </p:txBody>
      </p:sp>
      <p:sp>
        <p:nvSpPr>
          <p:cNvPr id="134210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2622550" y="309563"/>
            <a:ext cx="5105400" cy="762000"/>
          </a:xfrm>
          <a:prstGeom prst="rect">
            <a:avLst/>
          </a:prstGeom>
        </p:spPr>
        <p:txBody>
          <a:bodyPr/>
          <a:lstStyle>
            <a:lvl1pPr>
              <a:defRPr sz="1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Rectangle 1"/>
          <p:cNvSpPr/>
          <p:nvPr userDrawn="1"/>
        </p:nvSpPr>
        <p:spPr>
          <a:xfrm rot="18900000">
            <a:off x="1915415" y="2797054"/>
            <a:ext cx="575366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951434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363" y="141288"/>
            <a:ext cx="4948237" cy="6207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4975" y="1493838"/>
            <a:ext cx="7816850" cy="42243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2431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97613" y="325438"/>
            <a:ext cx="1954212" cy="539273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4975" y="325438"/>
            <a:ext cx="5710238" cy="53927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0859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1066801" y="141288"/>
            <a:ext cx="64008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7816850" cy="4224337"/>
          </a:xfrm>
          <a:prstGeom prst="rect">
            <a:avLst/>
          </a:prstGeom>
        </p:spPr>
        <p:txBody>
          <a:bodyPr vert="horz"/>
          <a:lstStyle>
            <a:lvl1pPr marL="228600" indent="-228600">
              <a:defRPr sz="2000">
                <a:latin typeface="Arial"/>
                <a:cs typeface="Arial"/>
              </a:defRPr>
            </a:lvl1pPr>
            <a:lvl2pPr marL="457200" indent="-228600">
              <a:defRPr sz="2000">
                <a:latin typeface="Arial"/>
                <a:cs typeface="Arial"/>
              </a:defRPr>
            </a:lvl2pPr>
            <a:lvl3pPr marL="688975" indent="-215900">
              <a:defRPr sz="1800">
                <a:latin typeface="Arial"/>
                <a:cs typeface="Arial"/>
              </a:defRPr>
            </a:lvl3pPr>
            <a:lvl4pPr marL="974725" indent="-214313">
              <a:defRPr sz="1800">
                <a:latin typeface="Arial"/>
                <a:cs typeface="Arial"/>
              </a:defRPr>
            </a:lvl4pPr>
            <a:lvl5pPr marL="1203325" indent="-215900"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9085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13213"/>
            <a:ext cx="7383463" cy="1271587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713038"/>
            <a:ext cx="7383463" cy="14001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7342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363" y="141288"/>
            <a:ext cx="4948237" cy="6207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4975" y="1493838"/>
            <a:ext cx="3832225" cy="4224337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493838"/>
            <a:ext cx="3832225" cy="4224337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4709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975" y="255588"/>
            <a:ext cx="7816850" cy="1066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4975" y="1433513"/>
            <a:ext cx="3836988" cy="5969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975" y="2030413"/>
            <a:ext cx="3836988" cy="3687762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3250" y="1433513"/>
            <a:ext cx="3838575" cy="5969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3250" y="2030413"/>
            <a:ext cx="3838575" cy="3687762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9451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1066801" y="141288"/>
            <a:ext cx="64008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451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5301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975" y="255588"/>
            <a:ext cx="2857500" cy="1084262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5663" y="255588"/>
            <a:ext cx="4856162" cy="546258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4975" y="1339850"/>
            <a:ext cx="2857500" cy="43783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7375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388" y="4479925"/>
            <a:ext cx="5211762" cy="53022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03388" y="571500"/>
            <a:ext cx="5211762" cy="38401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03388" y="5010150"/>
            <a:ext cx="5211762" cy="7508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3637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8686800" cy="64008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Line 14"/>
          <p:cNvSpPr>
            <a:spLocks noChangeShapeType="1"/>
          </p:cNvSpPr>
          <p:nvPr/>
        </p:nvSpPr>
        <p:spPr bwMode="auto">
          <a:xfrm>
            <a:off x="0" y="5943600"/>
            <a:ext cx="8686800" cy="0"/>
          </a:xfrm>
          <a:prstGeom prst="line">
            <a:avLst/>
          </a:prstGeom>
          <a:noFill/>
          <a:ln w="317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8" name="Line 22"/>
          <p:cNvSpPr>
            <a:spLocks noChangeShapeType="1"/>
          </p:cNvSpPr>
          <p:nvPr/>
        </p:nvSpPr>
        <p:spPr bwMode="auto">
          <a:xfrm>
            <a:off x="0" y="914400"/>
            <a:ext cx="8686800" cy="0"/>
          </a:xfrm>
          <a:prstGeom prst="line">
            <a:avLst/>
          </a:prstGeom>
          <a:noFill/>
          <a:ln w="57150" cmpd="thinThick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29" name="Object 2"/>
          <p:cNvGraphicFramePr>
            <a:graphicFrameLocks noChangeAspect="1"/>
          </p:cNvGraphicFramePr>
          <p:nvPr/>
        </p:nvGraphicFramePr>
        <p:xfrm>
          <a:off x="52388" y="95250"/>
          <a:ext cx="938212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2" name="Photo Editor Photo" r:id="rId14" imgW="1523810" imgH="1380952" progId="MSPhotoEd.3">
                  <p:embed/>
                </p:oleObj>
              </mc:Choice>
              <mc:Fallback>
                <p:oleObj name="Photo Editor Photo" r:id="rId14" imgW="1523810" imgH="1380952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001" t="11919" r="6001" b="8607"/>
                      <a:stretch>
                        <a:fillRect/>
                      </a:stretch>
                    </p:blipFill>
                    <p:spPr bwMode="auto">
                      <a:xfrm>
                        <a:off x="52388" y="95250"/>
                        <a:ext cx="938212" cy="766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141288"/>
            <a:ext cx="5580856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56513" y="533400"/>
            <a:ext cx="898525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600" b="1">
                <a:solidFill>
                  <a:schemeClr val="bg1"/>
                </a:solidFill>
              </a:rPr>
              <a:t>CARVE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9" name="Text Box 53"/>
          <p:cNvSpPr txBox="1">
            <a:spLocks noChangeArrowheads="1"/>
          </p:cNvSpPr>
          <p:nvPr/>
        </p:nvSpPr>
        <p:spPr bwMode="auto">
          <a:xfrm>
            <a:off x="2514600" y="5962650"/>
            <a:ext cx="3671888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8" tIns="45714" rIns="91428" bIns="45714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ts val="1000"/>
              </a:lnSpc>
              <a:defRPr/>
            </a:pPr>
            <a:r>
              <a:rPr lang="en-US" sz="1000" b="1" dirty="0"/>
              <a:t>                                          </a:t>
            </a:r>
            <a:fld id="{31D23DA1-B6CF-ED46-A207-3CA7A46DEF5F}" type="slidenum">
              <a:rPr lang="en-US" sz="1000" b="1" smtClean="0"/>
              <a:pPr>
                <a:lnSpc>
                  <a:spcPts val="1000"/>
                </a:lnSpc>
                <a:defRPr/>
              </a:pPr>
              <a:t>‹#›</a:t>
            </a:fld>
            <a:r>
              <a:rPr lang="en-US" sz="1000" b="1" dirty="0"/>
              <a:t>                                           </a:t>
            </a:r>
          </a:p>
          <a:p>
            <a:pPr>
              <a:lnSpc>
                <a:spcPts val="1000"/>
              </a:lnSpc>
              <a:defRPr/>
            </a:pPr>
            <a:r>
              <a:rPr lang="en-US" sz="1000" b="1" dirty="0">
                <a:solidFill>
                  <a:srgbClr val="0000FF"/>
                </a:solidFill>
              </a:rPr>
              <a:t>Arctic Boreal Vulnerability Experiment</a:t>
            </a:r>
          </a:p>
        </p:txBody>
      </p:sp>
      <p:sp>
        <p:nvSpPr>
          <p:cNvPr id="20" name="Text Box 76"/>
          <p:cNvSpPr txBox="1">
            <a:spLocks noChangeArrowheads="1"/>
          </p:cNvSpPr>
          <p:nvPr/>
        </p:nvSpPr>
        <p:spPr bwMode="auto">
          <a:xfrm>
            <a:off x="6236593" y="6026444"/>
            <a:ext cx="2427287" cy="224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8" tIns="45714" rIns="91428" bIns="45714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ts val="1000"/>
              </a:lnSpc>
              <a:defRPr/>
            </a:pPr>
            <a:r>
              <a:rPr lang="en-US" sz="1000" dirty="0"/>
              <a:t>AVIRIS-NG</a:t>
            </a:r>
            <a:r>
              <a:rPr lang="en-US" sz="1000" baseline="0" dirty="0"/>
              <a:t> </a:t>
            </a:r>
            <a:r>
              <a:rPr lang="en-US" sz="1000" dirty="0"/>
              <a:t>/ Summer 2018</a:t>
            </a:r>
          </a:p>
        </p:txBody>
      </p:sp>
      <p:sp>
        <p:nvSpPr>
          <p:cNvPr id="21" name="Text Box 76"/>
          <p:cNvSpPr txBox="1">
            <a:spLocks noChangeArrowheads="1"/>
          </p:cNvSpPr>
          <p:nvPr/>
        </p:nvSpPr>
        <p:spPr bwMode="auto">
          <a:xfrm>
            <a:off x="0" y="6026150"/>
            <a:ext cx="2514600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8" tIns="45714" rIns="91428" bIns="45714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ts val="1000"/>
              </a:lnSpc>
              <a:defRPr/>
            </a:pPr>
            <a:r>
              <a:rPr lang="en-US" sz="1000" dirty="0"/>
              <a:t>2018 ABoVE Airborne Flights</a:t>
            </a:r>
          </a:p>
        </p:txBody>
      </p:sp>
      <p:pic>
        <p:nvPicPr>
          <p:cNvPr id="4" name="Picture 3" descr="ABoVE_Logo_large_blue.jpg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9836" y="79921"/>
            <a:ext cx="2018029" cy="77994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</p:sldLayoutIdLst>
  <p:txStyles>
    <p:titleStyle>
      <a:lvl1pPr algn="ctr" defTabSz="862013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FF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defTabSz="862013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FF"/>
          </a:solidFill>
          <a:latin typeface="Arial" pitchFamily="25" charset="0"/>
          <a:ea typeface="ＭＳ Ｐゴシック" pitchFamily="-110" charset="-128"/>
          <a:cs typeface="ＭＳ Ｐゴシック" pitchFamily="-110" charset="-128"/>
        </a:defRPr>
      </a:lvl2pPr>
      <a:lvl3pPr algn="ctr" defTabSz="862013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FF"/>
          </a:solidFill>
          <a:latin typeface="Arial" pitchFamily="25" charset="0"/>
          <a:ea typeface="ＭＳ Ｐゴシック" pitchFamily="-110" charset="-128"/>
          <a:cs typeface="ＭＳ Ｐゴシック" pitchFamily="-110" charset="-128"/>
        </a:defRPr>
      </a:lvl3pPr>
      <a:lvl4pPr algn="ctr" defTabSz="862013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FF"/>
          </a:solidFill>
          <a:latin typeface="Arial" pitchFamily="25" charset="0"/>
          <a:ea typeface="ＭＳ Ｐゴシック" pitchFamily="-110" charset="-128"/>
          <a:cs typeface="ＭＳ Ｐゴシック" pitchFamily="-110" charset="-128"/>
        </a:defRPr>
      </a:lvl4pPr>
      <a:lvl5pPr algn="ctr" defTabSz="862013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FF"/>
          </a:solidFill>
          <a:latin typeface="Arial" pitchFamily="25" charset="0"/>
          <a:ea typeface="ＭＳ Ｐゴシック" pitchFamily="-110" charset="-128"/>
          <a:cs typeface="ＭＳ Ｐゴシック" pitchFamily="-110" charset="-128"/>
        </a:defRPr>
      </a:lvl5pPr>
      <a:lvl6pPr marL="457200" algn="ctr" defTabSz="862013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25" charset="0"/>
        </a:defRPr>
      </a:lvl6pPr>
      <a:lvl7pPr marL="914400" algn="ctr" defTabSz="862013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25" charset="0"/>
        </a:defRPr>
      </a:lvl7pPr>
      <a:lvl8pPr marL="1371600" algn="ctr" defTabSz="862013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25" charset="0"/>
        </a:defRPr>
      </a:lvl8pPr>
      <a:lvl9pPr marL="1828800" algn="ctr" defTabSz="862013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25" charset="0"/>
        </a:defRPr>
      </a:lvl9pPr>
    </p:titleStyle>
    <p:bodyStyle>
      <a:lvl1pPr marL="323850" indent="-323850" algn="l" defTabSz="862013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0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00088" indent="-242888" algn="l" defTabSz="862013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600">
          <a:solidFill>
            <a:schemeClr val="tx1"/>
          </a:solidFill>
          <a:latin typeface="+mn-lt"/>
          <a:ea typeface="ＭＳ Ｐゴシック" pitchFamily="25" charset="-128"/>
        </a:defRPr>
      </a:lvl2pPr>
      <a:lvl3pPr marL="1077913" indent="-215900" algn="l" defTabSz="862013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300">
          <a:solidFill>
            <a:schemeClr val="tx1"/>
          </a:solidFill>
          <a:latin typeface="+mn-lt"/>
          <a:ea typeface="ＭＳ Ｐゴシック" pitchFamily="25" charset="-128"/>
        </a:defRPr>
      </a:lvl3pPr>
      <a:lvl4pPr marL="1508125" indent="-214313" algn="l" defTabSz="862013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1900">
          <a:solidFill>
            <a:schemeClr val="tx1"/>
          </a:solidFill>
          <a:latin typeface="+mn-lt"/>
          <a:ea typeface="ＭＳ Ｐゴシック" pitchFamily="25" charset="-128"/>
        </a:defRPr>
      </a:lvl4pPr>
      <a:lvl5pPr marL="1939925" indent="-215900" algn="l" defTabSz="862013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1900">
          <a:solidFill>
            <a:schemeClr val="tx1"/>
          </a:solidFill>
          <a:latin typeface="+mn-lt"/>
          <a:ea typeface="ＭＳ Ｐゴシック" pitchFamily="25" charset="-128"/>
        </a:defRPr>
      </a:lvl5pPr>
      <a:lvl6pPr marL="2397125" indent="-215900" algn="l" defTabSz="862013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1900">
          <a:solidFill>
            <a:schemeClr val="tx1"/>
          </a:solidFill>
          <a:latin typeface="+mn-lt"/>
          <a:ea typeface="ＭＳ Ｐゴシック" pitchFamily="25" charset="-128"/>
        </a:defRPr>
      </a:lvl6pPr>
      <a:lvl7pPr marL="2854325" indent="-215900" algn="l" defTabSz="862013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1900">
          <a:solidFill>
            <a:schemeClr val="tx1"/>
          </a:solidFill>
          <a:latin typeface="+mn-lt"/>
          <a:ea typeface="ＭＳ Ｐゴシック" pitchFamily="25" charset="-128"/>
        </a:defRPr>
      </a:lvl7pPr>
      <a:lvl8pPr marL="3311525" indent="-215900" algn="l" defTabSz="862013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1900">
          <a:solidFill>
            <a:schemeClr val="tx1"/>
          </a:solidFill>
          <a:latin typeface="+mn-lt"/>
          <a:ea typeface="ＭＳ Ｐゴシック" pitchFamily="25" charset="-128"/>
        </a:defRPr>
      </a:lvl8pPr>
      <a:lvl9pPr marL="3768725" indent="-215900" algn="l" defTabSz="862013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1900">
          <a:solidFill>
            <a:schemeClr val="tx1"/>
          </a:solidFill>
          <a:latin typeface="+mn-lt"/>
          <a:ea typeface="ＭＳ Ｐゴシック" pitchFamily="2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0962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8686800" cy="6400800"/>
          </a:xfrm>
          <a:prstGeom prst="rect">
            <a:avLst/>
          </a:prstGeom>
        </p:spPr>
      </p:pic>
      <p:sp>
        <p:nvSpPr>
          <p:cNvPr id="5124" name="Rectangle 2"/>
          <p:cNvSpPr txBox="1">
            <a:spLocks noChangeArrowheads="1"/>
          </p:cNvSpPr>
          <p:nvPr/>
        </p:nvSpPr>
        <p:spPr bwMode="auto">
          <a:xfrm>
            <a:off x="-21655" y="0"/>
            <a:ext cx="870845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 dirty="0"/>
              <a:t>Arctic Boreal Vulnerability Experiment (ABoVE)</a:t>
            </a:r>
          </a:p>
          <a:p>
            <a:pPr eaLnBrk="1" hangingPunct="1"/>
            <a:r>
              <a:rPr lang="en-US" sz="2400" b="1" dirty="0">
                <a:solidFill>
                  <a:srgbClr val="000000"/>
                </a:solidFill>
              </a:rPr>
              <a:t>2018 ABoVE Airborne Flights</a:t>
            </a:r>
          </a:p>
          <a:p>
            <a:pPr eaLnBrk="1" hangingPunct="1"/>
            <a:endParaRPr lang="en-US" sz="2400" b="1" dirty="0">
              <a:solidFill>
                <a:schemeClr val="bg1"/>
              </a:solidFill>
            </a:endParaRPr>
          </a:p>
          <a:p>
            <a:pPr eaLnBrk="1" hangingPunct="1"/>
            <a:endParaRPr lang="en-US" sz="24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400" b="1" dirty="0"/>
              <a:t>21 July 2018 (DOY  201) </a:t>
            </a:r>
          </a:p>
          <a:p>
            <a:pPr eaLnBrk="1" hangingPunct="1"/>
            <a:r>
              <a:rPr lang="en-US" sz="2400" b="1" dirty="0"/>
              <a:t>AVIRIS-NG: Old Crow YT/Fairbanks Area</a:t>
            </a:r>
            <a:endParaRPr lang="en-US" b="1" dirty="0">
              <a:solidFill>
                <a:schemeClr val="bg1"/>
              </a:solidFill>
            </a:endParaRPr>
          </a:p>
          <a:p>
            <a:pPr eaLnBrk="1" hangingPunct="1"/>
            <a:endParaRPr lang="en-US" b="1" dirty="0">
              <a:solidFill>
                <a:schemeClr val="bg1"/>
              </a:solidFill>
            </a:endParaRPr>
          </a:p>
          <a:p>
            <a:pPr eaLnBrk="1" hangingPunct="1"/>
            <a:endParaRPr lang="en-US" b="1" dirty="0">
              <a:solidFill>
                <a:schemeClr val="bg1"/>
              </a:solidFill>
            </a:endParaRPr>
          </a:p>
          <a:p>
            <a:pPr eaLnBrk="1" hangingPunct="1"/>
            <a:endParaRPr lang="en-US" b="1" dirty="0">
              <a:solidFill>
                <a:schemeClr val="bg1"/>
              </a:solidFill>
            </a:endParaRPr>
          </a:p>
          <a:p>
            <a:pPr eaLnBrk="1" hangingPunct="1"/>
            <a:endParaRPr lang="en-US" b="1" dirty="0">
              <a:solidFill>
                <a:schemeClr val="bg1"/>
              </a:solidFill>
            </a:endParaRPr>
          </a:p>
          <a:p>
            <a:pPr eaLnBrk="1" hangingPunct="1"/>
            <a:endParaRPr lang="en-US" b="1" dirty="0">
              <a:solidFill>
                <a:schemeClr val="bg1"/>
              </a:solidFill>
            </a:endParaRPr>
          </a:p>
          <a:p>
            <a:pPr eaLnBrk="1" hangingPunct="1"/>
            <a:endParaRPr lang="en-US" b="1" dirty="0">
              <a:solidFill>
                <a:schemeClr val="bg1"/>
              </a:solidFill>
            </a:endParaRPr>
          </a:p>
          <a:p>
            <a:pPr eaLnBrk="1" hangingPunct="1"/>
            <a:endParaRPr lang="en-US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b="1" dirty="0">
                <a:solidFill>
                  <a:schemeClr val="bg1"/>
                </a:solidFill>
              </a:rPr>
              <a:t>Charles Miller, Deputy Science Lead</a:t>
            </a:r>
          </a:p>
          <a:p>
            <a:pPr eaLnBrk="1" hangingPunct="1"/>
            <a:r>
              <a:rPr lang="en-US" b="1" dirty="0">
                <a:solidFill>
                  <a:schemeClr val="bg1"/>
                </a:solidFill>
              </a:rPr>
              <a:t>Jet Propulsion Laboratory, California Institute of Technology</a:t>
            </a:r>
          </a:p>
          <a:p>
            <a:pPr eaLnBrk="1" hangingPunct="1"/>
            <a:r>
              <a:rPr lang="en-US" b="1" dirty="0">
                <a:solidFill>
                  <a:schemeClr val="bg1"/>
                </a:solidFill>
              </a:rPr>
              <a:t>and the ABoVE Science Team</a:t>
            </a:r>
            <a:br>
              <a:rPr lang="en-US" b="1" dirty="0">
                <a:solidFill>
                  <a:schemeClr val="bg1"/>
                </a:solidFill>
              </a:rPr>
            </a:br>
            <a:br>
              <a:rPr lang="en-US" sz="10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For Hank Margolis, Eric </a:t>
            </a:r>
            <a:r>
              <a:rPr lang="en-US" sz="1600" b="1" dirty="0" err="1">
                <a:solidFill>
                  <a:schemeClr val="bg1"/>
                </a:solidFill>
              </a:rPr>
              <a:t>Kasichke</a:t>
            </a:r>
            <a:r>
              <a:rPr lang="en-US" sz="1600" b="1" dirty="0">
                <a:solidFill>
                  <a:schemeClr val="bg1"/>
                </a:solidFill>
              </a:rPr>
              <a:t>, Bruce </a:t>
            </a:r>
            <a:r>
              <a:rPr lang="en-US" sz="1600" b="1" dirty="0" err="1">
                <a:solidFill>
                  <a:schemeClr val="bg1"/>
                </a:solidFill>
              </a:rPr>
              <a:t>Tagg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</a:p>
          <a:p>
            <a:pPr eaLnBrk="1" hangingPunct="1"/>
            <a:r>
              <a:rPr lang="en-US" sz="1600" b="1" dirty="0">
                <a:solidFill>
                  <a:schemeClr val="bg1"/>
                </a:solidFill>
              </a:rPr>
              <a:t>NASA HQ</a:t>
            </a:r>
          </a:p>
          <a:p>
            <a:pPr eaLnBrk="1" hangingPunct="1"/>
            <a:r>
              <a:rPr lang="en-US" sz="1600" b="1" dirty="0">
                <a:solidFill>
                  <a:schemeClr val="bg1"/>
                </a:solidFill>
              </a:rPr>
              <a:t>2018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31416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21 July 2017/DOY 201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Old Crow YT/Fairbanks Area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928" y="968152"/>
            <a:ext cx="8591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products</a:t>
            </a:r>
          </a:p>
          <a:p>
            <a:pPr algn="l"/>
            <a:r>
              <a:rPr lang="en-US" sz="1600" dirty="0">
                <a:solidFill>
                  <a:srgbClr val="0000FF"/>
                </a:solidFill>
              </a:rPr>
              <a:t>https://</a:t>
            </a:r>
            <a:r>
              <a:rPr lang="en-US" sz="1600" dirty="0" err="1">
                <a:solidFill>
                  <a:srgbClr val="0000FF"/>
                </a:solidFill>
              </a:rPr>
              <a:t>avirisng.jpl.nasa.gov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cgi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flights.cgi?step</a:t>
            </a:r>
            <a:r>
              <a:rPr lang="en-US" sz="1600" dirty="0">
                <a:solidFill>
                  <a:srgbClr val="0000FF"/>
                </a:solidFill>
              </a:rPr>
              <a:t>=</a:t>
            </a:r>
            <a:r>
              <a:rPr lang="en-US" sz="1600" dirty="0" err="1">
                <a:solidFill>
                  <a:srgbClr val="0000FF"/>
                </a:solidFill>
              </a:rPr>
              <a:t>view_flightlog&amp;flight_id</a:t>
            </a:r>
            <a:r>
              <a:rPr lang="en-US" sz="1600" dirty="0">
                <a:solidFill>
                  <a:srgbClr val="0000FF"/>
                </a:solidFill>
              </a:rPr>
              <a:t>=ang20180721t </a:t>
            </a:r>
          </a:p>
          <a:p>
            <a:pPr algn="l"/>
            <a:r>
              <a:rPr lang="en-US" sz="1600" dirty="0">
                <a:ea typeface="Calibri" charset="0"/>
              </a:rPr>
              <a:t>A. Line 325A-D, FL183, Run ID </a:t>
            </a:r>
            <a:r>
              <a:rPr lang="en-US" sz="1600" dirty="0"/>
              <a:t>183446</a:t>
            </a:r>
            <a:r>
              <a:rPr lang="en-US" sz="1600" dirty="0">
                <a:ea typeface="Calibri" charset="0"/>
              </a:rPr>
              <a:t>: </a:t>
            </a:r>
            <a:r>
              <a:rPr lang="en-US" sz="1600" dirty="0" err="1">
                <a:ea typeface="Calibri" charset="0"/>
              </a:rPr>
              <a:t>Chalkyitsik</a:t>
            </a:r>
            <a:r>
              <a:rPr lang="en-US" sz="1600" dirty="0">
                <a:ea typeface="Calibri" charset="0"/>
              </a:rPr>
              <a:t> – Porcupine River</a:t>
            </a:r>
          </a:p>
          <a:p>
            <a:pPr algn="l">
              <a:spcAft>
                <a:spcPts val="0"/>
              </a:spcAft>
            </a:pPr>
            <a:r>
              <a:rPr lang="en-US" sz="1600" dirty="0">
                <a:ea typeface="Calibri" charset="0"/>
              </a:rPr>
              <a:t>B. Line 325A-D, FL183, Run ID </a:t>
            </a:r>
            <a:r>
              <a:rPr lang="en-US" sz="1600" dirty="0"/>
              <a:t>201426 </a:t>
            </a:r>
            <a:r>
              <a:rPr lang="en-US" sz="1600" dirty="0">
                <a:ea typeface="Calibri" charset="0"/>
              </a:rPr>
              <a:t>: </a:t>
            </a:r>
            <a:r>
              <a:rPr lang="en-US" sz="1600" dirty="0" err="1">
                <a:ea typeface="Calibri" charset="0"/>
              </a:rPr>
              <a:t>Chalkyitsik</a:t>
            </a:r>
            <a:r>
              <a:rPr lang="en-US" sz="1600" dirty="0">
                <a:ea typeface="Calibri" charset="0"/>
              </a:rPr>
              <a:t> – Porcupine River - reverse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E2BD64-4D94-FA4C-A879-58EC8BEA0A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16927091" y="-14648277"/>
            <a:ext cx="1371600" cy="350359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73197" y="968152"/>
            <a:ext cx="329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>
                <a:solidFill>
                  <a:srgbClr val="0000FF"/>
                </a:solidFill>
              </a:rPr>
              <a:t>Winston Olson-Duvall, JPL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4928" y="2151057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2938A9-897B-2441-A175-4CE505C234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9071319" y="-5331595"/>
            <a:ext cx="1371600" cy="1932438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4928" y="366322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7328" y="5105707"/>
            <a:ext cx="8272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Lakes and wetlands along the Mackenzie River Valley</a:t>
            </a:r>
          </a:p>
          <a:p>
            <a:pPr algn="l"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Significant cloud cover encountered before getting to Scotty Creek flux towers – will need to </a:t>
            </a:r>
            <a:r>
              <a:rPr lang="en-US" sz="1600" dirty="0" err="1">
                <a:solidFill>
                  <a:srgbClr val="000000"/>
                </a:solidFill>
                <a:ea typeface="Calibri" charset="0"/>
              </a:rPr>
              <a:t>refly</a:t>
            </a:r>
            <a:endParaRPr lang="en-US" sz="1600" dirty="0">
              <a:solidFill>
                <a:srgbClr val="000000"/>
              </a:solidFill>
              <a:ea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159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31416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21 July 2017/DOY 201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Old Crow YT/Fairbanks Area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928" y="968152"/>
            <a:ext cx="8591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products</a:t>
            </a:r>
          </a:p>
          <a:p>
            <a:pPr algn="l"/>
            <a:r>
              <a:rPr lang="en-US" sz="1600" dirty="0">
                <a:solidFill>
                  <a:srgbClr val="0000FF"/>
                </a:solidFill>
              </a:rPr>
              <a:t>https://</a:t>
            </a:r>
            <a:r>
              <a:rPr lang="en-US" sz="1600" dirty="0" err="1">
                <a:solidFill>
                  <a:srgbClr val="0000FF"/>
                </a:solidFill>
              </a:rPr>
              <a:t>avirisng.jpl.nasa.gov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cgi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flights.cgi?step</a:t>
            </a:r>
            <a:r>
              <a:rPr lang="en-US" sz="1600" dirty="0">
                <a:solidFill>
                  <a:srgbClr val="0000FF"/>
                </a:solidFill>
              </a:rPr>
              <a:t>=</a:t>
            </a:r>
            <a:r>
              <a:rPr lang="en-US" sz="1600" dirty="0" err="1">
                <a:solidFill>
                  <a:srgbClr val="0000FF"/>
                </a:solidFill>
              </a:rPr>
              <a:t>view_flightlog&amp;flight_id</a:t>
            </a:r>
            <a:r>
              <a:rPr lang="en-US" sz="1600" dirty="0">
                <a:solidFill>
                  <a:srgbClr val="0000FF"/>
                </a:solidFill>
              </a:rPr>
              <a:t>=ang20180721t </a:t>
            </a:r>
          </a:p>
          <a:p>
            <a:pPr algn="l"/>
            <a:r>
              <a:rPr lang="en-US" sz="1600" dirty="0">
                <a:ea typeface="Calibri" charset="0"/>
              </a:rPr>
              <a:t>A. Line 311A-Z, FL184, Run ID </a:t>
            </a:r>
            <a:r>
              <a:rPr lang="en-US" sz="1600" dirty="0"/>
              <a:t>190644 </a:t>
            </a:r>
            <a:r>
              <a:rPr lang="en-US" sz="1600" dirty="0">
                <a:ea typeface="Calibri" charset="0"/>
              </a:rPr>
              <a:t>: Old Crow Flats</a:t>
            </a:r>
          </a:p>
          <a:p>
            <a:pPr algn="l">
              <a:spcAft>
                <a:spcPts val="0"/>
              </a:spcAft>
            </a:pPr>
            <a:r>
              <a:rPr lang="en-US" sz="1600" dirty="0">
                <a:ea typeface="Calibri" charset="0"/>
              </a:rPr>
              <a:t>B. Line 311A-Z, FL184, Run ID </a:t>
            </a:r>
            <a:r>
              <a:rPr lang="en-US" sz="1600" dirty="0"/>
              <a:t>194449 </a:t>
            </a:r>
            <a:r>
              <a:rPr lang="en-US" sz="1600" dirty="0">
                <a:ea typeface="Calibri" charset="0"/>
              </a:rPr>
              <a:t>: Old Crow Flats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73197" y="968152"/>
            <a:ext cx="329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>
                <a:solidFill>
                  <a:srgbClr val="0000FF"/>
                </a:solidFill>
              </a:rPr>
              <a:t>Winston Olson-Duvall, JPL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6523CC-E5C9-5240-A208-BEF0941B08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5944864" y="-3718027"/>
            <a:ext cx="1371600" cy="1307147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4928" y="2151057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E95238-AA60-F247-8547-EB2233DC87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5804611" y="-2090876"/>
            <a:ext cx="1371600" cy="1279096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4928" y="366322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7328" y="5105707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Lower half of frame unresolved – condensation on nadir window</a:t>
            </a:r>
          </a:p>
          <a:p>
            <a:pPr algn="l"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Better image; K Turner Lakes</a:t>
            </a:r>
          </a:p>
        </p:txBody>
      </p:sp>
    </p:spTree>
    <p:extLst>
      <p:ext uri="{BB962C8B-B14F-4D97-AF65-F5344CB8AC3E}">
        <p14:creationId xmlns:p14="http://schemas.microsoft.com/office/powerpoint/2010/main" val="1512825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31416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21 July 2017/DOY 201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Old Crow YT/Fairbanks Area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928" y="968152"/>
            <a:ext cx="8591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products</a:t>
            </a:r>
          </a:p>
          <a:p>
            <a:pPr algn="l"/>
            <a:r>
              <a:rPr lang="en-US" sz="1600" dirty="0">
                <a:solidFill>
                  <a:srgbClr val="0000FF"/>
                </a:solidFill>
              </a:rPr>
              <a:t>https://</a:t>
            </a:r>
            <a:r>
              <a:rPr lang="en-US" sz="1600" dirty="0" err="1">
                <a:solidFill>
                  <a:srgbClr val="0000FF"/>
                </a:solidFill>
              </a:rPr>
              <a:t>avirisng.jpl.nasa.gov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cgi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flights.cgi?step</a:t>
            </a:r>
            <a:r>
              <a:rPr lang="en-US" sz="1600" dirty="0">
                <a:solidFill>
                  <a:srgbClr val="0000FF"/>
                </a:solidFill>
              </a:rPr>
              <a:t>=</a:t>
            </a:r>
            <a:r>
              <a:rPr lang="en-US" sz="1600" dirty="0" err="1">
                <a:solidFill>
                  <a:srgbClr val="0000FF"/>
                </a:solidFill>
              </a:rPr>
              <a:t>view_flightlog&amp;flight_id</a:t>
            </a:r>
            <a:r>
              <a:rPr lang="en-US" sz="1600" dirty="0">
                <a:solidFill>
                  <a:srgbClr val="0000FF"/>
                </a:solidFill>
              </a:rPr>
              <a:t>=ang20180721t </a:t>
            </a:r>
          </a:p>
          <a:p>
            <a:pPr algn="l"/>
            <a:r>
              <a:rPr lang="en-US" sz="1600" dirty="0">
                <a:ea typeface="Calibri" charset="0"/>
              </a:rPr>
              <a:t>A. Line 312A-Z, FL185, Run ID </a:t>
            </a:r>
            <a:r>
              <a:rPr lang="en-US" sz="1600" dirty="0"/>
              <a:t>192935 </a:t>
            </a:r>
            <a:r>
              <a:rPr lang="en-US" sz="1600" dirty="0">
                <a:ea typeface="Calibri" charset="0"/>
              </a:rPr>
              <a:t>: Old Crow Flats</a:t>
            </a:r>
          </a:p>
          <a:p>
            <a:pPr algn="l">
              <a:spcAft>
                <a:spcPts val="0"/>
              </a:spcAft>
            </a:pPr>
            <a:r>
              <a:rPr lang="en-US" sz="1600" dirty="0">
                <a:ea typeface="Calibri" charset="0"/>
              </a:rPr>
              <a:t>B. Line 312A-Z, FL185, Run ID </a:t>
            </a:r>
            <a:r>
              <a:rPr lang="en-US" sz="1600" dirty="0"/>
              <a:t>193822 </a:t>
            </a:r>
            <a:r>
              <a:rPr lang="en-US" sz="1600" dirty="0">
                <a:ea typeface="Calibri" charset="0"/>
              </a:rPr>
              <a:t>: Old Crow Flats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73197" y="968152"/>
            <a:ext cx="329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>
                <a:solidFill>
                  <a:srgbClr val="0000FF"/>
                </a:solidFill>
              </a:rPr>
              <a:t>Winston Olson-Duvall, JPL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C65AD2-616E-D946-BBD9-A0898EDC35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6340550" y="-4072939"/>
            <a:ext cx="1371600" cy="1381959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4928" y="2151057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D89C19-04D0-2F42-B067-8A5FA09888C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6881049" y="-3156846"/>
            <a:ext cx="1371600" cy="1484453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4928" y="366322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7328" y="5105707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Lakes in the Old Crow Flats</a:t>
            </a:r>
          </a:p>
          <a:p>
            <a:pPr algn="l"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Retake; K Turner Lakes</a:t>
            </a:r>
          </a:p>
        </p:txBody>
      </p:sp>
    </p:spTree>
    <p:extLst>
      <p:ext uri="{BB962C8B-B14F-4D97-AF65-F5344CB8AC3E}">
        <p14:creationId xmlns:p14="http://schemas.microsoft.com/office/powerpoint/2010/main" val="1002383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31416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21 July 2017/DOY 201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Old Crow YT/Fairbanks Area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928" y="968152"/>
            <a:ext cx="8591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products</a:t>
            </a:r>
          </a:p>
          <a:p>
            <a:pPr algn="l"/>
            <a:r>
              <a:rPr lang="en-US" sz="1600" dirty="0">
                <a:solidFill>
                  <a:srgbClr val="0000FF"/>
                </a:solidFill>
              </a:rPr>
              <a:t>https://</a:t>
            </a:r>
            <a:r>
              <a:rPr lang="en-US" sz="1600" dirty="0" err="1">
                <a:solidFill>
                  <a:srgbClr val="0000FF"/>
                </a:solidFill>
              </a:rPr>
              <a:t>avirisng.jpl.nasa.gov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cgi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flights.cgi?step</a:t>
            </a:r>
            <a:r>
              <a:rPr lang="en-US" sz="1600" dirty="0">
                <a:solidFill>
                  <a:srgbClr val="0000FF"/>
                </a:solidFill>
              </a:rPr>
              <a:t>=</a:t>
            </a:r>
            <a:r>
              <a:rPr lang="en-US" sz="1600" dirty="0" err="1">
                <a:solidFill>
                  <a:srgbClr val="0000FF"/>
                </a:solidFill>
              </a:rPr>
              <a:t>view_flightlog&amp;flight_id</a:t>
            </a:r>
            <a:r>
              <a:rPr lang="en-US" sz="1600" dirty="0">
                <a:solidFill>
                  <a:srgbClr val="0000FF"/>
                </a:solidFill>
              </a:rPr>
              <a:t>=ang20180721t </a:t>
            </a:r>
          </a:p>
          <a:p>
            <a:pPr algn="l"/>
            <a:r>
              <a:rPr lang="en-US" sz="1600" dirty="0">
                <a:ea typeface="Calibri" charset="0"/>
              </a:rPr>
              <a:t>A. Bonus Line, Run ID </a:t>
            </a:r>
            <a:r>
              <a:rPr lang="en-US" sz="1600" dirty="0"/>
              <a:t>185956 </a:t>
            </a:r>
            <a:r>
              <a:rPr lang="en-US" sz="1600" dirty="0">
                <a:ea typeface="Calibri" charset="0"/>
              </a:rPr>
              <a:t>: Old Crow Flats</a:t>
            </a:r>
          </a:p>
          <a:p>
            <a:pPr algn="l">
              <a:spcAft>
                <a:spcPts val="0"/>
              </a:spcAft>
            </a:pPr>
            <a:r>
              <a:rPr lang="en-US" sz="1600" dirty="0">
                <a:ea typeface="Calibri" charset="0"/>
              </a:rPr>
              <a:t>B. Bonus Line, Run ID </a:t>
            </a:r>
            <a:r>
              <a:rPr lang="en-US" sz="1600" dirty="0"/>
              <a:t>200319 </a:t>
            </a:r>
            <a:r>
              <a:rPr lang="en-US" sz="1600" dirty="0">
                <a:ea typeface="Calibri" charset="0"/>
              </a:rPr>
              <a:t>: Old Crow Flats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73197" y="968152"/>
            <a:ext cx="329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>
                <a:solidFill>
                  <a:srgbClr val="0000FF"/>
                </a:solidFill>
              </a:rPr>
              <a:t>Winston Olson-Duvall, JPL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8A48FB-FD27-3445-A3B4-2F993FF0F7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1823000" y="460768"/>
            <a:ext cx="1371600" cy="482774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4928" y="2151057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1B4F5F-4D7E-BD43-A189-CC7177266A5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4280464" y="-573959"/>
            <a:ext cx="1371600" cy="974267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4928" y="366322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7328" y="5105707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Yukon River</a:t>
            </a:r>
          </a:p>
          <a:p>
            <a:pPr algn="l"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TBC</a:t>
            </a:r>
          </a:p>
        </p:txBody>
      </p:sp>
    </p:spTree>
    <p:extLst>
      <p:ext uri="{BB962C8B-B14F-4D97-AF65-F5344CB8AC3E}">
        <p14:creationId xmlns:p14="http://schemas.microsoft.com/office/powerpoint/2010/main" val="2886919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31416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21 July 2017/DOY 201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Old Crow YT/Fairbanks Area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928" y="968152"/>
            <a:ext cx="8591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products</a:t>
            </a:r>
          </a:p>
          <a:p>
            <a:pPr algn="l"/>
            <a:r>
              <a:rPr lang="en-US" sz="1600" dirty="0">
                <a:solidFill>
                  <a:srgbClr val="0000FF"/>
                </a:solidFill>
              </a:rPr>
              <a:t>https://</a:t>
            </a:r>
            <a:r>
              <a:rPr lang="en-US" sz="1600" dirty="0" err="1">
                <a:solidFill>
                  <a:srgbClr val="0000FF"/>
                </a:solidFill>
              </a:rPr>
              <a:t>avirisng.jpl.nasa.gov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cgi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flights.cgi?step</a:t>
            </a:r>
            <a:r>
              <a:rPr lang="en-US" sz="1600" dirty="0">
                <a:solidFill>
                  <a:srgbClr val="0000FF"/>
                </a:solidFill>
              </a:rPr>
              <a:t>=</a:t>
            </a:r>
            <a:r>
              <a:rPr lang="en-US" sz="1600" dirty="0" err="1">
                <a:solidFill>
                  <a:srgbClr val="0000FF"/>
                </a:solidFill>
              </a:rPr>
              <a:t>view_flightlog&amp;flight_id</a:t>
            </a:r>
            <a:r>
              <a:rPr lang="en-US" sz="1600" dirty="0">
                <a:solidFill>
                  <a:srgbClr val="0000FF"/>
                </a:solidFill>
              </a:rPr>
              <a:t>=ang20180721t </a:t>
            </a:r>
          </a:p>
          <a:p>
            <a:pPr algn="l"/>
            <a:r>
              <a:rPr lang="en-US" sz="1600" dirty="0">
                <a:ea typeface="Calibri" charset="0"/>
              </a:rPr>
              <a:t>A. Line 313A-Z, FL184, Run ID </a:t>
            </a:r>
            <a:r>
              <a:rPr lang="en-US" sz="1600" dirty="0"/>
              <a:t>195600 </a:t>
            </a:r>
            <a:r>
              <a:rPr lang="en-US" sz="1600" dirty="0">
                <a:ea typeface="Calibri" charset="0"/>
              </a:rPr>
              <a:t>: Fairbanks area</a:t>
            </a:r>
          </a:p>
          <a:p>
            <a:pPr algn="l">
              <a:spcAft>
                <a:spcPts val="0"/>
              </a:spcAft>
            </a:pPr>
            <a:r>
              <a:rPr lang="en-US" sz="1600" dirty="0">
                <a:ea typeface="Calibri" charset="0"/>
              </a:rPr>
              <a:t>B. Line 325A-D, FL183, Run ID </a:t>
            </a:r>
            <a:r>
              <a:rPr lang="en-US" sz="1600" dirty="0"/>
              <a:t>201426 </a:t>
            </a:r>
            <a:r>
              <a:rPr lang="en-US" sz="1600" dirty="0">
                <a:ea typeface="Calibri" charset="0"/>
              </a:rPr>
              <a:t>: Fairbanks area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73197" y="968152"/>
            <a:ext cx="329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>
                <a:solidFill>
                  <a:srgbClr val="0000FF"/>
                </a:solidFill>
              </a:rPr>
              <a:t>Winston Olson-Duvall, JPL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D76FE2-B107-5A45-B8D6-A71CDDB1962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3593738" y="-1373094"/>
            <a:ext cx="1371600" cy="836922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4928" y="2151057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BE21D5-1980-784C-A657-F2BFC985807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9081811" y="-5347391"/>
            <a:ext cx="1371600" cy="1932438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4928" y="366322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7328" y="5105707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Interesting lake mixing</a:t>
            </a:r>
          </a:p>
          <a:p>
            <a:pPr algn="l"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Scattered clouds</a:t>
            </a:r>
          </a:p>
        </p:txBody>
      </p:sp>
    </p:spTree>
    <p:extLst>
      <p:ext uri="{BB962C8B-B14F-4D97-AF65-F5344CB8AC3E}">
        <p14:creationId xmlns:p14="http://schemas.microsoft.com/office/powerpoint/2010/main" val="1077639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31416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21 July 2017/DOY 201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Old Crow YT/Fairbanks Area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928" y="968152"/>
            <a:ext cx="8591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products</a:t>
            </a:r>
          </a:p>
          <a:p>
            <a:pPr algn="l"/>
            <a:r>
              <a:rPr lang="en-US" sz="1600" dirty="0">
                <a:solidFill>
                  <a:srgbClr val="0000FF"/>
                </a:solidFill>
              </a:rPr>
              <a:t>https://</a:t>
            </a:r>
            <a:r>
              <a:rPr lang="en-US" sz="1600" dirty="0" err="1">
                <a:solidFill>
                  <a:srgbClr val="0000FF"/>
                </a:solidFill>
              </a:rPr>
              <a:t>avirisng.jpl.nasa.gov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cgi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flights.cgi?step</a:t>
            </a:r>
            <a:r>
              <a:rPr lang="en-US" sz="1600" dirty="0">
                <a:solidFill>
                  <a:srgbClr val="0000FF"/>
                </a:solidFill>
              </a:rPr>
              <a:t>=</a:t>
            </a:r>
            <a:r>
              <a:rPr lang="en-US" sz="1600" dirty="0" err="1">
                <a:solidFill>
                  <a:srgbClr val="0000FF"/>
                </a:solidFill>
              </a:rPr>
              <a:t>view_flightlog&amp;flight_id</a:t>
            </a:r>
            <a:r>
              <a:rPr lang="en-US" sz="1600" dirty="0">
                <a:solidFill>
                  <a:srgbClr val="0000FF"/>
                </a:solidFill>
              </a:rPr>
              <a:t>=ang20180721t </a:t>
            </a:r>
          </a:p>
          <a:p>
            <a:pPr algn="l"/>
            <a:r>
              <a:rPr lang="en-US" sz="1600" dirty="0">
                <a:ea typeface="Calibri" charset="0"/>
              </a:rPr>
              <a:t>A. Bonus Line, Run ID </a:t>
            </a:r>
            <a:r>
              <a:rPr lang="en-US" sz="1600" dirty="0"/>
              <a:t>204253 </a:t>
            </a:r>
            <a:r>
              <a:rPr lang="en-US" sz="1600" dirty="0">
                <a:ea typeface="Calibri" charset="0"/>
              </a:rPr>
              <a:t>: TBC</a:t>
            </a:r>
          </a:p>
          <a:p>
            <a:pPr algn="l">
              <a:spcAft>
                <a:spcPts val="0"/>
              </a:spcAft>
            </a:pPr>
            <a:r>
              <a:rPr lang="en-US" sz="1600" dirty="0">
                <a:ea typeface="Calibri" charset="0"/>
              </a:rPr>
              <a:t>B. Bonus Line, Run ID </a:t>
            </a:r>
            <a:r>
              <a:rPr lang="en-US" sz="1600" dirty="0"/>
              <a:t>200319 </a:t>
            </a:r>
            <a:r>
              <a:rPr lang="en-US" sz="1600" dirty="0">
                <a:ea typeface="Calibri" charset="0"/>
              </a:rPr>
              <a:t>: TBC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73197" y="968152"/>
            <a:ext cx="329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>
                <a:solidFill>
                  <a:srgbClr val="0000FF"/>
                </a:solidFill>
              </a:rPr>
              <a:t>Winston Olson-Duvall, JPL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C75EEA-9B95-E44C-8711-44F5E8518D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6251798" y="-4028729"/>
            <a:ext cx="1371600" cy="136853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4928" y="2151057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5828BC-632E-8C46-80BA-72F0DC12CB0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6049094" y="-2325167"/>
            <a:ext cx="1371600" cy="1327993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4928" y="366322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7328" y="5105707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Ortho-rectification challenge at beginning</a:t>
            </a:r>
          </a:p>
          <a:p>
            <a:pPr algn="l"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Scattered clouds</a:t>
            </a:r>
          </a:p>
        </p:txBody>
      </p:sp>
    </p:spTree>
    <p:extLst>
      <p:ext uri="{BB962C8B-B14F-4D97-AF65-F5344CB8AC3E}">
        <p14:creationId xmlns:p14="http://schemas.microsoft.com/office/powerpoint/2010/main" val="538449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31416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21 July 2017/DOY 201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Old Crow YT/Fairbanks Area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928" y="968152"/>
            <a:ext cx="8591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products</a:t>
            </a:r>
          </a:p>
          <a:p>
            <a:pPr algn="l"/>
            <a:r>
              <a:rPr lang="en-US" sz="1600" dirty="0">
                <a:solidFill>
                  <a:srgbClr val="0000FF"/>
                </a:solidFill>
              </a:rPr>
              <a:t>https://</a:t>
            </a:r>
            <a:r>
              <a:rPr lang="en-US" sz="1600" dirty="0" err="1">
                <a:solidFill>
                  <a:srgbClr val="0000FF"/>
                </a:solidFill>
              </a:rPr>
              <a:t>avirisng.jpl.nasa.gov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cgi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flights.cgi?step</a:t>
            </a:r>
            <a:r>
              <a:rPr lang="en-US" sz="1600" dirty="0">
                <a:solidFill>
                  <a:srgbClr val="0000FF"/>
                </a:solidFill>
              </a:rPr>
              <a:t>=</a:t>
            </a:r>
            <a:r>
              <a:rPr lang="en-US" sz="1600" dirty="0" err="1">
                <a:solidFill>
                  <a:srgbClr val="0000FF"/>
                </a:solidFill>
              </a:rPr>
              <a:t>view_flightlog&amp;flight_id</a:t>
            </a:r>
            <a:r>
              <a:rPr lang="en-US" sz="1600" dirty="0">
                <a:solidFill>
                  <a:srgbClr val="0000FF"/>
                </a:solidFill>
              </a:rPr>
              <a:t>=ang20180721t </a:t>
            </a:r>
          </a:p>
          <a:p>
            <a:pPr algn="l"/>
            <a:r>
              <a:rPr lang="en-US" sz="1600" dirty="0">
                <a:ea typeface="Calibri" charset="0"/>
              </a:rPr>
              <a:t>A. Line 258A-Z, FL190, Run ID </a:t>
            </a:r>
            <a:r>
              <a:rPr lang="en-US" sz="1600" dirty="0"/>
              <a:t>211126 </a:t>
            </a:r>
            <a:r>
              <a:rPr lang="en-US" sz="1600" dirty="0">
                <a:ea typeface="Calibri" charset="0"/>
              </a:rPr>
              <a:t>: Fairbanks</a:t>
            </a:r>
          </a:p>
          <a:p>
            <a:pPr algn="l">
              <a:spcAft>
                <a:spcPts val="0"/>
              </a:spcAft>
            </a:pPr>
            <a:r>
              <a:rPr lang="en-US" sz="1600" dirty="0">
                <a:ea typeface="Calibri" charset="0"/>
              </a:rPr>
              <a:t>B. Line 254A-Z, FL183, Run ID </a:t>
            </a:r>
            <a:r>
              <a:rPr lang="en-US" sz="1600" dirty="0"/>
              <a:t>201426 </a:t>
            </a:r>
            <a:r>
              <a:rPr lang="en-US" sz="1600" dirty="0">
                <a:ea typeface="Calibri" charset="0"/>
              </a:rPr>
              <a:t>: Fairbanks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73197" y="968152"/>
            <a:ext cx="329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>
                <a:solidFill>
                  <a:srgbClr val="0000FF"/>
                </a:solidFill>
              </a:rPr>
              <a:t>Winston Olson-Duvall, JPL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06C16F-AB29-524A-B437-A25D0E9B38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2485773" y="-314698"/>
            <a:ext cx="1371600" cy="615329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4928" y="2151057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87CB6B-8BF6-D947-8A24-7E8D58160BC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2244124" y="1515107"/>
            <a:ext cx="1371600" cy="559938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4928" y="366322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7328" y="5105707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Cloud interference</a:t>
            </a:r>
          </a:p>
          <a:p>
            <a:pPr algn="l"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Scattered clouds</a:t>
            </a:r>
          </a:p>
        </p:txBody>
      </p:sp>
    </p:spTree>
    <p:extLst>
      <p:ext uri="{BB962C8B-B14F-4D97-AF65-F5344CB8AC3E}">
        <p14:creationId xmlns:p14="http://schemas.microsoft.com/office/powerpoint/2010/main" val="1233792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31416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21 July 2017/DOY 201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Old Crow YT/Fairbanks Area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928" y="968152"/>
            <a:ext cx="8591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products</a:t>
            </a:r>
          </a:p>
          <a:p>
            <a:pPr algn="l"/>
            <a:r>
              <a:rPr lang="en-US" sz="1600" dirty="0">
                <a:solidFill>
                  <a:srgbClr val="0000FF"/>
                </a:solidFill>
              </a:rPr>
              <a:t>https://</a:t>
            </a:r>
            <a:r>
              <a:rPr lang="en-US" sz="1600" dirty="0" err="1">
                <a:solidFill>
                  <a:srgbClr val="0000FF"/>
                </a:solidFill>
              </a:rPr>
              <a:t>avirisng.jpl.nasa.gov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cgi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flights.cgi?step</a:t>
            </a:r>
            <a:r>
              <a:rPr lang="en-US" sz="1600" dirty="0">
                <a:solidFill>
                  <a:srgbClr val="0000FF"/>
                </a:solidFill>
              </a:rPr>
              <a:t>=</a:t>
            </a:r>
            <a:r>
              <a:rPr lang="en-US" sz="1600" dirty="0" err="1">
                <a:solidFill>
                  <a:srgbClr val="0000FF"/>
                </a:solidFill>
              </a:rPr>
              <a:t>view_flightlog&amp;flight_id</a:t>
            </a:r>
            <a:r>
              <a:rPr lang="en-US" sz="1600" dirty="0">
                <a:solidFill>
                  <a:srgbClr val="0000FF"/>
                </a:solidFill>
              </a:rPr>
              <a:t>=ang20180721t </a:t>
            </a:r>
          </a:p>
          <a:p>
            <a:pPr algn="l"/>
            <a:r>
              <a:rPr lang="en-US" sz="1600" dirty="0">
                <a:ea typeface="Calibri" charset="0"/>
              </a:rPr>
              <a:t>A. Line AB_CH4, FL183, Run ID </a:t>
            </a:r>
            <a:r>
              <a:rPr lang="en-US" sz="1600" dirty="0"/>
              <a:t>212319 </a:t>
            </a:r>
            <a:r>
              <a:rPr lang="en-US" sz="1600" dirty="0">
                <a:ea typeface="Calibri" charset="0"/>
              </a:rPr>
              <a:t>: Fairbanks</a:t>
            </a:r>
          </a:p>
          <a:p>
            <a:pPr algn="l">
              <a:spcAft>
                <a:spcPts val="0"/>
              </a:spcAft>
            </a:pPr>
            <a:r>
              <a:rPr lang="en-US" sz="1600" dirty="0">
                <a:ea typeface="Calibri" charset="0"/>
              </a:rPr>
              <a:t>B. Line 253A-Z, FL183, Run ID </a:t>
            </a:r>
            <a:r>
              <a:rPr lang="en-US" sz="1600" dirty="0"/>
              <a:t>213123 </a:t>
            </a:r>
            <a:r>
              <a:rPr lang="en-US" sz="1600" dirty="0">
                <a:ea typeface="Calibri" charset="0"/>
              </a:rPr>
              <a:t>: Fairbanks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73197" y="968152"/>
            <a:ext cx="329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>
                <a:solidFill>
                  <a:srgbClr val="0000FF"/>
                </a:solidFill>
              </a:rPr>
              <a:t>Winston Olson-Duvall, JPL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8C8560-1402-B942-80EC-933428555A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1358047" y="850646"/>
            <a:ext cx="1371600" cy="390397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4928" y="2151057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4E3AD4-14DD-1643-93DE-112F083D773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5087333" y="-1366472"/>
            <a:ext cx="1371600" cy="113625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4928" y="366322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7328" y="5105707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Cloud interference</a:t>
            </a:r>
          </a:p>
          <a:p>
            <a:pPr algn="l"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Large cloud interference at beginning</a:t>
            </a:r>
          </a:p>
        </p:txBody>
      </p:sp>
    </p:spTree>
    <p:extLst>
      <p:ext uri="{BB962C8B-B14F-4D97-AF65-F5344CB8AC3E}">
        <p14:creationId xmlns:p14="http://schemas.microsoft.com/office/powerpoint/2010/main" val="13204082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31416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21 July 2017/DOY 201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Old Crow YT/Fairbanks Area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928" y="968152"/>
            <a:ext cx="8591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products</a:t>
            </a:r>
          </a:p>
          <a:p>
            <a:pPr algn="l"/>
            <a:r>
              <a:rPr lang="en-US" sz="1600" dirty="0">
                <a:solidFill>
                  <a:srgbClr val="0000FF"/>
                </a:solidFill>
              </a:rPr>
              <a:t>https://</a:t>
            </a:r>
            <a:r>
              <a:rPr lang="en-US" sz="1600" dirty="0" err="1">
                <a:solidFill>
                  <a:srgbClr val="0000FF"/>
                </a:solidFill>
              </a:rPr>
              <a:t>avirisng.jpl.nasa.gov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cgi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flights.cgi?step</a:t>
            </a:r>
            <a:r>
              <a:rPr lang="en-US" sz="1600" dirty="0">
                <a:solidFill>
                  <a:srgbClr val="0000FF"/>
                </a:solidFill>
              </a:rPr>
              <a:t>=</a:t>
            </a:r>
            <a:r>
              <a:rPr lang="en-US" sz="1600" dirty="0" err="1">
                <a:solidFill>
                  <a:srgbClr val="0000FF"/>
                </a:solidFill>
              </a:rPr>
              <a:t>view_flightlog&amp;flight_id</a:t>
            </a:r>
            <a:r>
              <a:rPr lang="en-US" sz="1600" dirty="0">
                <a:solidFill>
                  <a:srgbClr val="0000FF"/>
                </a:solidFill>
              </a:rPr>
              <a:t>=ang20180721t </a:t>
            </a:r>
          </a:p>
          <a:p>
            <a:pPr algn="l"/>
            <a:r>
              <a:rPr lang="en-US" sz="1600" dirty="0">
                <a:ea typeface="Calibri" charset="0"/>
              </a:rPr>
              <a:t>A. Line 252A-Z, FL179, Run ID </a:t>
            </a:r>
            <a:r>
              <a:rPr lang="en-US" sz="1600" dirty="0"/>
              <a:t>213924 </a:t>
            </a:r>
            <a:r>
              <a:rPr lang="en-US" sz="1600" dirty="0">
                <a:ea typeface="Calibri" charset="0"/>
              </a:rPr>
              <a:t>: Fairbanks - BNZ</a:t>
            </a:r>
          </a:p>
          <a:p>
            <a:pPr algn="l">
              <a:spcAft>
                <a:spcPts val="0"/>
              </a:spcAft>
            </a:pPr>
            <a:r>
              <a:rPr lang="en-US" sz="1600" dirty="0">
                <a:ea typeface="Calibri" charset="0"/>
              </a:rPr>
              <a:t>B. Line 251A-Z, FL179, Run ID </a:t>
            </a:r>
            <a:r>
              <a:rPr lang="en-US" sz="1600" dirty="0"/>
              <a:t>214721 </a:t>
            </a:r>
            <a:r>
              <a:rPr lang="en-US" sz="1600" dirty="0">
                <a:ea typeface="Calibri" charset="0"/>
              </a:rPr>
              <a:t>: Fairbanks - BNZ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73197" y="968152"/>
            <a:ext cx="329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>
                <a:solidFill>
                  <a:srgbClr val="0000FF"/>
                </a:solidFill>
              </a:rPr>
              <a:t>Winston Olson-Duvall, JPL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D2D059-9E42-544A-9573-9699DB3559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4453989" y="-2150440"/>
            <a:ext cx="1371600" cy="100402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61DA3C-017E-E64A-B56F-13878E56A6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5838669" y="-2048849"/>
            <a:ext cx="1371600" cy="1280961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4928" y="2151057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4928" y="366322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7328" y="5105707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Yukon River at far right</a:t>
            </a:r>
          </a:p>
          <a:p>
            <a:pPr algn="l"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Yukon River at right</a:t>
            </a:r>
          </a:p>
        </p:txBody>
      </p:sp>
    </p:spTree>
    <p:extLst>
      <p:ext uri="{BB962C8B-B14F-4D97-AF65-F5344CB8AC3E}">
        <p14:creationId xmlns:p14="http://schemas.microsoft.com/office/powerpoint/2010/main" val="5173502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31416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21 July 2017/DOY 201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Old Crow YT/Fairbanks Area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928" y="968152"/>
            <a:ext cx="8591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products</a:t>
            </a:r>
          </a:p>
          <a:p>
            <a:pPr algn="l"/>
            <a:r>
              <a:rPr lang="en-US" sz="1600" dirty="0">
                <a:solidFill>
                  <a:srgbClr val="0000FF"/>
                </a:solidFill>
              </a:rPr>
              <a:t>https://</a:t>
            </a:r>
            <a:r>
              <a:rPr lang="en-US" sz="1600" dirty="0" err="1">
                <a:solidFill>
                  <a:srgbClr val="0000FF"/>
                </a:solidFill>
              </a:rPr>
              <a:t>avirisng.jpl.nasa.gov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cgi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flights.cgi?step</a:t>
            </a:r>
            <a:r>
              <a:rPr lang="en-US" sz="1600" dirty="0">
                <a:solidFill>
                  <a:srgbClr val="0000FF"/>
                </a:solidFill>
              </a:rPr>
              <a:t>=</a:t>
            </a:r>
            <a:r>
              <a:rPr lang="en-US" sz="1600" dirty="0" err="1">
                <a:solidFill>
                  <a:srgbClr val="0000FF"/>
                </a:solidFill>
              </a:rPr>
              <a:t>view_flightlog&amp;flight_id</a:t>
            </a:r>
            <a:r>
              <a:rPr lang="en-US" sz="1600" dirty="0">
                <a:solidFill>
                  <a:srgbClr val="0000FF"/>
                </a:solidFill>
              </a:rPr>
              <a:t>=ang20180721t </a:t>
            </a:r>
          </a:p>
          <a:p>
            <a:pPr algn="l"/>
            <a:r>
              <a:rPr lang="en-US" sz="1600" dirty="0">
                <a:ea typeface="Calibri" charset="0"/>
              </a:rPr>
              <a:t>A. Line AB_CH4_L005, FL072, Run ID </a:t>
            </a:r>
            <a:r>
              <a:rPr lang="en-US" sz="1600" dirty="0"/>
              <a:t>220102 </a:t>
            </a:r>
            <a:r>
              <a:rPr lang="en-US" sz="1600" dirty="0">
                <a:ea typeface="Calibri" charset="0"/>
              </a:rPr>
              <a:t>: Fairbanks</a:t>
            </a:r>
          </a:p>
          <a:p>
            <a:pPr algn="l">
              <a:spcAft>
                <a:spcPts val="0"/>
              </a:spcAft>
            </a:pPr>
            <a:r>
              <a:rPr lang="en-US" sz="1600" dirty="0">
                <a:ea typeface="Calibri" charset="0"/>
              </a:rPr>
              <a:t>B. Line AB_CH4_L004, FL072, Run ID </a:t>
            </a:r>
            <a:r>
              <a:rPr lang="en-US" sz="1600" dirty="0"/>
              <a:t>220552 </a:t>
            </a:r>
            <a:r>
              <a:rPr lang="en-US" sz="1600" dirty="0">
                <a:ea typeface="Calibri" charset="0"/>
              </a:rPr>
              <a:t>: Fairbanks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73197" y="968152"/>
            <a:ext cx="329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>
                <a:solidFill>
                  <a:srgbClr val="0000FF"/>
                </a:solidFill>
              </a:rPr>
              <a:t>Winston Olson-Duvall, JPL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2B8765-A45D-5442-B2BE-4CC7F033B8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5289191" y="-2976029"/>
            <a:ext cx="1371600" cy="1170133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4928" y="2151057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B8F2E7-4CF8-9040-A76D-C619165EDF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5752148" y="-2021182"/>
            <a:ext cx="1371600" cy="1262725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4928" y="366322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7328" y="5105707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Fairbanks CH4 ebullition lakes</a:t>
            </a:r>
          </a:p>
          <a:p>
            <a:pPr algn="l"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Smeared cloud at left hand edge</a:t>
            </a:r>
          </a:p>
        </p:txBody>
      </p:sp>
    </p:spTree>
    <p:extLst>
      <p:ext uri="{BB962C8B-B14F-4D97-AF65-F5344CB8AC3E}">
        <p14:creationId xmlns:p14="http://schemas.microsoft.com/office/powerpoint/2010/main" val="882395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VIRIS-NG logo.png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43" y="1544216"/>
            <a:ext cx="8686800" cy="3762732"/>
          </a:xfrm>
          <a:prstGeom prst="rect">
            <a:avLst/>
          </a:prstGeom>
        </p:spPr>
      </p:pic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15008" y="176064"/>
            <a:ext cx="5976664" cy="610840"/>
          </a:xfrm>
          <a:ln/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accent2"/>
                </a:solidFill>
              </a:rPr>
              <a:t>21 July 2017/DOY 201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Old Crow YT/Fairbanks Area</a:t>
            </a:r>
          </a:p>
        </p:txBody>
      </p:sp>
      <p:sp>
        <p:nvSpPr>
          <p:cNvPr id="6" name="Content Placeholder 11"/>
          <p:cNvSpPr>
            <a:spLocks noGrp="1"/>
          </p:cNvSpPr>
          <p:nvPr>
            <p:ph idx="1"/>
          </p:nvPr>
        </p:nvSpPr>
        <p:spPr bwMode="auto">
          <a:xfrm>
            <a:off x="238944" y="1040160"/>
            <a:ext cx="8280920" cy="403244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ts val="1900"/>
              </a:lnSpc>
              <a:spcBef>
                <a:spcPct val="0"/>
              </a:spcBef>
              <a:spcAft>
                <a:spcPts val="900"/>
              </a:spcAft>
              <a:buNone/>
            </a:pPr>
            <a:r>
              <a:rPr lang="en-US" sz="1800" b="1" dirty="0">
                <a:latin typeface="Arial" charset="0"/>
                <a:ea typeface="Calibri" charset="0"/>
              </a:rPr>
              <a:t>Daily Status</a:t>
            </a:r>
            <a:r>
              <a:rPr lang="en-US" sz="1800" dirty="0">
                <a:latin typeface="Arial" charset="0"/>
                <a:ea typeface="Calibri" charset="0"/>
              </a:rPr>
              <a:t>:</a:t>
            </a:r>
          </a:p>
          <a:p>
            <a:r>
              <a:rPr lang="en-US" sz="1800" b="1" dirty="0"/>
              <a:t>AVIRIS-NG / Dynamic Aviation B-200 (N53W) </a:t>
            </a:r>
          </a:p>
          <a:p>
            <a:r>
              <a:rPr lang="en-US" sz="1800" dirty="0"/>
              <a:t>REPORT DATE:  21 July 2018</a:t>
            </a:r>
          </a:p>
          <a:p>
            <a:r>
              <a:rPr lang="en-US" sz="1800" dirty="0"/>
              <a:t>Current Status of Aircraft:  	</a:t>
            </a:r>
            <a:r>
              <a:rPr lang="en-US" sz="1800" b="1" dirty="0">
                <a:solidFill>
                  <a:srgbClr val="008000"/>
                </a:solidFill>
              </a:rPr>
              <a:t> GREEN</a:t>
            </a:r>
            <a:endParaRPr lang="en-US" sz="1800" dirty="0">
              <a:solidFill>
                <a:srgbClr val="FF6600"/>
              </a:solidFill>
            </a:endParaRPr>
          </a:p>
          <a:p>
            <a:r>
              <a:rPr lang="en-US" sz="1800" dirty="0"/>
              <a:t>Current Status of AVIRIS:  	</a:t>
            </a:r>
            <a:r>
              <a:rPr lang="en-US" sz="1800" b="1" dirty="0">
                <a:solidFill>
                  <a:srgbClr val="008000"/>
                </a:solidFill>
              </a:rPr>
              <a:t>GREEN</a:t>
            </a:r>
            <a:endParaRPr lang="en-US" sz="1800" dirty="0">
              <a:solidFill>
                <a:srgbClr val="FF6600"/>
              </a:solidFill>
            </a:endParaRPr>
          </a:p>
          <a:p>
            <a:r>
              <a:rPr lang="en-US" sz="1800" dirty="0"/>
              <a:t>Current Deployment Location:  Fairbanks AK (PAFA)</a:t>
            </a:r>
          </a:p>
          <a:p>
            <a:r>
              <a:rPr lang="en-US" sz="1800" dirty="0"/>
              <a:t>Crew:</a:t>
            </a:r>
            <a:r>
              <a:rPr lang="en-US" sz="1800" dirty="0">
                <a:solidFill>
                  <a:prstClr val="black"/>
                </a:solidFill>
              </a:rPr>
              <a:t> </a:t>
            </a:r>
            <a:r>
              <a:rPr lang="en-US" sz="1800" dirty="0" err="1">
                <a:solidFill>
                  <a:prstClr val="black"/>
                </a:solidFill>
              </a:rPr>
              <a:t>Heidt</a:t>
            </a:r>
            <a:r>
              <a:rPr lang="en-US" sz="1800" dirty="0">
                <a:solidFill>
                  <a:prstClr val="black"/>
                </a:solidFill>
              </a:rPr>
              <a:t>, Jones, Nolte, Sullivan</a:t>
            </a:r>
          </a:p>
          <a:p>
            <a:r>
              <a:rPr lang="en-US" sz="1800" dirty="0">
                <a:latin typeface="Arial" charset="0"/>
                <a:ea typeface="Calibri" charset="0"/>
              </a:rPr>
              <a:t>Science Planning: A Thorpe</a:t>
            </a:r>
          </a:p>
          <a:p>
            <a:r>
              <a:rPr lang="en-US" sz="1800" dirty="0">
                <a:latin typeface="Arial" charset="0"/>
                <a:ea typeface="Calibri" charset="0"/>
              </a:rPr>
              <a:t>Data Processing: W Olsen-Duvall</a:t>
            </a:r>
          </a:p>
          <a:p>
            <a:r>
              <a:rPr lang="en-US" sz="1800" dirty="0">
                <a:latin typeface="Arial" charset="0"/>
                <a:ea typeface="Calibri" charset="0"/>
              </a:rPr>
              <a:t>Instrument Managers: M Eastwood, I </a:t>
            </a:r>
            <a:r>
              <a:rPr lang="en-US" sz="1800" dirty="0" err="1">
                <a:latin typeface="Arial" charset="0"/>
                <a:ea typeface="Calibri" charset="0"/>
              </a:rPr>
              <a:t>McCubbin</a:t>
            </a:r>
            <a:endParaRPr lang="en-US" sz="1800" dirty="0">
              <a:latin typeface="Arial" charset="0"/>
              <a:ea typeface="Calibri" charset="0"/>
            </a:endParaRPr>
          </a:p>
          <a:p>
            <a:r>
              <a:rPr lang="en-US" sz="1800" dirty="0">
                <a:latin typeface="Arial" charset="0"/>
                <a:ea typeface="Calibri" charset="0"/>
              </a:rPr>
              <a:t>Instrument PI: R Green</a:t>
            </a:r>
          </a:p>
          <a:p>
            <a:r>
              <a:rPr lang="en-US" sz="1800" dirty="0">
                <a:latin typeface="Arial" charset="0"/>
                <a:ea typeface="Calibri" charset="0"/>
              </a:rPr>
              <a:t>Science Lead: C Miller</a:t>
            </a:r>
            <a:endParaRPr lang="en-US" sz="1800" dirty="0"/>
          </a:p>
          <a:p>
            <a:pPr marL="0" indent="0">
              <a:lnSpc>
                <a:spcPts val="1900"/>
              </a:lnSpc>
              <a:spcBef>
                <a:spcPct val="0"/>
              </a:spcBef>
              <a:spcAft>
                <a:spcPts val="900"/>
              </a:spcAft>
              <a:buNone/>
            </a:pPr>
            <a:endParaRPr lang="en-US" sz="800" b="1" dirty="0">
              <a:latin typeface="Arial" charset="0"/>
              <a:ea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8686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31416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21 July 2017/DOY 201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Old Crow YT/Fairbanks Area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928" y="968152"/>
            <a:ext cx="8591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products</a:t>
            </a:r>
          </a:p>
          <a:p>
            <a:pPr algn="l"/>
            <a:r>
              <a:rPr lang="en-US" sz="1600" dirty="0">
                <a:solidFill>
                  <a:srgbClr val="0000FF"/>
                </a:solidFill>
              </a:rPr>
              <a:t>https://</a:t>
            </a:r>
            <a:r>
              <a:rPr lang="en-US" sz="1600" dirty="0" err="1">
                <a:solidFill>
                  <a:srgbClr val="0000FF"/>
                </a:solidFill>
              </a:rPr>
              <a:t>avirisng.jpl.nasa.gov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cgi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flights.cgi?step</a:t>
            </a:r>
            <a:r>
              <a:rPr lang="en-US" sz="1600" dirty="0">
                <a:solidFill>
                  <a:srgbClr val="0000FF"/>
                </a:solidFill>
              </a:rPr>
              <a:t>=</a:t>
            </a:r>
            <a:r>
              <a:rPr lang="en-US" sz="1600" dirty="0" err="1">
                <a:solidFill>
                  <a:srgbClr val="0000FF"/>
                </a:solidFill>
              </a:rPr>
              <a:t>view_flightlog&amp;flight_id</a:t>
            </a:r>
            <a:r>
              <a:rPr lang="en-US" sz="1600" dirty="0">
                <a:solidFill>
                  <a:srgbClr val="0000FF"/>
                </a:solidFill>
              </a:rPr>
              <a:t>=ang20180721t </a:t>
            </a:r>
          </a:p>
          <a:p>
            <a:pPr algn="l"/>
            <a:r>
              <a:rPr lang="en-US" sz="1600" dirty="0">
                <a:ea typeface="Calibri" charset="0"/>
              </a:rPr>
              <a:t>A. Line AB_CH4_L003, FL072, Run ID </a:t>
            </a:r>
            <a:r>
              <a:rPr lang="en-US" sz="1600" dirty="0"/>
              <a:t>221025 </a:t>
            </a:r>
            <a:r>
              <a:rPr lang="en-US" sz="1600" dirty="0">
                <a:ea typeface="Calibri" charset="0"/>
              </a:rPr>
              <a:t>: Fairbanks</a:t>
            </a:r>
          </a:p>
          <a:p>
            <a:pPr algn="l">
              <a:spcAft>
                <a:spcPts val="0"/>
              </a:spcAft>
            </a:pPr>
            <a:r>
              <a:rPr lang="en-US" sz="1600" dirty="0">
                <a:ea typeface="Calibri" charset="0"/>
              </a:rPr>
              <a:t>B. Line AB_CH4_L002, FL072, Run ID </a:t>
            </a:r>
            <a:r>
              <a:rPr lang="en-US" sz="1600" dirty="0"/>
              <a:t>221814 </a:t>
            </a:r>
            <a:r>
              <a:rPr lang="en-US" sz="1600" dirty="0">
                <a:ea typeface="Calibri" charset="0"/>
              </a:rPr>
              <a:t>: Fairbanks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73197" y="968152"/>
            <a:ext cx="329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>
                <a:solidFill>
                  <a:srgbClr val="0000FF"/>
                </a:solidFill>
              </a:rPr>
              <a:t>Winston Olson-Duvall, JPL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6CAAC7-0580-744D-B084-D0540C1335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3315237" y="-1108969"/>
            <a:ext cx="1371600" cy="782320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4928" y="2151057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5E98C9-9B3E-C145-A532-8F8111B1379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1571205" y="2111770"/>
            <a:ext cx="1371600" cy="433513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4928" y="366322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7328" y="5105707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Smeared cloud at right hand edge</a:t>
            </a:r>
          </a:p>
          <a:p>
            <a:pPr algn="l"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Smeared cloud at right hand edge</a:t>
            </a:r>
          </a:p>
        </p:txBody>
      </p:sp>
    </p:spTree>
    <p:extLst>
      <p:ext uri="{BB962C8B-B14F-4D97-AF65-F5344CB8AC3E}">
        <p14:creationId xmlns:p14="http://schemas.microsoft.com/office/powerpoint/2010/main" val="15437897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31416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21 July 2017/DOY 201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Old Crow YT/Fairbanks Area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928" y="968152"/>
            <a:ext cx="8591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products</a:t>
            </a:r>
          </a:p>
          <a:p>
            <a:pPr algn="l"/>
            <a:r>
              <a:rPr lang="en-US" sz="1600" dirty="0">
                <a:solidFill>
                  <a:srgbClr val="0000FF"/>
                </a:solidFill>
              </a:rPr>
              <a:t>https://</a:t>
            </a:r>
            <a:r>
              <a:rPr lang="en-US" sz="1600" dirty="0" err="1">
                <a:solidFill>
                  <a:srgbClr val="0000FF"/>
                </a:solidFill>
              </a:rPr>
              <a:t>avirisng.jpl.nasa.gov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cgi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flights.cgi?step</a:t>
            </a:r>
            <a:r>
              <a:rPr lang="en-US" sz="1600" dirty="0">
                <a:solidFill>
                  <a:srgbClr val="0000FF"/>
                </a:solidFill>
              </a:rPr>
              <a:t>=</a:t>
            </a:r>
            <a:r>
              <a:rPr lang="en-US" sz="1600" dirty="0" err="1">
                <a:solidFill>
                  <a:srgbClr val="0000FF"/>
                </a:solidFill>
              </a:rPr>
              <a:t>view_flightlog&amp;flight_id</a:t>
            </a:r>
            <a:r>
              <a:rPr lang="en-US" sz="1600" dirty="0">
                <a:solidFill>
                  <a:srgbClr val="0000FF"/>
                </a:solidFill>
              </a:rPr>
              <a:t>=ang20180721t </a:t>
            </a:r>
          </a:p>
          <a:p>
            <a:pPr algn="l"/>
            <a:r>
              <a:rPr lang="en-US" sz="1600" dirty="0">
                <a:ea typeface="Calibri" charset="0"/>
              </a:rPr>
              <a:t>A. Line TBD, FL072, Run ID </a:t>
            </a:r>
            <a:r>
              <a:rPr lang="en-US" sz="1600" dirty="0"/>
              <a:t>221437 </a:t>
            </a:r>
            <a:r>
              <a:rPr lang="en-US" sz="1600" dirty="0">
                <a:ea typeface="Calibri" charset="0"/>
              </a:rPr>
              <a:t>: Fairbanks</a:t>
            </a:r>
          </a:p>
          <a:p>
            <a:pPr algn="l">
              <a:spcAft>
                <a:spcPts val="0"/>
              </a:spcAft>
            </a:pPr>
            <a:r>
              <a:rPr lang="en-US" sz="1600" dirty="0">
                <a:ea typeface="Calibri" charset="0"/>
              </a:rPr>
              <a:t>B. Line AB_CH4_L007, FL072, Run ID </a:t>
            </a:r>
            <a:r>
              <a:rPr lang="en-US" sz="1600" dirty="0"/>
              <a:t>223058 </a:t>
            </a:r>
            <a:r>
              <a:rPr lang="en-US" sz="1600" dirty="0">
                <a:ea typeface="Calibri" charset="0"/>
              </a:rPr>
              <a:t>: Fairbanks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73197" y="968152"/>
            <a:ext cx="329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>
                <a:solidFill>
                  <a:srgbClr val="0000FF"/>
                </a:solidFill>
              </a:rPr>
              <a:t>Winston Olson-Duvall, JPL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7FBECA-0F24-0146-A971-743F46157F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2582525" y="-364859"/>
            <a:ext cx="1371600" cy="629073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4928" y="2151057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8885F6-F3D2-364A-BC3D-8F090C147F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4638334" y="-882929"/>
            <a:ext cx="1371600" cy="1040235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4928" y="366322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928" y="5107541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CH4 ebullition lakes at center of image</a:t>
            </a:r>
          </a:p>
          <a:p>
            <a:pPr algn="l"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Smeared cloud at right hand edge</a:t>
            </a:r>
          </a:p>
        </p:txBody>
      </p:sp>
    </p:spTree>
    <p:extLst>
      <p:ext uri="{BB962C8B-B14F-4D97-AF65-F5344CB8AC3E}">
        <p14:creationId xmlns:p14="http://schemas.microsoft.com/office/powerpoint/2010/main" val="16323781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11500" b="1" dirty="0"/>
              <a:t>Backup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784001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21 July 2017/DOY 201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Old Crow YT/Fairbanks Area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6D1D14-751C-8343-A9A1-8B7FE1BA9B5B}"/>
              </a:ext>
            </a:extLst>
          </p:cNvPr>
          <p:cNvSpPr txBox="1"/>
          <p:nvPr/>
        </p:nvSpPr>
        <p:spPr>
          <a:xfrm rot="-5400000">
            <a:off x="-1830275" y="3323928"/>
            <a:ext cx="4394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Chalkyitsik</a:t>
            </a:r>
            <a:r>
              <a:rPr lang="en-US" b="1" dirty="0"/>
              <a:t> – 1100 AKDT/1900 UTC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BE3EF0-F816-7243-AC3A-F44E971334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000" y="968152"/>
            <a:ext cx="3657600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EC92AF-6970-1A40-BC24-732AC585CEE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395" y="3628329"/>
            <a:ext cx="3657600" cy="2743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B20950-71DE-7646-88E0-11A4AA1F45D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8294" y="968152"/>
            <a:ext cx="3657600" cy="27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9B4A94-9930-3849-861B-3D6BAF413F8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6251" y="3628329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3710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21 July 2017/DOY 201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Old Crow YT/Fairbanks Area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51E666-3ED9-9A48-9B88-BC07649DCE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858" y="896144"/>
            <a:ext cx="3657600" cy="274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73AF20-68FA-0640-91E5-676BDB92910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858" y="3632448"/>
            <a:ext cx="3657600" cy="2743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C8C2A3-1505-704A-8104-3AD718AEF10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216" y="3632448"/>
            <a:ext cx="3657600" cy="2743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538A77-5284-1D4E-9DAE-14636FFD27B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95" y="896144"/>
            <a:ext cx="3657600" cy="2743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6D1D14-751C-8343-A9A1-8B7FE1BA9B5B}"/>
              </a:ext>
            </a:extLst>
          </p:cNvPr>
          <p:cNvSpPr txBox="1"/>
          <p:nvPr/>
        </p:nvSpPr>
        <p:spPr>
          <a:xfrm rot="-5400000">
            <a:off x="-1951977" y="3323928"/>
            <a:ext cx="46379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Esther Dome – 1342 AKDT/2142 UTC</a:t>
            </a:r>
          </a:p>
        </p:txBody>
      </p:sp>
    </p:spTree>
    <p:extLst>
      <p:ext uri="{BB962C8B-B14F-4D97-AF65-F5344CB8AC3E}">
        <p14:creationId xmlns:p14="http://schemas.microsoft.com/office/powerpoint/2010/main" val="545571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VIRIS-NG logo.png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43" y="1544216"/>
            <a:ext cx="8686800" cy="3762732"/>
          </a:xfrm>
          <a:prstGeom prst="rect">
            <a:avLst/>
          </a:prstGeom>
        </p:spPr>
      </p:pic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15008" y="176064"/>
            <a:ext cx="5976664" cy="610840"/>
          </a:xfrm>
          <a:ln/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accent2"/>
                </a:solidFill>
              </a:rPr>
              <a:t>21 July 2017/DOY 201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Old Crow YT/Fairbanks Area</a:t>
            </a:r>
          </a:p>
        </p:txBody>
      </p:sp>
      <p:sp>
        <p:nvSpPr>
          <p:cNvPr id="6" name="Content Placeholder 11"/>
          <p:cNvSpPr>
            <a:spLocks noGrp="1"/>
          </p:cNvSpPr>
          <p:nvPr>
            <p:ph idx="1"/>
          </p:nvPr>
        </p:nvSpPr>
        <p:spPr bwMode="auto">
          <a:xfrm>
            <a:off x="238944" y="1040160"/>
            <a:ext cx="8280920" cy="403244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ts val="1900"/>
              </a:lnSpc>
              <a:spcBef>
                <a:spcPct val="0"/>
              </a:spcBef>
              <a:spcAft>
                <a:spcPts val="900"/>
              </a:spcAft>
              <a:buNone/>
            </a:pPr>
            <a:r>
              <a:rPr lang="en-US" sz="1800" b="1" dirty="0">
                <a:latin typeface="Arial" charset="0"/>
                <a:ea typeface="Calibri" charset="0"/>
              </a:rPr>
              <a:t>Daily Summary</a:t>
            </a:r>
            <a:r>
              <a:rPr lang="en-US" sz="1800" dirty="0">
                <a:latin typeface="Arial" charset="0"/>
                <a:ea typeface="Calibri" charset="0"/>
              </a:rPr>
              <a:t>:</a:t>
            </a:r>
            <a:endParaRPr lang="en-US" sz="1800" u="sng" dirty="0"/>
          </a:p>
          <a:p>
            <a:r>
              <a:rPr lang="en-US" dirty="0"/>
              <a:t>Fairbanks – Old Crow – Fairbanks Area - Fairbanks</a:t>
            </a:r>
          </a:p>
          <a:p>
            <a:r>
              <a:rPr lang="en-US" dirty="0"/>
              <a:t>Excellent flight</a:t>
            </a:r>
          </a:p>
          <a:p>
            <a:r>
              <a:rPr lang="en-US" dirty="0"/>
              <a:t>Lines B59, 60, 62, 86, 89, 90, and 92 with minimal cloud contamination. </a:t>
            </a:r>
          </a:p>
          <a:p>
            <a:r>
              <a:rPr lang="en-US" dirty="0"/>
              <a:t>Lines B61, 64, and 74 had some clouds</a:t>
            </a:r>
          </a:p>
        </p:txBody>
      </p:sp>
    </p:spTree>
    <p:extLst>
      <p:ext uri="{BB962C8B-B14F-4D97-AF65-F5344CB8AC3E}">
        <p14:creationId xmlns:p14="http://schemas.microsoft.com/office/powerpoint/2010/main" val="2136087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31416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21 July 2017/DOY 201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Old Crow YT/Fairbanks Area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86BCA1-9A23-6442-A4A0-91AF07A445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3240" y="1184176"/>
            <a:ext cx="2743200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9F6FB7-1530-CD4D-9FB8-F240CBCD582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6664" y="3128392"/>
            <a:ext cx="2743200" cy="182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333435-63B5-CB4C-A3AC-1CABFD1FE9A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3240" y="3128392"/>
            <a:ext cx="2743200" cy="1828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42D50E-E8A3-F942-8D12-CDA546512D9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47" y="3128392"/>
            <a:ext cx="2743200" cy="1828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A67A9B-F31C-4948-9E59-6441F0C352D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32" y="1155576"/>
            <a:ext cx="2743200" cy="1828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28D7CCF-3730-6046-A4AF-0987945AB40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4463" y="1184176"/>
            <a:ext cx="2743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04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15008" y="176064"/>
            <a:ext cx="5976664" cy="610840"/>
          </a:xfrm>
          <a:ln/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accent2"/>
                </a:solidFill>
              </a:rPr>
              <a:t>21 July 2017/DOY 201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Old Crow YT/Fairbanks Area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2111152" y="3704456"/>
            <a:ext cx="576064" cy="1152128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5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6292A9-9631-0D45-A3D3-434757FDB1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5788" y="1045912"/>
            <a:ext cx="4584076" cy="3657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47456" y="1616224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GOES-West Vis 2130Z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63F3EF-A812-9E44-A96C-76296B82BA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744" y="1022188"/>
            <a:ext cx="3657600" cy="424362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4250" y="3488432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GOES-West Vis 1800Z</a:t>
            </a:r>
          </a:p>
        </p:txBody>
      </p:sp>
      <p:sp>
        <p:nvSpPr>
          <p:cNvPr id="16" name="Oval 15"/>
          <p:cNvSpPr/>
          <p:nvPr/>
        </p:nvSpPr>
        <p:spPr bwMode="auto">
          <a:xfrm rot="18300000">
            <a:off x="1845973" y="1640078"/>
            <a:ext cx="914400" cy="914400"/>
          </a:xfrm>
          <a:prstGeom prst="ellipse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5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 rot="18300000">
            <a:off x="5044784" y="2454898"/>
            <a:ext cx="914400" cy="914400"/>
          </a:xfrm>
          <a:prstGeom prst="ellipse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5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C421B5-8624-1449-8658-7E686DACABCC}"/>
              </a:ext>
            </a:extLst>
          </p:cNvPr>
          <p:cNvSpPr txBox="1"/>
          <p:nvPr/>
        </p:nvSpPr>
        <p:spPr>
          <a:xfrm>
            <a:off x="247328" y="5288632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ea typeface="Calibri" charset="0"/>
              </a:rPr>
              <a:t>Satellite imagery shows mostly clear skies over Old Crow Flats in early morning (1800Z) and over Fairbanks area in the afternoon (2130Z)</a:t>
            </a:r>
          </a:p>
        </p:txBody>
      </p:sp>
    </p:spTree>
    <p:extLst>
      <p:ext uri="{BB962C8B-B14F-4D97-AF65-F5344CB8AC3E}">
        <p14:creationId xmlns:p14="http://schemas.microsoft.com/office/powerpoint/2010/main" val="1353487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21 July 2017/DOY 201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Old Crow YT/Fairbanks Area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08953" y="176064"/>
            <a:ext cx="20085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As-flown Lines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90CA1B-95A9-334A-B0C2-304D973ABD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3215" y="968152"/>
            <a:ext cx="6004521" cy="50188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E90800D-0749-C74B-AC71-196E137CCD8D}"/>
              </a:ext>
            </a:extLst>
          </p:cNvPr>
          <p:cNvSpPr txBox="1"/>
          <p:nvPr/>
        </p:nvSpPr>
        <p:spPr>
          <a:xfrm>
            <a:off x="1967136" y="3128392"/>
            <a:ext cx="16225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Actual </a:t>
            </a:r>
          </a:p>
          <a:p>
            <a:r>
              <a:rPr lang="en-US" b="1" dirty="0"/>
              <a:t>Flight Lines</a:t>
            </a:r>
          </a:p>
        </p:txBody>
      </p:sp>
    </p:spTree>
    <p:extLst>
      <p:ext uri="{BB962C8B-B14F-4D97-AF65-F5344CB8AC3E}">
        <p14:creationId xmlns:p14="http://schemas.microsoft.com/office/powerpoint/2010/main" val="695225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21 July 2017/DOY 201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Old Crow YT/Fairbanks Area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BB4F47-33A4-AE44-B5F4-17D4AE6223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52" t="7251" r="47391" b="11751"/>
          <a:stretch/>
        </p:blipFill>
        <p:spPr>
          <a:xfrm>
            <a:off x="94928" y="1040160"/>
            <a:ext cx="2448272" cy="51845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395" y="1040160"/>
            <a:ext cx="19239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Old Crow</a:t>
            </a:r>
          </a:p>
          <a:p>
            <a:r>
              <a:rPr lang="en-US" b="1" dirty="0">
                <a:solidFill>
                  <a:schemeClr val="bg1"/>
                </a:solidFill>
              </a:rPr>
              <a:t>Planned Lines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AE00A8-CBCC-4B43-8F64-16438B761E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96" t="9500" r="23921" b="7251"/>
          <a:stretch/>
        </p:blipFill>
        <p:spPr>
          <a:xfrm>
            <a:off x="2687216" y="968152"/>
            <a:ext cx="5904656" cy="53285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D319E1-C26B-FC4E-9CDA-CD11319067B9}"/>
              </a:ext>
            </a:extLst>
          </p:cNvPr>
          <p:cNvSpPr txBox="1"/>
          <p:nvPr/>
        </p:nvSpPr>
        <p:spPr>
          <a:xfrm>
            <a:off x="2747200" y="1053623"/>
            <a:ext cx="20282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Fairbanks Area</a:t>
            </a:r>
          </a:p>
          <a:p>
            <a:r>
              <a:rPr lang="en-US" b="1" dirty="0">
                <a:solidFill>
                  <a:schemeClr val="bg1"/>
                </a:solidFill>
              </a:rPr>
              <a:t>Planned Lines</a:t>
            </a:r>
          </a:p>
        </p:txBody>
      </p:sp>
    </p:spTree>
    <p:extLst>
      <p:ext uri="{BB962C8B-B14F-4D97-AF65-F5344CB8AC3E}">
        <p14:creationId xmlns:p14="http://schemas.microsoft.com/office/powerpoint/2010/main" val="374331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21 July 2017/DOY 201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Old Crow YT/Fairbanks Area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BB4F47-33A4-AE44-B5F4-17D4AE6223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52" t="7251" r="47391" b="11751"/>
          <a:stretch/>
        </p:blipFill>
        <p:spPr>
          <a:xfrm>
            <a:off x="887016" y="1040160"/>
            <a:ext cx="2448272" cy="51845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7016" y="1040160"/>
            <a:ext cx="19239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Old Crow</a:t>
            </a:r>
          </a:p>
          <a:p>
            <a:r>
              <a:rPr lang="en-US" b="1" dirty="0">
                <a:solidFill>
                  <a:schemeClr val="bg1"/>
                </a:solidFill>
              </a:rPr>
              <a:t>Planned Lines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7A63D4-40E4-1E43-BC99-5145704AE5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9304" y="1033148"/>
            <a:ext cx="4104456" cy="50188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CF82E9-23B7-E648-B680-F2C2B921CBB1}"/>
              </a:ext>
            </a:extLst>
          </p:cNvPr>
          <p:cNvSpPr txBox="1"/>
          <p:nvPr/>
        </p:nvSpPr>
        <p:spPr>
          <a:xfrm>
            <a:off x="3555058" y="1033148"/>
            <a:ext cx="17091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Old Crow</a:t>
            </a:r>
          </a:p>
          <a:p>
            <a:r>
              <a:rPr lang="en-US" b="1" dirty="0"/>
              <a:t>Actual Lines</a:t>
            </a:r>
          </a:p>
        </p:txBody>
      </p:sp>
    </p:spTree>
    <p:extLst>
      <p:ext uri="{BB962C8B-B14F-4D97-AF65-F5344CB8AC3E}">
        <p14:creationId xmlns:p14="http://schemas.microsoft.com/office/powerpoint/2010/main" val="4093834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21 July 2017/DOY 201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Old Crow YT/Fairbanks Area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08953" y="176064"/>
            <a:ext cx="20085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As-flown Lines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B63443-BC2B-8A49-861E-49D9903650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1125" y="968152"/>
            <a:ext cx="6912768" cy="48748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86D608-DA2E-934F-94A6-A633E67C0D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96" t="9500" r="23921" b="7251"/>
          <a:stretch/>
        </p:blipFill>
        <p:spPr>
          <a:xfrm>
            <a:off x="94928" y="995533"/>
            <a:ext cx="4114800" cy="37133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E22CD3-5D1F-1B41-B5CD-8DA00917E808}"/>
              </a:ext>
            </a:extLst>
          </p:cNvPr>
          <p:cNvSpPr txBox="1"/>
          <p:nvPr/>
        </p:nvSpPr>
        <p:spPr>
          <a:xfrm>
            <a:off x="94928" y="1053623"/>
            <a:ext cx="20282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Fairbanks Area</a:t>
            </a:r>
          </a:p>
          <a:p>
            <a:r>
              <a:rPr lang="en-US" b="1" dirty="0">
                <a:solidFill>
                  <a:schemeClr val="bg1"/>
                </a:solidFill>
              </a:rPr>
              <a:t>Planned Lines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E476F-86F9-B34F-A709-5257DC3C73FA}"/>
              </a:ext>
            </a:extLst>
          </p:cNvPr>
          <p:cNvSpPr txBox="1"/>
          <p:nvPr/>
        </p:nvSpPr>
        <p:spPr>
          <a:xfrm>
            <a:off x="6453477" y="4928592"/>
            <a:ext cx="20282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Fairbanks Area</a:t>
            </a:r>
          </a:p>
          <a:p>
            <a:r>
              <a:rPr lang="en-US" b="1" dirty="0"/>
              <a:t>Actual Lines</a:t>
            </a:r>
          </a:p>
        </p:txBody>
      </p:sp>
    </p:spTree>
    <p:extLst>
      <p:ext uri="{BB962C8B-B14F-4D97-AF65-F5344CB8AC3E}">
        <p14:creationId xmlns:p14="http://schemas.microsoft.com/office/powerpoint/2010/main" val="15193418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86210" tIns="43105" rIns="86210" bIns="43105" numCol="1" anchor="t" anchorCtr="0" compatLnSpc="1">
        <a:prstTxWarp prst="textNoShape">
          <a:avLst/>
        </a:prstTxWarp>
        <a:spAutoFit/>
      </a:bodyPr>
      <a:lstStyle>
        <a:defPPr marL="0" marR="0" indent="0" algn="ctr" defTabSz="86201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2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86210" tIns="43105" rIns="86210" bIns="43105" numCol="1" anchor="t" anchorCtr="0" compatLnSpc="1">
        <a:prstTxWarp prst="textNoShape">
          <a:avLst/>
        </a:prstTxWarp>
        <a:spAutoFit/>
      </a:bodyPr>
      <a:lstStyle>
        <a:defPPr marL="0" marR="0" indent="0" algn="ctr" defTabSz="86201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2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2080605271</TotalTime>
  <Words>1265</Words>
  <Application>Microsoft Macintosh PowerPoint</Application>
  <PresentationFormat>Custom</PresentationFormat>
  <Paragraphs>189</Paragraphs>
  <Slides>24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ＭＳ Ｐゴシック</vt:lpstr>
      <vt:lpstr>Arial</vt:lpstr>
      <vt:lpstr>Calibri</vt:lpstr>
      <vt:lpstr>Helvetica</vt:lpstr>
      <vt:lpstr>Times New Roman</vt:lpstr>
      <vt:lpstr>Default Design</vt:lpstr>
      <vt:lpstr>Photo Editor Photo</vt:lpstr>
      <vt:lpstr>PowerPoint Presentation</vt:lpstr>
      <vt:lpstr>21 July 2017/DOY 201 Old Crow YT/Fairbanks Area</vt:lpstr>
      <vt:lpstr>21 July 2017/DOY 201 Old Crow YT/Fairbanks Area</vt:lpstr>
      <vt:lpstr>21 July 2017/DOY 201 Old Crow YT/Fairbanks Area</vt:lpstr>
      <vt:lpstr>21 July 2017/DOY 201 Old Crow YT/Fairbanks Area</vt:lpstr>
      <vt:lpstr>21 July 2017/DOY 201 Old Crow YT/Fairbanks Area</vt:lpstr>
      <vt:lpstr>21 July 2017/DOY 201 Old Crow YT/Fairbanks Area</vt:lpstr>
      <vt:lpstr>21 July 2017/DOY 201 Old Crow YT/Fairbanks Area</vt:lpstr>
      <vt:lpstr>21 July 2017/DOY 201 Old Crow YT/Fairbanks Area</vt:lpstr>
      <vt:lpstr>21 July 2017/DOY 201 Old Crow YT/Fairbanks Area</vt:lpstr>
      <vt:lpstr>21 July 2017/DOY 201 Old Crow YT/Fairbanks Area</vt:lpstr>
      <vt:lpstr>21 July 2017/DOY 201 Old Crow YT/Fairbanks Area</vt:lpstr>
      <vt:lpstr>21 July 2017/DOY 201 Old Crow YT/Fairbanks Area</vt:lpstr>
      <vt:lpstr>21 July 2017/DOY 201 Old Crow YT/Fairbanks Area</vt:lpstr>
      <vt:lpstr>21 July 2017/DOY 201 Old Crow YT/Fairbanks Area</vt:lpstr>
      <vt:lpstr>21 July 2017/DOY 201 Old Crow YT/Fairbanks Area</vt:lpstr>
      <vt:lpstr>21 July 2017/DOY 201 Old Crow YT/Fairbanks Area</vt:lpstr>
      <vt:lpstr>21 July 2017/DOY 201 Old Crow YT/Fairbanks Area</vt:lpstr>
      <vt:lpstr>21 July 2017/DOY 201 Old Crow YT/Fairbanks Area</vt:lpstr>
      <vt:lpstr>21 July 2017/DOY 201 Old Crow YT/Fairbanks Area</vt:lpstr>
      <vt:lpstr>21 July 2017/DOY 201 Old Crow YT/Fairbanks Area</vt:lpstr>
      <vt:lpstr>PowerPoint Presentation</vt:lpstr>
      <vt:lpstr>21 July 2017/DOY 201 Old Crow YT/Fairbanks Area</vt:lpstr>
      <vt:lpstr>21 July 2017/DOY 201 Old Crow YT/Fairbanks Area</vt:lpstr>
    </vt:vector>
  </TitlesOfParts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cp:lastModifiedBy>Microsoft Office User</cp:lastModifiedBy>
  <cp:revision>3657</cp:revision>
  <cp:lastPrinted>2012-09-27T19:06:18Z</cp:lastPrinted>
  <dcterms:created xsi:type="dcterms:W3CDTF">2011-01-14T21:06:41Z</dcterms:created>
  <dcterms:modified xsi:type="dcterms:W3CDTF">2018-07-25T18:23:13Z</dcterms:modified>
</cp:coreProperties>
</file>