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6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2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01"/>
    <p:restoredTop sz="94674"/>
  </p:normalViewPr>
  <p:slideViewPr>
    <p:cSldViewPr snapToGrid="0" snapToObjects="1">
      <p:cViewPr varScale="1">
        <p:scale>
          <a:sx n="112" d="100"/>
          <a:sy n="112" d="100"/>
        </p:scale>
        <p:origin x="208" y="1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C4D9-B3E2-1544-9F29-12322BEBAD44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928B-E939-B34C-AF9B-DFD97A93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2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C4D9-B3E2-1544-9F29-12322BEBAD44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928B-E939-B34C-AF9B-DFD97A93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8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C4D9-B3E2-1544-9F29-12322BEBAD44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928B-E939-B34C-AF9B-DFD97A93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9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C4D9-B3E2-1544-9F29-12322BEBAD44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928B-E939-B34C-AF9B-DFD97A93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9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C4D9-B3E2-1544-9F29-12322BEBAD44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928B-E939-B34C-AF9B-DFD97A93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0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C4D9-B3E2-1544-9F29-12322BEBAD44}" type="datetimeFigureOut">
              <a:rPr lang="en-US" smtClean="0"/>
              <a:t>2/15/19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928B-E939-B34C-AF9B-DFD97A93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4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C4D9-B3E2-1544-9F29-12322BEBAD44}" type="datetimeFigureOut">
              <a:rPr lang="en-US" smtClean="0"/>
              <a:t>2/15/19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928B-E939-B34C-AF9B-DFD97A93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6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C4D9-B3E2-1544-9F29-12322BEBAD44}" type="datetimeFigureOut">
              <a:rPr lang="en-US" smtClean="0"/>
              <a:t>2/15/19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928B-E939-B34C-AF9B-DFD97A93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6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C4D9-B3E2-1544-9F29-12322BEBAD44}" type="datetimeFigureOut">
              <a:rPr lang="en-US" smtClean="0"/>
              <a:t>2/15/19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928B-E939-B34C-AF9B-DFD97A93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4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C4D9-B3E2-1544-9F29-12322BEBAD44}" type="datetimeFigureOut">
              <a:rPr lang="en-US" smtClean="0"/>
              <a:t>2/15/19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928B-E939-B34C-AF9B-DFD97A93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1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C4D9-B3E2-1544-9F29-12322BEBAD44}" type="datetimeFigureOut">
              <a:rPr lang="en-US" smtClean="0"/>
              <a:t>2/15/19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928B-E939-B34C-AF9B-DFD97A93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9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7C4D9-B3E2-1544-9F29-12322BEBAD44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5928B-E939-B34C-AF9B-DFD97A93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vis.gsfc.nasa.gov/" TargetMode="External"/><Relationship Id="rId5" Type="http://schemas.openxmlformats.org/officeDocument/2006/relationships/hyperlink" Target="https://nsidc.org/data/lvis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884"/>
          <p:cNvSpPr txBox="1">
            <a:spLocks noChangeArrowheads="1"/>
          </p:cNvSpPr>
          <p:nvPr/>
        </p:nvSpPr>
        <p:spPr bwMode="auto">
          <a:xfrm>
            <a:off x="144479" y="1172627"/>
            <a:ext cx="7516126" cy="43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rgbClr val="FF0000"/>
              </a:buClr>
              <a:buSzPct val="120000"/>
              <a:buFont typeface="Wingdings" charset="2"/>
              <a:buChar char="§"/>
            </a:pPr>
            <a:r>
              <a:rPr lang="en-US" sz="1600" b="1" dirty="0">
                <a:latin typeface="Arial" pitchFamily="15" charset="0"/>
              </a:rPr>
              <a:t>  NASA’s Land, Vegetation and Ice Sensor (LVIS) is a high-altitude (10+km), medium-footprint (5-25m) waveform-digitizing lidar, now operating as a NASA laser altimeter facility.</a:t>
            </a:r>
          </a:p>
          <a:p>
            <a:pPr marL="635000" lvl="1" indent="-254000">
              <a:lnSpc>
                <a:spcPct val="110000"/>
              </a:lnSpc>
              <a:spcAft>
                <a:spcPts val="600"/>
              </a:spcAft>
              <a:buClr>
                <a:srgbClr val="990000"/>
              </a:buClr>
              <a:buFont typeface="Wingdings" pitchFamily="15" charset="2"/>
              <a:buChar char="v"/>
            </a:pPr>
            <a:r>
              <a:rPr lang="en-US" sz="1600" dirty="0">
                <a:latin typeface="Arial" pitchFamily="15" charset="0"/>
              </a:rPr>
              <a:t>Measures surface topography and topographic extent  (e.g., canopy height, crevasse depth), and structure for </a:t>
            </a:r>
            <a:r>
              <a:rPr lang="en-US" sz="1600" i="1" dirty="0">
                <a:latin typeface="Arial" pitchFamily="15" charset="0"/>
              </a:rPr>
              <a:t>every</a:t>
            </a:r>
            <a:r>
              <a:rPr lang="en-US" sz="1600" dirty="0">
                <a:latin typeface="Arial" pitchFamily="15" charset="0"/>
              </a:rPr>
              <a:t> footprint. </a:t>
            </a:r>
          </a:p>
          <a:p>
            <a:pPr marL="635000" lvl="1" indent="-254000">
              <a:lnSpc>
                <a:spcPct val="110000"/>
              </a:lnSpc>
              <a:spcAft>
                <a:spcPts val="600"/>
              </a:spcAft>
              <a:buClr>
                <a:srgbClr val="990000"/>
              </a:buClr>
              <a:buFont typeface="Wingdings" pitchFamily="15" charset="2"/>
              <a:buChar char="v"/>
            </a:pPr>
            <a:r>
              <a:rPr lang="en-US" sz="1600" dirty="0">
                <a:latin typeface="Arial" pitchFamily="15" charset="0"/>
              </a:rPr>
              <a:t>High sensitivity waveforms can see through dense canopies</a:t>
            </a:r>
          </a:p>
          <a:p>
            <a:pPr marL="635000" lvl="1" indent="-254000">
              <a:lnSpc>
                <a:spcPct val="110000"/>
              </a:lnSpc>
              <a:spcAft>
                <a:spcPts val="600"/>
              </a:spcAft>
              <a:buClr>
                <a:srgbClr val="990000"/>
              </a:buClr>
              <a:buFont typeface="Wingdings" pitchFamily="15" charset="2"/>
              <a:buChar char="v"/>
            </a:pPr>
            <a:r>
              <a:rPr lang="en-US" sz="1600" dirty="0">
                <a:latin typeface="Arial" pitchFamily="15" charset="0"/>
              </a:rPr>
              <a:t>Digitally records the shape of each outgoing and returning pulse.</a:t>
            </a:r>
          </a:p>
          <a:p>
            <a:pPr marL="635000" lvl="1" indent="-254000">
              <a:buClr>
                <a:srgbClr val="990000"/>
              </a:buClr>
              <a:buFont typeface="Wingdings" pitchFamily="15" charset="2"/>
              <a:buChar char="v"/>
            </a:pPr>
            <a:r>
              <a:rPr lang="en-US" sz="1600" dirty="0">
                <a:latin typeface="Arial" pitchFamily="15" charset="0"/>
              </a:rPr>
              <a:t>Nominal mode: 7m footprint/2km swath from 10km above ground (note: footprint, swath sizes selectable based on science application).</a:t>
            </a:r>
          </a:p>
          <a:p>
            <a:pPr marL="635000" lvl="1" indent="-254000">
              <a:lnSpc>
                <a:spcPct val="150000"/>
              </a:lnSpc>
              <a:buClr>
                <a:srgbClr val="990000"/>
              </a:buClr>
              <a:buFont typeface="Wingdings" pitchFamily="15" charset="2"/>
              <a:buChar char="v"/>
            </a:pPr>
            <a:r>
              <a:rPr lang="en-US" sz="1600" dirty="0">
                <a:latin typeface="Arial" pitchFamily="15" charset="0"/>
              </a:rPr>
              <a:t>1064 nm wavelength, 5 ns (FWHM) laser.</a:t>
            </a:r>
          </a:p>
          <a:p>
            <a:pPr marL="635000" lvl="1" indent="-254000">
              <a:lnSpc>
                <a:spcPct val="150000"/>
              </a:lnSpc>
              <a:buClr>
                <a:srgbClr val="990000"/>
              </a:buClr>
              <a:buFont typeface="Wingdings" pitchFamily="15" charset="2"/>
              <a:buChar char="v"/>
            </a:pPr>
            <a:r>
              <a:rPr lang="en-US" sz="1600" dirty="0">
                <a:latin typeface="Arial" pitchFamily="15" charset="0"/>
              </a:rPr>
              <a:t>Geolocated, coincident camera imagery also collected.</a:t>
            </a:r>
          </a:p>
          <a:p>
            <a:pPr marL="635000" lvl="1" indent="-254000">
              <a:buClr>
                <a:srgbClr val="990000"/>
              </a:buClr>
              <a:buFont typeface="Wingdings" pitchFamily="15" charset="2"/>
              <a:buChar char="v"/>
            </a:pPr>
            <a:r>
              <a:rPr lang="en-US" sz="1600" dirty="0">
                <a:latin typeface="Arial" pitchFamily="15" charset="0"/>
              </a:rPr>
              <a:t>LVIS Level1b (geolocated waveform vector) and Level2 (elevations heights) files distributed via NSIDC DAAC.</a:t>
            </a:r>
          </a:p>
          <a:p>
            <a:pPr marL="635000" lvl="1" indent="-254000">
              <a:lnSpc>
                <a:spcPct val="150000"/>
              </a:lnSpc>
              <a:buClr>
                <a:srgbClr val="990000"/>
              </a:buClr>
              <a:buFont typeface="Wingdings" pitchFamily="15" charset="2"/>
              <a:buChar char="v"/>
            </a:pPr>
            <a:endParaRPr lang="en-US" sz="1600" dirty="0">
              <a:latin typeface="Arial" pitchFamily="1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091" y="4560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NASA’s </a:t>
            </a:r>
            <a:r>
              <a:rPr lang="en-US" b="1" dirty="0">
                <a:solidFill>
                  <a:srgbClr val="0724FB"/>
                </a:solidFill>
              </a:rPr>
              <a:t>LVIS</a:t>
            </a:r>
            <a:r>
              <a:rPr lang="en-US" b="1" dirty="0">
                <a:solidFill>
                  <a:srgbClr val="0000FF"/>
                </a:solidFill>
              </a:rPr>
              <a:t> Lidar Mapping Facility</a:t>
            </a:r>
          </a:p>
        </p:txBody>
      </p:sp>
      <p:pic>
        <p:nvPicPr>
          <p:cNvPr id="21" name="Picture 210" descr="LVIS_logo_medr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5487" y="92900"/>
            <a:ext cx="91244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>
            <a:cxnSpLocks/>
          </p:cNvCxnSpPr>
          <p:nvPr/>
        </p:nvCxnSpPr>
        <p:spPr>
          <a:xfrm>
            <a:off x="151803" y="1104507"/>
            <a:ext cx="11920714" cy="44950"/>
          </a:xfrm>
          <a:prstGeom prst="line">
            <a:avLst/>
          </a:prstGeom>
          <a:ln w="3175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82" y="52507"/>
            <a:ext cx="1225811" cy="103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869E41-9AED-0148-A713-8D3BD0CBC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647" y="1312917"/>
            <a:ext cx="4192764" cy="2508871"/>
          </a:xfrm>
          <a:prstGeom prst="rect">
            <a:avLst/>
          </a:prstGeom>
        </p:spPr>
      </p:pic>
      <p:sp>
        <p:nvSpPr>
          <p:cNvPr id="24" name="Text Box 16">
            <a:extLst>
              <a:ext uri="{FF2B5EF4-FFF2-40B4-BE49-F238E27FC236}">
                <a16:creationId xmlns:a16="http://schemas.microsoft.com/office/drawing/2014/main" id="{8A2F385F-746F-7545-A814-D684BD493FB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821684" y="1352062"/>
            <a:ext cx="302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2017 NASA-</a:t>
            </a:r>
            <a:r>
              <a:rPr lang="en-US" b="1" dirty="0" err="1">
                <a:solidFill>
                  <a:schemeClr val="bg1"/>
                </a:solidFill>
              </a:rPr>
              <a:t>ABoVE</a:t>
            </a:r>
            <a:r>
              <a:rPr lang="en-US" b="1" dirty="0">
                <a:solidFill>
                  <a:schemeClr val="bg1"/>
                </a:solidFill>
              </a:rPr>
              <a:t> Coverage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5677FBE-DD23-9549-9815-28152FA0A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23" y="3867414"/>
            <a:ext cx="4531395" cy="29951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5716B07-E7B3-5347-88D4-EB25DC0EA3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305" y="5184761"/>
            <a:ext cx="3010011" cy="1368614"/>
          </a:xfrm>
          <a:prstGeom prst="rect">
            <a:avLst/>
          </a:prstGeom>
        </p:spPr>
      </p:pic>
      <p:sp>
        <p:nvSpPr>
          <p:cNvPr id="74" name="Text Box 884">
            <a:extLst>
              <a:ext uri="{FF2B5EF4-FFF2-40B4-BE49-F238E27FC236}">
                <a16:creationId xmlns:a16="http://schemas.microsoft.com/office/drawing/2014/main" id="{89679A1A-D037-A54C-9E3C-8766FD272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9892" y="6553375"/>
            <a:ext cx="4591520" cy="27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81000" lvl="1">
              <a:lnSpc>
                <a:spcPct val="110000"/>
              </a:lnSpc>
              <a:spcAft>
                <a:spcPts val="600"/>
              </a:spcAft>
              <a:buClr>
                <a:srgbClr val="990000"/>
              </a:buClr>
            </a:pPr>
            <a:r>
              <a:rPr lang="en-US" sz="1200" dirty="0">
                <a:latin typeface="Arial" pitchFamily="15" charset="0"/>
              </a:rPr>
              <a:t>https://</a:t>
            </a:r>
            <a:r>
              <a:rPr lang="en-US" sz="1200" dirty="0" err="1">
                <a:latin typeface="Arial" pitchFamily="15" charset="0"/>
              </a:rPr>
              <a:t>lvis.gsfc.nasa.gov</a:t>
            </a:r>
            <a:endParaRPr lang="en-US" sz="1200" dirty="0">
              <a:latin typeface="Arial" pitchFamily="15" charset="0"/>
            </a:endParaRPr>
          </a:p>
        </p:txBody>
      </p:sp>
      <p:pic>
        <p:nvPicPr>
          <p:cNvPr id="79" name="Picture 78" descr="wave3.png">
            <a:extLst>
              <a:ext uri="{FF2B5EF4-FFF2-40B4-BE49-F238E27FC236}">
                <a16:creationId xmlns:a16="http://schemas.microsoft.com/office/drawing/2014/main" id="{99806581-1DDA-9B46-9082-B7683A2758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10"/>
          <a:stretch/>
        </p:blipFill>
        <p:spPr>
          <a:xfrm>
            <a:off x="2889591" y="5272110"/>
            <a:ext cx="952535" cy="1308000"/>
          </a:xfrm>
          <a:prstGeom prst="rect">
            <a:avLst/>
          </a:prstGeom>
        </p:spPr>
      </p:pic>
      <p:pic>
        <p:nvPicPr>
          <p:cNvPr id="80" name="Picture 79" descr="wave2.png">
            <a:extLst>
              <a:ext uri="{FF2B5EF4-FFF2-40B4-BE49-F238E27FC236}">
                <a16:creationId xmlns:a16="http://schemas.microsoft.com/office/drawing/2014/main" id="{504827B6-7389-4544-A267-028F4568A4E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475" r="-83" b="-42"/>
          <a:stretch/>
        </p:blipFill>
        <p:spPr>
          <a:xfrm>
            <a:off x="1898992" y="5272746"/>
            <a:ext cx="952290" cy="1308540"/>
          </a:xfrm>
          <a:prstGeom prst="rect">
            <a:avLst/>
          </a:prstGeom>
        </p:spPr>
      </p:pic>
      <p:pic>
        <p:nvPicPr>
          <p:cNvPr id="81" name="Picture 80" descr="wave1.png">
            <a:extLst>
              <a:ext uri="{FF2B5EF4-FFF2-40B4-BE49-F238E27FC236}">
                <a16:creationId xmlns:a16="http://schemas.microsoft.com/office/drawing/2014/main" id="{1018D65D-EEA3-D943-80E8-29B585B087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097" y="5272110"/>
            <a:ext cx="1004888" cy="1308000"/>
          </a:xfrm>
          <a:prstGeom prst="rect">
            <a:avLst/>
          </a:prstGeom>
        </p:spPr>
      </p:pic>
      <p:sp>
        <p:nvSpPr>
          <p:cNvPr id="17" name="Text Box 884">
            <a:extLst>
              <a:ext uri="{FF2B5EF4-FFF2-40B4-BE49-F238E27FC236}">
                <a16:creationId xmlns:a16="http://schemas.microsoft.com/office/drawing/2014/main" id="{FA753868-B303-7148-B9FF-B8D42E860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103" y="6586607"/>
            <a:ext cx="459151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81000" lvl="1">
              <a:spcAft>
                <a:spcPts val="600"/>
              </a:spcAft>
              <a:buClr>
                <a:srgbClr val="990000"/>
              </a:buClr>
            </a:pPr>
            <a:r>
              <a:rPr lang="en-US" sz="1100" dirty="0">
                <a:latin typeface="Arial" pitchFamily="15" charset="0"/>
              </a:rPr>
              <a:t>Bryan Blair (bryan.blair@nasa.gov). Code 61A NASA/GSFC    </a:t>
            </a:r>
          </a:p>
        </p:txBody>
      </p:sp>
    </p:spTree>
    <p:extLst>
      <p:ext uri="{BB962C8B-B14F-4D97-AF65-F5344CB8AC3E}">
        <p14:creationId xmlns:p14="http://schemas.microsoft.com/office/powerpoint/2010/main" val="3273479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F974-19E0-C44C-89E4-49E393A40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510" y="-59004"/>
            <a:ext cx="9687290" cy="1325563"/>
          </a:xfrm>
        </p:spPr>
        <p:txBody>
          <a:bodyPr/>
          <a:lstStyle/>
          <a:p>
            <a:r>
              <a:rPr lang="en-US" b="1" dirty="0">
                <a:solidFill>
                  <a:srgbClr val="0724FB"/>
                </a:solidFill>
              </a:rPr>
              <a:t>LVIS-Facility and LVIS-Classic on the G-V</a:t>
            </a:r>
          </a:p>
        </p:txBody>
      </p:sp>
      <p:pic>
        <p:nvPicPr>
          <p:cNvPr id="4" name="Picture 210" descr="LVIS_logo_medrez.jpg">
            <a:extLst>
              <a:ext uri="{FF2B5EF4-FFF2-40B4-BE49-F238E27FC236}">
                <a16:creationId xmlns:a16="http://schemas.microsoft.com/office/drawing/2014/main" id="{BAA7696A-4E32-DE41-91CD-01E1809EF7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5487" y="92900"/>
            <a:ext cx="91244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9F887B-99F3-3B44-8129-FCA589929DA1}"/>
              </a:ext>
            </a:extLst>
          </p:cNvPr>
          <p:cNvCxnSpPr>
            <a:cxnSpLocks/>
          </p:cNvCxnSpPr>
          <p:nvPr/>
        </p:nvCxnSpPr>
        <p:spPr>
          <a:xfrm>
            <a:off x="151803" y="1104507"/>
            <a:ext cx="11920714" cy="44950"/>
          </a:xfrm>
          <a:prstGeom prst="line">
            <a:avLst/>
          </a:prstGeom>
          <a:ln w="3175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006">
            <a:extLst>
              <a:ext uri="{FF2B5EF4-FFF2-40B4-BE49-F238E27FC236}">
                <a16:creationId xmlns:a16="http://schemas.microsoft.com/office/drawing/2014/main" id="{123E718F-0A75-ED40-BBDD-B56C7EEBF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82" y="52507"/>
            <a:ext cx="1225811" cy="103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84">
            <a:extLst>
              <a:ext uri="{FF2B5EF4-FFF2-40B4-BE49-F238E27FC236}">
                <a16:creationId xmlns:a16="http://schemas.microsoft.com/office/drawing/2014/main" id="{B1ED1943-A358-F54B-BFE4-36EE4FD99B2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51802" y="4233269"/>
            <a:ext cx="5944197" cy="247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rgbClr val="FF0000"/>
              </a:buClr>
              <a:buSzPct val="120000"/>
              <a:buFont typeface="Wingdings" charset="2"/>
              <a:buChar char="§"/>
            </a:pPr>
            <a:r>
              <a:rPr lang="en-US" sz="1800" b="1" dirty="0"/>
              <a:t>  LVIS-Facility Instrument</a:t>
            </a:r>
          </a:p>
          <a:p>
            <a:pPr marL="635000" lvl="1" indent="-254000">
              <a:buClr>
                <a:srgbClr val="990000"/>
              </a:buClr>
              <a:buFont typeface="Wingdings" pitchFamily="15" charset="2"/>
              <a:buChar char="v"/>
            </a:pPr>
            <a:r>
              <a:rPr lang="en-US" sz="1800" dirty="0"/>
              <a:t>Swath width: 2.0 – 2.4 km</a:t>
            </a:r>
          </a:p>
          <a:p>
            <a:pPr marL="635000" lvl="1" indent="-254000">
              <a:buClr>
                <a:srgbClr val="990000"/>
              </a:buClr>
              <a:buFont typeface="Wingdings" pitchFamily="15" charset="2"/>
              <a:buChar char="v"/>
            </a:pPr>
            <a:r>
              <a:rPr lang="en-US" sz="1800" dirty="0"/>
              <a:t>Footprint diameter: 7-10 m @ 10-12 km altitude</a:t>
            </a:r>
          </a:p>
          <a:p>
            <a:pPr marL="635000" lvl="1" indent="-254000">
              <a:buClr>
                <a:srgbClr val="990000"/>
              </a:buClr>
              <a:buFont typeface="Wingdings" pitchFamily="15" charset="2"/>
              <a:buChar char="v"/>
            </a:pPr>
            <a:r>
              <a:rPr lang="en-US" sz="1800" dirty="0"/>
              <a:t>Footprint spacing: 7-10 m along and across track</a:t>
            </a:r>
          </a:p>
          <a:p>
            <a:pPr marL="635000" lvl="1" indent="-254000">
              <a:buClr>
                <a:srgbClr val="990000"/>
              </a:buClr>
              <a:buFont typeface="Wingdings" pitchFamily="15" charset="2"/>
              <a:buChar char="v"/>
            </a:pPr>
            <a:r>
              <a:rPr lang="en-US" sz="1800" dirty="0"/>
              <a:t>Laser Rep-Rate: 4,000 Hz</a:t>
            </a:r>
          </a:p>
          <a:p>
            <a:pPr marL="635000" lvl="1" indent="-254000">
              <a:buClr>
                <a:srgbClr val="990000"/>
              </a:buClr>
              <a:buFont typeface="Wingdings" pitchFamily="15" charset="2"/>
              <a:buChar char="v"/>
            </a:pPr>
            <a:r>
              <a:rPr lang="en-US" sz="1800" dirty="0"/>
              <a:t>1064 nm wavelength, 5 ns laser.</a:t>
            </a:r>
          </a:p>
          <a:p>
            <a:pPr marL="635000" lvl="1" indent="-254000">
              <a:lnSpc>
                <a:spcPct val="150000"/>
              </a:lnSpc>
              <a:buClr>
                <a:srgbClr val="990000"/>
              </a:buClr>
              <a:buFont typeface="Wingdings" pitchFamily="15" charset="2"/>
              <a:buChar char="v"/>
            </a:pPr>
            <a:endParaRPr lang="en-US" sz="1800" dirty="0"/>
          </a:p>
        </p:txBody>
      </p:sp>
      <p:sp>
        <p:nvSpPr>
          <p:cNvPr id="8" name="Text Box 884">
            <a:extLst>
              <a:ext uri="{FF2B5EF4-FFF2-40B4-BE49-F238E27FC236}">
                <a16:creationId xmlns:a16="http://schemas.microsoft.com/office/drawing/2014/main" id="{719DF995-F7C4-F248-9F19-3839FE335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693" y="4307193"/>
            <a:ext cx="5724307" cy="247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  <a:buClr>
                <a:srgbClr val="FF0000"/>
              </a:buClr>
              <a:buSzPct val="120000"/>
              <a:buFont typeface="Wingdings" charset="2"/>
              <a:buChar char="§"/>
            </a:pPr>
            <a:r>
              <a:rPr lang="en-US" sz="1800" b="1" dirty="0"/>
              <a:t>  LVIS-Classic Instrument</a:t>
            </a:r>
          </a:p>
          <a:p>
            <a:pPr marL="635000" lvl="1" indent="-254000">
              <a:buClr>
                <a:srgbClr val="990000"/>
              </a:buClr>
              <a:buFont typeface="Wingdings" pitchFamily="15" charset="2"/>
              <a:buChar char="v"/>
            </a:pPr>
            <a:r>
              <a:rPr lang="en-US" sz="1800" dirty="0"/>
              <a:t>Swath width: 2.0 – 2.4 km</a:t>
            </a:r>
          </a:p>
          <a:p>
            <a:pPr marL="635000" lvl="1" indent="-254000">
              <a:buClr>
                <a:srgbClr val="990000"/>
              </a:buClr>
              <a:buFont typeface="Wingdings" pitchFamily="15" charset="2"/>
              <a:buChar char="v"/>
            </a:pPr>
            <a:r>
              <a:rPr lang="en-US" sz="1800" dirty="0"/>
              <a:t>Footprint diameter : 20-24m @ 10-12 km altitude</a:t>
            </a:r>
          </a:p>
          <a:p>
            <a:pPr marL="635000" lvl="1" indent="-254000">
              <a:buClr>
                <a:srgbClr val="990000"/>
              </a:buClr>
              <a:buFont typeface="Wingdings" pitchFamily="15" charset="2"/>
              <a:buChar char="v"/>
            </a:pPr>
            <a:r>
              <a:rPr lang="en-US" sz="1800" dirty="0"/>
              <a:t>Footprint spacing: 7-10 m along and across track</a:t>
            </a:r>
          </a:p>
          <a:p>
            <a:pPr marL="635000" lvl="1" indent="-254000">
              <a:buClr>
                <a:srgbClr val="990000"/>
              </a:buClr>
              <a:buFont typeface="Wingdings" pitchFamily="15" charset="2"/>
              <a:buChar char="v"/>
            </a:pPr>
            <a:r>
              <a:rPr lang="en-US" sz="1800" dirty="0"/>
              <a:t>Laser Rate: 1,000 Hz</a:t>
            </a:r>
          </a:p>
          <a:p>
            <a:pPr marL="635000" lvl="1" indent="-254000">
              <a:buClr>
                <a:srgbClr val="990000"/>
              </a:buClr>
              <a:buFont typeface="Wingdings" pitchFamily="15" charset="2"/>
              <a:buChar char="v"/>
            </a:pPr>
            <a:r>
              <a:rPr lang="en-US" sz="1800" dirty="0"/>
              <a:t>1064 nm wavelength, 9 ns laser.</a:t>
            </a:r>
          </a:p>
          <a:p>
            <a:pPr marL="635000" lvl="1" indent="-254000">
              <a:lnSpc>
                <a:spcPct val="150000"/>
              </a:lnSpc>
              <a:buClr>
                <a:srgbClr val="990000"/>
              </a:buClr>
              <a:buFont typeface="Wingdings" pitchFamily="15" charset="2"/>
              <a:buChar char="v"/>
            </a:pPr>
            <a:endParaRPr lang="en-US" sz="1800" dirty="0"/>
          </a:p>
        </p:txBody>
      </p:sp>
      <p:sp>
        <p:nvSpPr>
          <p:cNvPr id="9" name="Text Box 884">
            <a:extLst>
              <a:ext uri="{FF2B5EF4-FFF2-40B4-BE49-F238E27FC236}">
                <a16:creationId xmlns:a16="http://schemas.microsoft.com/office/drawing/2014/main" id="{8E2EEF53-7940-CD40-829C-11858F677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02" y="1226973"/>
            <a:ext cx="764179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charset="2"/>
              <a:buChar char="§"/>
            </a:pPr>
            <a:r>
              <a:rPr lang="en-US" sz="1800" dirty="0"/>
              <a:t>Plan to fly both the LVIS-Facility and LVIS-Classic instruments on NASA G-V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charset="2"/>
              <a:buChar char="§"/>
            </a:pPr>
            <a:r>
              <a:rPr lang="en-US" sz="1800" dirty="0"/>
              <a:t>FOV of both instruments will be pointed so the data swaths overlap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charset="2"/>
              <a:buChar char="§"/>
            </a:pPr>
            <a:r>
              <a:rPr lang="en-US" sz="1800" dirty="0"/>
              <a:t>50 </a:t>
            </a:r>
            <a:r>
              <a:rPr lang="en-US" sz="1800" dirty="0" err="1"/>
              <a:t>Mpixel</a:t>
            </a:r>
            <a:r>
              <a:rPr lang="en-US" sz="1800" dirty="0"/>
              <a:t> Cameras mounted on both sensors – along-track image overlap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charset="2"/>
              <a:buChar char="§"/>
            </a:pPr>
            <a:r>
              <a:rPr lang="en-US" sz="1400" dirty="0"/>
              <a:t>Imagery can be georeferenced and can be used to produce stereo DEMs at high resolution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charset="2"/>
              <a:buChar char="§"/>
            </a:pPr>
            <a:r>
              <a:rPr lang="en-US" sz="1400" dirty="0"/>
              <a:t>Pixel size at 10 km altitude is ~30 cm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charset="2"/>
              <a:buChar char="§"/>
            </a:pPr>
            <a:r>
              <a:rPr lang="en-US" sz="1800" dirty="0"/>
              <a:t>G-V capabilities: 8-10 hour flights (we can consider double crews for longer flights), 440 KTAS, 10-12 km altitude nominally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charset="2"/>
              <a:buChar char="§"/>
            </a:pPr>
            <a:r>
              <a:rPr lang="en-US" sz="1400" dirty="0"/>
              <a:t>Coverage per hour once at altitude: ~1,650 km</a:t>
            </a:r>
            <a:r>
              <a:rPr lang="en-US" sz="1400" baseline="30000" dirty="0"/>
              <a:t>2</a:t>
            </a:r>
            <a:r>
              <a:rPr lang="en-US" sz="1400" dirty="0"/>
              <a:t> per flight hour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07B7F3-C8B4-A345-96EE-74479AF85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693" y="1266559"/>
            <a:ext cx="4766397" cy="2150512"/>
          </a:xfrm>
          <a:prstGeom prst="rect">
            <a:avLst/>
          </a:prstGeom>
        </p:spPr>
      </p:pic>
      <p:sp>
        <p:nvSpPr>
          <p:cNvPr id="13" name="Text Box 884">
            <a:extLst>
              <a:ext uri="{FF2B5EF4-FFF2-40B4-BE49-F238E27FC236}">
                <a16:creationId xmlns:a16="http://schemas.microsoft.com/office/drawing/2014/main" id="{2D9F5216-52FB-6D4C-823C-B9FA9C0F2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9892" y="6553375"/>
            <a:ext cx="4591520" cy="27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81000" lvl="1">
              <a:lnSpc>
                <a:spcPct val="110000"/>
              </a:lnSpc>
              <a:spcAft>
                <a:spcPts val="600"/>
              </a:spcAft>
              <a:buClr>
                <a:srgbClr val="990000"/>
              </a:buClr>
            </a:pPr>
            <a:r>
              <a:rPr lang="en-US" sz="1200" dirty="0">
                <a:latin typeface="Arial" pitchFamily="15" charset="0"/>
              </a:rPr>
              <a:t>https://</a:t>
            </a:r>
            <a:r>
              <a:rPr lang="en-US" sz="1200" dirty="0" err="1">
                <a:latin typeface="Arial" pitchFamily="15" charset="0"/>
              </a:rPr>
              <a:t>lvis.gsfc.nasa.gov</a:t>
            </a:r>
            <a:endParaRPr lang="en-US" sz="1200" dirty="0">
              <a:latin typeface="Arial" pitchFamily="15" charset="0"/>
            </a:endParaRPr>
          </a:p>
        </p:txBody>
      </p:sp>
      <p:sp>
        <p:nvSpPr>
          <p:cNvPr id="14" name="Text Box 884">
            <a:extLst>
              <a:ext uri="{FF2B5EF4-FFF2-40B4-BE49-F238E27FC236}">
                <a16:creationId xmlns:a16="http://schemas.microsoft.com/office/drawing/2014/main" id="{C10E4229-8305-ED45-9076-FABF26093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103" y="6586607"/>
            <a:ext cx="459151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81000" lvl="1">
              <a:spcAft>
                <a:spcPts val="600"/>
              </a:spcAft>
              <a:buClr>
                <a:srgbClr val="990000"/>
              </a:buClr>
            </a:pPr>
            <a:r>
              <a:rPr lang="en-US" sz="1100" dirty="0">
                <a:latin typeface="Arial" pitchFamily="15" charset="0"/>
              </a:rPr>
              <a:t>Bryan Blair (bryan.blair@nasa.gov). Code 61A NASA/GSFC    </a:t>
            </a:r>
          </a:p>
        </p:txBody>
      </p:sp>
    </p:spTree>
    <p:extLst>
      <p:ext uri="{BB962C8B-B14F-4D97-AF65-F5344CB8AC3E}">
        <p14:creationId xmlns:p14="http://schemas.microsoft.com/office/powerpoint/2010/main" val="5457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37D83-349A-FF40-9027-5EC33DF8B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5" y="184592"/>
            <a:ext cx="8902015" cy="133575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724FB"/>
                </a:solidFill>
              </a:rPr>
              <a:t>LVIS-Facility and LVIS-Classic Data Products</a:t>
            </a:r>
            <a:br>
              <a:rPr lang="en-US" b="1" dirty="0">
                <a:solidFill>
                  <a:srgbClr val="0724FB"/>
                </a:solidFill>
              </a:rPr>
            </a:br>
            <a:endParaRPr lang="en-US" dirty="0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083CC1D6-EB9D-B045-8809-9B0CFAFCD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56" y="1246664"/>
            <a:ext cx="5817044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900" tIns="44450" rIns="88900" bIns="44450">
            <a:prstTxWarp prst="textNoShape">
              <a:avLst/>
            </a:prstTxWarp>
          </a:bodyPr>
          <a:lstStyle/>
          <a:p>
            <a:pPr marL="331788" indent="-331788" defTabSz="885825">
              <a:spcBef>
                <a:spcPct val="50000"/>
              </a:spcBef>
              <a:buClr>
                <a:schemeClr val="hlink"/>
              </a:buClr>
              <a:buSzPct val="70000"/>
            </a:pPr>
            <a:r>
              <a:rPr lang="en-US" b="1" dirty="0">
                <a:cs typeface="Arial" panose="020B0604020202020204" pitchFamily="34" charset="0"/>
              </a:rPr>
              <a:t>Identical footprint-level data products generated for both LVIS instruments:</a:t>
            </a:r>
          </a:p>
          <a:p>
            <a:pPr marL="331788" lvl="1" indent="-331788" defTabSz="885825">
              <a:spcBef>
                <a:spcPct val="50000"/>
              </a:spcBef>
              <a:buSzPct val="70000"/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Level1B: Geolocated return waveform vector </a:t>
            </a:r>
            <a:r>
              <a:rPr lang="en-US" dirty="0">
                <a:ea typeface="Arial" charset="0"/>
                <a:cs typeface="Arial" charset="0"/>
              </a:rPr>
              <a:t> Enables end user to derive elevation/other products if they so desire. Maintains full accuracy of system and allows end-user interpretation and  precise re-analysis.</a:t>
            </a:r>
          </a:p>
          <a:p>
            <a:pPr marL="331788" indent="-331788" defTabSz="885825">
              <a:spcBef>
                <a:spcPct val="50000"/>
              </a:spcBef>
              <a:buSzPct val="70000"/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Level2: Surface Elevation, Heights and Structure products </a:t>
            </a:r>
            <a:r>
              <a:rPr lang="en-US" b="1" dirty="0">
                <a:ea typeface="Arial" charset="0"/>
                <a:cs typeface="Arial" charset="0"/>
              </a:rPr>
              <a:t>derived from the waveform using LVIS standard algorithms. </a:t>
            </a:r>
            <a:endParaRPr lang="en-US" dirty="0">
              <a:ea typeface="Arial" charset="0"/>
              <a:cs typeface="Arial" charset="0"/>
            </a:endParaRPr>
          </a:p>
          <a:p>
            <a:pPr marL="788988" lvl="2" indent="-331788" defTabSz="885825">
              <a:spcBef>
                <a:spcPct val="15000"/>
              </a:spcBef>
              <a:buSzPct val="75000"/>
              <a:buFont typeface="Wingdings" charset="2"/>
              <a:buChar char="§"/>
            </a:pPr>
            <a:r>
              <a:rPr lang="en-US" dirty="0">
                <a:ea typeface="Arial" charset="0"/>
                <a:cs typeface="Arial" charset="0"/>
              </a:rPr>
              <a:t>Lat/</a:t>
            </a:r>
            <a:r>
              <a:rPr lang="en-US" dirty="0" err="1">
                <a:ea typeface="Arial" charset="0"/>
                <a:cs typeface="Arial" charset="0"/>
              </a:rPr>
              <a:t>lon</a:t>
            </a:r>
            <a:r>
              <a:rPr lang="en-US" dirty="0">
                <a:ea typeface="Arial" charset="0"/>
                <a:cs typeface="Arial" charset="0"/>
              </a:rPr>
              <a:t>/elevation of center of lowest mode in waveform (mean ground elevation)</a:t>
            </a:r>
          </a:p>
          <a:p>
            <a:pPr marL="788988" lvl="2" indent="-331788" defTabSz="885825">
              <a:spcBef>
                <a:spcPct val="15000"/>
              </a:spcBef>
              <a:buSzPct val="75000"/>
              <a:buFont typeface="Wingdings" charset="2"/>
              <a:buChar char="§"/>
            </a:pPr>
            <a:r>
              <a:rPr lang="en-US" dirty="0" err="1">
                <a:ea typeface="Arial" charset="0"/>
                <a:cs typeface="Arial" charset="0"/>
              </a:rPr>
              <a:t>Lat</a:t>
            </a:r>
            <a:r>
              <a:rPr lang="en-US" dirty="0">
                <a:ea typeface="Arial" charset="0"/>
                <a:cs typeface="Arial" charset="0"/>
              </a:rPr>
              <a:t>/</a:t>
            </a:r>
            <a:r>
              <a:rPr lang="en-US" dirty="0" err="1">
                <a:ea typeface="Arial" charset="0"/>
                <a:cs typeface="Arial" charset="0"/>
              </a:rPr>
              <a:t>lon</a:t>
            </a:r>
            <a:r>
              <a:rPr lang="en-US" dirty="0">
                <a:ea typeface="Arial" charset="0"/>
                <a:cs typeface="Arial" charset="0"/>
              </a:rPr>
              <a:t>/elevation of highest reflecting surface</a:t>
            </a:r>
          </a:p>
          <a:p>
            <a:pPr marL="788988" lvl="2" indent="-331788" defTabSz="885825">
              <a:spcBef>
                <a:spcPct val="15000"/>
              </a:spcBef>
              <a:buSzPct val="75000"/>
              <a:buFont typeface="Wingdings" charset="2"/>
              <a:buChar char="§"/>
            </a:pPr>
            <a:r>
              <a:rPr lang="en-US" dirty="0">
                <a:ea typeface="Arial" charset="0"/>
                <a:cs typeface="Arial" charset="0"/>
              </a:rPr>
              <a:t>Vertical structure metrics (RH10 thru’ RH100 at 5% intervals) based on energy quartiles, energy in lowest mode, waveform complexity, etc.</a:t>
            </a:r>
          </a:p>
          <a:p>
            <a:pPr marL="0" lvl="1" defTabSz="885825">
              <a:spcBef>
                <a:spcPct val="15000"/>
              </a:spcBef>
              <a:buSzPct val="75000"/>
            </a:pPr>
            <a:endParaRPr lang="en-US" sz="1200" b="1" dirty="0">
              <a:ea typeface="Arial" charset="0"/>
              <a:cs typeface="Arial" charset="0"/>
            </a:endParaRPr>
          </a:p>
        </p:txBody>
      </p:sp>
      <p:pic>
        <p:nvPicPr>
          <p:cNvPr id="46" name="Picture 210" descr="LVIS_logo_medrez.jpg">
            <a:extLst>
              <a:ext uri="{FF2B5EF4-FFF2-40B4-BE49-F238E27FC236}">
                <a16:creationId xmlns:a16="http://schemas.microsoft.com/office/drawing/2014/main" id="{86FB1417-A542-A54A-980A-96D60F13BF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5487" y="92900"/>
            <a:ext cx="91244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D5EE0A5-1AA5-6D4D-91B4-2E6059AFFF9A}"/>
              </a:ext>
            </a:extLst>
          </p:cNvPr>
          <p:cNvCxnSpPr>
            <a:cxnSpLocks/>
          </p:cNvCxnSpPr>
          <p:nvPr/>
        </p:nvCxnSpPr>
        <p:spPr>
          <a:xfrm>
            <a:off x="151803" y="1104507"/>
            <a:ext cx="11920714" cy="44950"/>
          </a:xfrm>
          <a:prstGeom prst="line">
            <a:avLst/>
          </a:prstGeom>
          <a:ln w="3175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Picture 1006">
            <a:extLst>
              <a:ext uri="{FF2B5EF4-FFF2-40B4-BE49-F238E27FC236}">
                <a16:creationId xmlns:a16="http://schemas.microsoft.com/office/drawing/2014/main" id="{4FB21619-316B-0240-916F-554F0168C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82" y="52507"/>
            <a:ext cx="1225811" cy="103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35E3099-8D21-1842-A6DC-E15800571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69" y="1308821"/>
            <a:ext cx="4504775" cy="523312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7C51A69-E070-8042-83B6-3D30A708648D}"/>
              </a:ext>
            </a:extLst>
          </p:cNvPr>
          <p:cNvSpPr txBox="1"/>
          <p:nvPr/>
        </p:nvSpPr>
        <p:spPr>
          <a:xfrm>
            <a:off x="535356" y="5907942"/>
            <a:ext cx="4813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Data files are in HDF (Level1b) and ascii (Level2) formats</a:t>
            </a:r>
          </a:p>
        </p:txBody>
      </p:sp>
      <p:sp>
        <p:nvSpPr>
          <p:cNvPr id="52" name="Text Box 884">
            <a:extLst>
              <a:ext uri="{FF2B5EF4-FFF2-40B4-BE49-F238E27FC236}">
                <a16:creationId xmlns:a16="http://schemas.microsoft.com/office/drawing/2014/main" id="{F4B3AB03-2257-A04E-8D2E-5688ED101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9892" y="6553375"/>
            <a:ext cx="4591520" cy="27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81000" lvl="1">
              <a:lnSpc>
                <a:spcPct val="110000"/>
              </a:lnSpc>
              <a:spcAft>
                <a:spcPts val="600"/>
              </a:spcAft>
              <a:buClr>
                <a:srgbClr val="990000"/>
              </a:buClr>
            </a:pPr>
            <a:r>
              <a:rPr lang="en-US" sz="1200" dirty="0">
                <a:latin typeface="Arial" pitchFamily="15" charset="0"/>
              </a:rPr>
              <a:t>https://</a:t>
            </a:r>
            <a:r>
              <a:rPr lang="en-US" sz="1200" dirty="0" err="1">
                <a:latin typeface="Arial" pitchFamily="15" charset="0"/>
              </a:rPr>
              <a:t>lvis.gsfc.nasa.gov</a:t>
            </a:r>
            <a:endParaRPr lang="en-US" sz="1200" dirty="0">
              <a:latin typeface="Arial" pitchFamily="15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1220F4-9B06-7F4D-A048-DC05FF7280A0}"/>
              </a:ext>
            </a:extLst>
          </p:cNvPr>
          <p:cNvSpPr txBox="1"/>
          <p:nvPr/>
        </p:nvSpPr>
        <p:spPr>
          <a:xfrm>
            <a:off x="541856" y="6196160"/>
            <a:ext cx="5214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hlinkClick r:id="rId5"/>
              </a:rPr>
              <a:t>https://nsidc.org/data/lvis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                   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hlinkClick r:id="rId6"/>
              </a:rPr>
              <a:t>https://lvis.gsfc.nasa.gov/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  <a:p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</p:txBody>
      </p:sp>
      <p:sp>
        <p:nvSpPr>
          <p:cNvPr id="12" name="Text Box 884">
            <a:extLst>
              <a:ext uri="{FF2B5EF4-FFF2-40B4-BE49-F238E27FC236}">
                <a16:creationId xmlns:a16="http://schemas.microsoft.com/office/drawing/2014/main" id="{1C427D5B-704C-024E-8D1B-CBDCB1E67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103" y="6586607"/>
            <a:ext cx="459151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81000" lvl="1">
              <a:spcAft>
                <a:spcPts val="600"/>
              </a:spcAft>
              <a:buClr>
                <a:srgbClr val="990000"/>
              </a:buClr>
            </a:pPr>
            <a:r>
              <a:rPr lang="en-US" sz="1100" dirty="0">
                <a:latin typeface="Arial" pitchFamily="15" charset="0"/>
              </a:rPr>
              <a:t>Bryan Blair (bryan.blair@nasa.gov). Code 61A NASA/GSFC    </a:t>
            </a:r>
          </a:p>
        </p:txBody>
      </p:sp>
    </p:spTree>
    <p:extLst>
      <p:ext uri="{BB962C8B-B14F-4D97-AF65-F5344CB8AC3E}">
        <p14:creationId xmlns:p14="http://schemas.microsoft.com/office/powerpoint/2010/main" val="229552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60B61-5E18-CF4E-B6F1-12226DAA6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127" y="-9480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724FB"/>
                </a:solidFill>
              </a:rPr>
              <a:t>Data Products Timeline</a:t>
            </a:r>
          </a:p>
        </p:txBody>
      </p:sp>
      <p:pic>
        <p:nvPicPr>
          <p:cNvPr id="4" name="Picture 210" descr="LVIS_logo_medrez.jpg">
            <a:extLst>
              <a:ext uri="{FF2B5EF4-FFF2-40B4-BE49-F238E27FC236}">
                <a16:creationId xmlns:a16="http://schemas.microsoft.com/office/drawing/2014/main" id="{637DCFAE-C031-9649-BFA9-E009ABDF98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5487" y="92900"/>
            <a:ext cx="91244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666B3E-B273-6C43-A66C-597C4426E24E}"/>
              </a:ext>
            </a:extLst>
          </p:cNvPr>
          <p:cNvCxnSpPr>
            <a:cxnSpLocks/>
          </p:cNvCxnSpPr>
          <p:nvPr/>
        </p:nvCxnSpPr>
        <p:spPr>
          <a:xfrm>
            <a:off x="151803" y="1104507"/>
            <a:ext cx="11920714" cy="44950"/>
          </a:xfrm>
          <a:prstGeom prst="line">
            <a:avLst/>
          </a:prstGeom>
          <a:ln w="3175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006">
            <a:extLst>
              <a:ext uri="{FF2B5EF4-FFF2-40B4-BE49-F238E27FC236}">
                <a16:creationId xmlns:a16="http://schemas.microsoft.com/office/drawing/2014/main" id="{B8889FA6-7547-2F4E-94C8-0E0697909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82" y="52507"/>
            <a:ext cx="1225811" cy="103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84">
            <a:extLst>
              <a:ext uri="{FF2B5EF4-FFF2-40B4-BE49-F238E27FC236}">
                <a16:creationId xmlns:a16="http://schemas.microsoft.com/office/drawing/2014/main" id="{305D8431-02C0-3F4F-A548-C684951EE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9892" y="6553375"/>
            <a:ext cx="4591520" cy="27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81000" lvl="1">
              <a:lnSpc>
                <a:spcPct val="110000"/>
              </a:lnSpc>
              <a:spcAft>
                <a:spcPts val="600"/>
              </a:spcAft>
              <a:buClr>
                <a:srgbClr val="990000"/>
              </a:buClr>
            </a:pPr>
            <a:r>
              <a:rPr lang="en-US" sz="1200" dirty="0">
                <a:latin typeface="Arial" pitchFamily="15" charset="0"/>
              </a:rPr>
              <a:t>https://</a:t>
            </a:r>
            <a:r>
              <a:rPr lang="en-US" sz="1200" dirty="0" err="1">
                <a:latin typeface="Arial" pitchFamily="15" charset="0"/>
              </a:rPr>
              <a:t>lvis.gsfc.nasa.gov</a:t>
            </a:r>
            <a:endParaRPr lang="en-US" sz="1200" dirty="0">
              <a:latin typeface="Arial" pitchFamily="15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FFED42-C0B4-9948-BEF0-22AB0C462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181" y="1525374"/>
            <a:ext cx="3057633" cy="40726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37919C-EECE-1649-9F6E-D4763B19F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2991" y="4236254"/>
            <a:ext cx="3213335" cy="21415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B791E2-E25F-F440-B8C7-3E7DA162DB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88" y="4236254"/>
            <a:ext cx="3638231" cy="214156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9C0FA7A-616B-8242-8D72-02F7FEC5C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85" y="1246664"/>
            <a:ext cx="8488325" cy="435133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/>
              <a:t>Identical products generated for both LVIS instruments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1800" dirty="0"/>
              <a:t>LVIS-Facility </a:t>
            </a:r>
            <a:r>
              <a:rPr lang="en-US" sz="1800" dirty="0" err="1"/>
              <a:t>Quicklooks</a:t>
            </a:r>
            <a:r>
              <a:rPr lang="en-US" sz="1800" dirty="0"/>
              <a:t> generated in field (rough coverage %, initial processing to inform us if target sites need revisiting)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/>
              <a:t>On return: L0 to NSIDC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/>
              <a:t>2-4 months after return: L1b and L2 LVIS data and L1A Geolocated camera imagery to NSIDC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/>
              <a:t>Supporting info on LVIS website: </a:t>
            </a:r>
            <a:r>
              <a:rPr lang="en-US" sz="1800" dirty="0" err="1"/>
              <a:t>kmz</a:t>
            </a:r>
            <a:r>
              <a:rPr lang="en-US" sz="1800" dirty="0"/>
              <a:t> supporting info for flight </a:t>
            </a:r>
            <a:r>
              <a:rPr lang="en-US" sz="1800" dirty="0" err="1"/>
              <a:t>trajs</a:t>
            </a:r>
            <a:r>
              <a:rPr lang="en-US" sz="1800" dirty="0"/>
              <a:t>, coverage </a:t>
            </a:r>
            <a:r>
              <a:rPr lang="en-US" sz="1800" dirty="0" err="1"/>
              <a:t>dems</a:t>
            </a:r>
            <a:r>
              <a:rPr lang="en-US" sz="1800" dirty="0"/>
              <a:t>, camera photo locations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>
                <a:cs typeface="Arial"/>
              </a:rPr>
              <a:t>https://nsidc.org/data/lvis       and     https://lvis.gsfc.nasa.gov/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    </a:t>
            </a:r>
            <a:endParaRPr lang="en-US" sz="1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1800" dirty="0"/>
          </a:p>
        </p:txBody>
      </p:sp>
      <p:sp>
        <p:nvSpPr>
          <p:cNvPr id="15" name="Text Box 884">
            <a:extLst>
              <a:ext uri="{FF2B5EF4-FFF2-40B4-BE49-F238E27FC236}">
                <a16:creationId xmlns:a16="http://schemas.microsoft.com/office/drawing/2014/main" id="{BC09E544-DE44-CE46-A0AB-1A474BE37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103" y="6586607"/>
            <a:ext cx="459151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81000" lvl="1">
              <a:spcAft>
                <a:spcPts val="600"/>
              </a:spcAft>
              <a:buClr>
                <a:srgbClr val="990000"/>
              </a:buClr>
            </a:pPr>
            <a:r>
              <a:rPr lang="en-US" sz="1100" dirty="0">
                <a:latin typeface="Arial" pitchFamily="15" charset="0"/>
              </a:rPr>
              <a:t>Bryan Blair (bryan.blair@nasa.gov). Code 61A NASA/GSFC    </a:t>
            </a:r>
          </a:p>
        </p:txBody>
      </p:sp>
    </p:spTree>
    <p:extLst>
      <p:ext uri="{BB962C8B-B14F-4D97-AF65-F5344CB8AC3E}">
        <p14:creationId xmlns:p14="http://schemas.microsoft.com/office/powerpoint/2010/main" val="1989375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677</Words>
  <Application>Microsoft Macintosh PowerPoint</Application>
  <PresentationFormat>Widescreen</PresentationFormat>
  <Paragraphs>55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NASA’s LVIS Lidar Mapping Facility</vt:lpstr>
      <vt:lpstr>LVIS-Facility and LVIS-Classic on the G-V</vt:lpstr>
      <vt:lpstr>LVIS-Facility and LVIS-Classic Data Products </vt:lpstr>
      <vt:lpstr>Data Products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Hofton</dc:creator>
  <cp:lastModifiedBy>Michelle Hofton</cp:lastModifiedBy>
  <cp:revision>60</cp:revision>
  <dcterms:created xsi:type="dcterms:W3CDTF">2018-01-03T17:36:43Z</dcterms:created>
  <dcterms:modified xsi:type="dcterms:W3CDTF">2019-02-15T19:36:17Z</dcterms:modified>
</cp:coreProperties>
</file>